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handoutMasterIdLst>
    <p:handoutMasterId r:id="rId45"/>
  </p:handoutMasterIdLst>
  <p:sldIdLst>
    <p:sldId id="257" r:id="rId2"/>
    <p:sldId id="259" r:id="rId3"/>
    <p:sldId id="258" r:id="rId4"/>
    <p:sldId id="260" r:id="rId5"/>
    <p:sldId id="261" r:id="rId6"/>
    <p:sldId id="262" r:id="rId7"/>
    <p:sldId id="263" r:id="rId8"/>
    <p:sldId id="264" r:id="rId9"/>
    <p:sldId id="265" r:id="rId10"/>
    <p:sldId id="266" r:id="rId11"/>
    <p:sldId id="267" r:id="rId12"/>
    <p:sldId id="268" r:id="rId13"/>
    <p:sldId id="269" r:id="rId14"/>
    <p:sldId id="270" r:id="rId15"/>
    <p:sldId id="271" r:id="rId16"/>
    <p:sldId id="276" r:id="rId17"/>
    <p:sldId id="274" r:id="rId18"/>
    <p:sldId id="277" r:id="rId19"/>
    <p:sldId id="275" r:id="rId20"/>
    <p:sldId id="278" r:id="rId21"/>
    <p:sldId id="272" r:id="rId22"/>
    <p:sldId id="279" r:id="rId23"/>
    <p:sldId id="280" r:id="rId24"/>
    <p:sldId id="273" r:id="rId25"/>
    <p:sldId id="281" r:id="rId26"/>
    <p:sldId id="282" r:id="rId27"/>
    <p:sldId id="283" r:id="rId28"/>
    <p:sldId id="284" r:id="rId29"/>
    <p:sldId id="285" r:id="rId30"/>
    <p:sldId id="287" r:id="rId31"/>
    <p:sldId id="288" r:id="rId32"/>
    <p:sldId id="289" r:id="rId33"/>
    <p:sldId id="290" r:id="rId34"/>
    <p:sldId id="291" r:id="rId35"/>
    <p:sldId id="292" r:id="rId36"/>
    <p:sldId id="293" r:id="rId37"/>
    <p:sldId id="296" r:id="rId38"/>
    <p:sldId id="295" r:id="rId39"/>
    <p:sldId id="298" r:id="rId40"/>
    <p:sldId id="299" r:id="rId41"/>
    <p:sldId id="300" r:id="rId42"/>
    <p:sldId id="297" r:id="rId43"/>
  </p:sldIdLst>
  <p:sldSz cx="9144000" cy="6858000" type="screen4x3"/>
  <p:notesSz cx="6858000" cy="9144000"/>
  <p:defaultTextStyle>
    <a:defPPr>
      <a:defRPr lang="en-US"/>
    </a:defPPr>
    <a:lvl1pPr algn="l" rtl="0" fontAlgn="base">
      <a:lnSpc>
        <a:spcPct val="115000"/>
      </a:lnSpc>
      <a:spcBef>
        <a:spcPct val="5000"/>
      </a:spcBef>
      <a:spcAft>
        <a:spcPct val="0"/>
      </a:spcAft>
      <a:defRPr sz="2400" kern="1200">
        <a:solidFill>
          <a:srgbClr val="FFFF17"/>
        </a:solidFill>
        <a:latin typeface="Arial" charset="0"/>
        <a:ea typeface="+mn-ea"/>
        <a:cs typeface="+mn-cs"/>
      </a:defRPr>
    </a:lvl1pPr>
    <a:lvl2pPr marL="457200" algn="l" rtl="0" fontAlgn="base">
      <a:lnSpc>
        <a:spcPct val="115000"/>
      </a:lnSpc>
      <a:spcBef>
        <a:spcPct val="5000"/>
      </a:spcBef>
      <a:spcAft>
        <a:spcPct val="0"/>
      </a:spcAft>
      <a:defRPr sz="2400" kern="1200">
        <a:solidFill>
          <a:srgbClr val="FFFF17"/>
        </a:solidFill>
        <a:latin typeface="Arial" charset="0"/>
        <a:ea typeface="+mn-ea"/>
        <a:cs typeface="+mn-cs"/>
      </a:defRPr>
    </a:lvl2pPr>
    <a:lvl3pPr marL="914400" algn="l" rtl="0" fontAlgn="base">
      <a:lnSpc>
        <a:spcPct val="115000"/>
      </a:lnSpc>
      <a:spcBef>
        <a:spcPct val="5000"/>
      </a:spcBef>
      <a:spcAft>
        <a:spcPct val="0"/>
      </a:spcAft>
      <a:defRPr sz="2400" kern="1200">
        <a:solidFill>
          <a:srgbClr val="FFFF17"/>
        </a:solidFill>
        <a:latin typeface="Arial" charset="0"/>
        <a:ea typeface="+mn-ea"/>
        <a:cs typeface="+mn-cs"/>
      </a:defRPr>
    </a:lvl3pPr>
    <a:lvl4pPr marL="1371600" algn="l" rtl="0" fontAlgn="base">
      <a:lnSpc>
        <a:spcPct val="115000"/>
      </a:lnSpc>
      <a:spcBef>
        <a:spcPct val="5000"/>
      </a:spcBef>
      <a:spcAft>
        <a:spcPct val="0"/>
      </a:spcAft>
      <a:defRPr sz="2400" kern="1200">
        <a:solidFill>
          <a:srgbClr val="FFFF17"/>
        </a:solidFill>
        <a:latin typeface="Arial" charset="0"/>
        <a:ea typeface="+mn-ea"/>
        <a:cs typeface="+mn-cs"/>
      </a:defRPr>
    </a:lvl4pPr>
    <a:lvl5pPr marL="1828800" algn="l" rtl="0" fontAlgn="base">
      <a:lnSpc>
        <a:spcPct val="115000"/>
      </a:lnSpc>
      <a:spcBef>
        <a:spcPct val="5000"/>
      </a:spcBef>
      <a:spcAft>
        <a:spcPct val="0"/>
      </a:spcAft>
      <a:defRPr sz="2400" kern="1200">
        <a:solidFill>
          <a:srgbClr val="FFFF17"/>
        </a:solidFill>
        <a:latin typeface="Arial" charset="0"/>
        <a:ea typeface="+mn-ea"/>
        <a:cs typeface="+mn-cs"/>
      </a:defRPr>
    </a:lvl5pPr>
    <a:lvl6pPr marL="2286000" algn="l" defTabSz="914400" rtl="0" eaLnBrk="1" latinLnBrk="0" hangingPunct="1">
      <a:defRPr sz="2400" kern="1200">
        <a:solidFill>
          <a:srgbClr val="FFFF17"/>
        </a:solidFill>
        <a:latin typeface="Arial" charset="0"/>
        <a:ea typeface="+mn-ea"/>
        <a:cs typeface="+mn-cs"/>
      </a:defRPr>
    </a:lvl6pPr>
    <a:lvl7pPr marL="2743200" algn="l" defTabSz="914400" rtl="0" eaLnBrk="1" latinLnBrk="0" hangingPunct="1">
      <a:defRPr sz="2400" kern="1200">
        <a:solidFill>
          <a:srgbClr val="FFFF17"/>
        </a:solidFill>
        <a:latin typeface="Arial" charset="0"/>
        <a:ea typeface="+mn-ea"/>
        <a:cs typeface="+mn-cs"/>
      </a:defRPr>
    </a:lvl7pPr>
    <a:lvl8pPr marL="3200400" algn="l" defTabSz="914400" rtl="0" eaLnBrk="1" latinLnBrk="0" hangingPunct="1">
      <a:defRPr sz="2400" kern="1200">
        <a:solidFill>
          <a:srgbClr val="FFFF17"/>
        </a:solidFill>
        <a:latin typeface="Arial" charset="0"/>
        <a:ea typeface="+mn-ea"/>
        <a:cs typeface="+mn-cs"/>
      </a:defRPr>
    </a:lvl8pPr>
    <a:lvl9pPr marL="3657600" algn="l" defTabSz="914400" rtl="0" eaLnBrk="1" latinLnBrk="0" hangingPunct="1">
      <a:defRPr sz="2400" kern="1200">
        <a:solidFill>
          <a:srgbClr val="FFFF17"/>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0000"/>
    <a:srgbClr val="EC1712"/>
    <a:srgbClr val="D52513"/>
    <a:srgbClr val="FF75FF"/>
    <a:srgbClr val="77E674"/>
    <a:srgbClr val="990099"/>
    <a:srgbClr val="FF3300"/>
    <a:srgbClr val="ED0D82"/>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autoAdjust="0"/>
    <p:restoredTop sz="94660"/>
  </p:normalViewPr>
  <p:slideViewPr>
    <p:cSldViewPr>
      <p:cViewPr varScale="1">
        <p:scale>
          <a:sx n="43" d="100"/>
          <a:sy n="43" d="100"/>
        </p:scale>
        <p:origin x="-606"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122"/>
    </p:cViewPr>
  </p:sorterViewPr>
  <p:notesViewPr>
    <p:cSldViewPr>
      <p:cViewPr varScale="1">
        <p:scale>
          <a:sx n="87" d="100"/>
          <a:sy n="87" d="100"/>
        </p:scale>
        <p:origin x="-1902" y="-5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defRPr sz="1200">
                <a:solidFill>
                  <a:schemeClr val="tx1"/>
                </a:solidFill>
                <a:latin typeface="Times New Roman" pitchFamily="18" charset="0"/>
              </a:defRPr>
            </a:lvl1pPr>
          </a:lstStyle>
          <a:p>
            <a:endParaRPr lang="en-US"/>
          </a:p>
        </p:txBody>
      </p:sp>
      <p:sp>
        <p:nvSpPr>
          <p:cNvPr id="43011"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defRPr sz="1200">
                <a:solidFill>
                  <a:schemeClr val="tx1"/>
                </a:solidFill>
                <a:latin typeface="Times New Roman" pitchFamily="18" charset="0"/>
              </a:defRPr>
            </a:lvl1pPr>
          </a:lstStyle>
          <a:p>
            <a:endParaRPr lang="en-US"/>
          </a:p>
        </p:txBody>
      </p:sp>
      <p:sp>
        <p:nvSpPr>
          <p:cNvPr id="43012"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spcBef>
                <a:spcPct val="0"/>
              </a:spcBef>
              <a:defRPr sz="1200">
                <a:solidFill>
                  <a:schemeClr val="tx1"/>
                </a:solidFill>
                <a:latin typeface="Times New Roman" pitchFamily="18" charset="0"/>
              </a:defRPr>
            </a:lvl1pPr>
          </a:lstStyle>
          <a:p>
            <a:endParaRPr lang="en-US"/>
          </a:p>
        </p:txBody>
      </p:sp>
      <p:sp>
        <p:nvSpPr>
          <p:cNvPr id="43013"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spcBef>
                <a:spcPct val="0"/>
              </a:spcBef>
              <a:defRPr sz="1200">
                <a:solidFill>
                  <a:schemeClr val="tx1"/>
                </a:solidFill>
                <a:latin typeface="Times New Roman" pitchFamily="18" charset="0"/>
              </a:defRPr>
            </a:lvl1pPr>
          </a:lstStyle>
          <a:p>
            <a:fld id="{2E66AAA2-EB30-4038-9125-C1A5364F5659}"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defRPr sz="1200">
                <a:solidFill>
                  <a:schemeClr val="tx1"/>
                </a:solidFill>
                <a:latin typeface="Times New Roman" pitchFamily="18" charset="0"/>
              </a:defRPr>
            </a:lvl1pPr>
          </a:lstStyle>
          <a:p>
            <a:endParaRPr lang="en-US"/>
          </a:p>
        </p:txBody>
      </p:sp>
      <p:sp>
        <p:nvSpPr>
          <p:cNvPr id="4198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defRPr sz="1200">
                <a:solidFill>
                  <a:schemeClr val="tx1"/>
                </a:solidFill>
                <a:latin typeface="Times New Roman" pitchFamily="18" charset="0"/>
              </a:defRPr>
            </a:lvl1pPr>
          </a:lstStyle>
          <a:p>
            <a:endParaRPr lang="en-US"/>
          </a:p>
        </p:txBody>
      </p:sp>
      <p:sp>
        <p:nvSpPr>
          <p:cNvPr id="4198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4198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99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spcBef>
                <a:spcPct val="0"/>
              </a:spcBef>
              <a:defRPr sz="1200">
                <a:solidFill>
                  <a:schemeClr val="tx1"/>
                </a:solidFill>
                <a:latin typeface="Times New Roman" pitchFamily="18" charset="0"/>
              </a:defRPr>
            </a:lvl1pPr>
          </a:lstStyle>
          <a:p>
            <a:endParaRPr lang="en-US"/>
          </a:p>
        </p:txBody>
      </p:sp>
      <p:sp>
        <p:nvSpPr>
          <p:cNvPr id="4199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spcBef>
                <a:spcPct val="0"/>
              </a:spcBef>
              <a:defRPr sz="1200">
                <a:solidFill>
                  <a:schemeClr val="tx1"/>
                </a:solidFill>
                <a:latin typeface="Times New Roman" pitchFamily="18" charset="0"/>
              </a:defRPr>
            </a:lvl1pPr>
          </a:lstStyle>
          <a:p>
            <a:fld id="{ADE9F08C-471F-412D-BD55-8CC1A5D90D12}"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62FEAA9-1444-4817-B063-3FCE3E964703}" type="slidenum">
              <a:rPr lang="en-US"/>
              <a:pPr/>
              <a:t>1</a:t>
            </a:fld>
            <a:endParaRPr lang="en-US"/>
          </a:p>
        </p:txBody>
      </p:sp>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CA4309-088D-4329-8400-60E02BA7D203}" type="slidenum">
              <a:rPr lang="en-US"/>
              <a:pPr/>
              <a:t>10</a:t>
            </a:fld>
            <a:endParaRPr lang="en-US"/>
          </a:p>
        </p:txBody>
      </p:sp>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A0F90B-3849-4DD6-9E28-7535E2633452}" type="slidenum">
              <a:rPr lang="en-US"/>
              <a:pPr/>
              <a:t>11</a:t>
            </a:fld>
            <a:endParaRPr lang="en-US"/>
          </a:p>
        </p:txBody>
      </p:sp>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2DF841-D462-4670-9D1F-ACB278B022BA}" type="slidenum">
              <a:rPr lang="en-US"/>
              <a:pPr/>
              <a:t>12</a:t>
            </a:fld>
            <a:endParaRPr lang="en-US"/>
          </a:p>
        </p:txBody>
      </p:sp>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19D4585-EF11-4E29-A453-A92BF2A3DD71}" type="slidenum">
              <a:rPr lang="en-US"/>
              <a:pPr/>
              <a:t>13</a:t>
            </a:fld>
            <a:endParaRPr lang="en-US"/>
          </a:p>
        </p:txBody>
      </p:sp>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42462A-84FC-4BD5-AF93-46C752BCDD60}" type="slidenum">
              <a:rPr lang="en-US"/>
              <a:pPr/>
              <a:t>14</a:t>
            </a:fld>
            <a:endParaRPr lang="en-US"/>
          </a:p>
        </p:txBody>
      </p:sp>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D84873-8970-409E-AE71-7678F9B824FF}" type="slidenum">
              <a:rPr lang="en-US"/>
              <a:pPr/>
              <a:t>15</a:t>
            </a:fld>
            <a:endParaRPr lang="en-US"/>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AC0773-A9F5-461B-84A2-18CDFF80FA55}" type="slidenum">
              <a:rPr lang="en-US"/>
              <a:pPr/>
              <a:t>16</a:t>
            </a:fld>
            <a:endParaRPr lang="en-US"/>
          </a:p>
        </p:txBody>
      </p:sp>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76ABE8-BDBC-43FA-9ED6-6DDC0F910633}" type="slidenum">
              <a:rPr lang="en-US"/>
              <a:pPr/>
              <a:t>17</a:t>
            </a:fld>
            <a:endParaRPr lang="en-US"/>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851E79-C7E8-407F-9B32-4495E90A3F42}" type="slidenum">
              <a:rPr lang="en-US"/>
              <a:pPr/>
              <a:t>18</a:t>
            </a:fld>
            <a:endParaRPr lang="en-US"/>
          </a:p>
        </p:txBody>
      </p:sp>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E3736A-E611-4AF5-9E9C-2E203368291D}" type="slidenum">
              <a:rPr lang="en-US"/>
              <a:pPr/>
              <a:t>19</a:t>
            </a:fld>
            <a:endParaRPr lang="en-US"/>
          </a:p>
        </p:txBody>
      </p:sp>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7CD6160-DC55-432A-B06A-EEF43F613D89}" type="slidenum">
              <a:rPr lang="en-US"/>
              <a:pPr/>
              <a:t>2</a:t>
            </a:fld>
            <a:endParaRPr lang="en-US"/>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81D9CA-8582-4524-9C63-13B41C11E82C}" type="slidenum">
              <a:rPr lang="en-US"/>
              <a:pPr/>
              <a:t>20</a:t>
            </a:fld>
            <a:endParaRPr lang="en-US"/>
          </a:p>
        </p:txBody>
      </p:sp>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5CEC0F-B580-4911-A31B-EDBC712D7FB1}" type="slidenum">
              <a:rPr lang="en-US"/>
              <a:pPr/>
              <a:t>21</a:t>
            </a:fld>
            <a:endParaRPr lang="en-US"/>
          </a:p>
        </p:txBody>
      </p:sp>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A11B11-FFF3-44E8-99EB-7A6A9A056154}" type="slidenum">
              <a:rPr lang="en-US"/>
              <a:pPr/>
              <a:t>22</a:t>
            </a:fld>
            <a:endParaRPr lang="en-US"/>
          </a:p>
        </p:txBody>
      </p:sp>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6E55CF-941A-431C-BF43-93610B71B83D}" type="slidenum">
              <a:rPr lang="en-US"/>
              <a:pPr/>
              <a:t>23</a:t>
            </a:fld>
            <a:endParaRPr lang="en-US"/>
          </a:p>
        </p:txBody>
      </p:sp>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B04ED0-00F7-4071-8CC1-72874D515519}" type="slidenum">
              <a:rPr lang="en-US"/>
              <a:pPr/>
              <a:t>24</a:t>
            </a:fld>
            <a:endParaRPr lang="en-US"/>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36EE31A-635C-4D5D-90B3-AE853F6C7ED9}" type="slidenum">
              <a:rPr lang="en-US"/>
              <a:pPr/>
              <a:t>25</a:t>
            </a:fld>
            <a:endParaRPr lang="en-US"/>
          </a:p>
        </p:txBody>
      </p:sp>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052D6EC-2EE3-44CB-9E01-F49A7F13C7D8}" type="slidenum">
              <a:rPr lang="en-US"/>
              <a:pPr/>
              <a:t>26</a:t>
            </a:fld>
            <a:endParaRPr lang="en-US"/>
          </a:p>
        </p:txBody>
      </p:sp>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B7E812-9426-454B-8655-0B1928CA600D}" type="slidenum">
              <a:rPr lang="en-US"/>
              <a:pPr/>
              <a:t>27</a:t>
            </a:fld>
            <a:endParaRPr lang="en-US"/>
          </a:p>
        </p:txBody>
      </p:sp>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CC17BC-A1CC-4BE5-AFA2-B84981CE185F}" type="slidenum">
              <a:rPr lang="en-US"/>
              <a:pPr/>
              <a:t>28</a:t>
            </a:fld>
            <a:endParaRPr lang="en-US"/>
          </a:p>
        </p:txBody>
      </p:sp>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8D4357-8879-4A6B-B66B-21770C211A74}" type="slidenum">
              <a:rPr lang="en-US"/>
              <a:pPr/>
              <a:t>29</a:t>
            </a:fld>
            <a:endParaRPr lang="en-US"/>
          </a:p>
        </p:txBody>
      </p:sp>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9856A4-E9A6-4294-A2ED-730FF46D264B}" type="slidenum">
              <a:rPr lang="en-US"/>
              <a:pPr/>
              <a:t>3</a:t>
            </a:fld>
            <a:endParaRPr lang="en-US"/>
          </a:p>
        </p:txBody>
      </p:sp>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B536E7D-1C43-4536-8965-F125E5C7D873}" type="slidenum">
              <a:rPr lang="en-US"/>
              <a:pPr/>
              <a:t>30</a:t>
            </a:fld>
            <a:endParaRPr lang="en-US"/>
          </a:p>
        </p:txBody>
      </p:sp>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AA5B641-6EB1-499E-9653-F0F357E9FB08}" type="slidenum">
              <a:rPr lang="en-US"/>
              <a:pPr/>
              <a:t>31</a:t>
            </a:fld>
            <a:endParaRPr lang="en-US"/>
          </a:p>
        </p:txBody>
      </p:sp>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21689A-FAE0-4508-8C77-2EEE0373906E}" type="slidenum">
              <a:rPr lang="en-US"/>
              <a:pPr/>
              <a:t>32</a:t>
            </a:fld>
            <a:endParaRPr lang="en-US"/>
          </a:p>
        </p:txBody>
      </p:sp>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BF8AD6-9E59-4D92-AC61-7993F9CD13C7}" type="slidenum">
              <a:rPr lang="en-US"/>
              <a:pPr/>
              <a:t>33</a:t>
            </a:fld>
            <a:endParaRPr lang="en-US"/>
          </a:p>
        </p:txBody>
      </p:sp>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C1F46C-334C-4D7C-93ED-66A82F3408A2}" type="slidenum">
              <a:rPr lang="en-US"/>
              <a:pPr/>
              <a:t>34</a:t>
            </a:fld>
            <a:endParaRPr lang="en-US"/>
          </a:p>
        </p:txBody>
      </p:sp>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71FB08-8CAB-4B18-8811-93FF4CCF8715}" type="slidenum">
              <a:rPr lang="en-US"/>
              <a:pPr/>
              <a:t>35</a:t>
            </a:fld>
            <a:endParaRPr lang="en-US"/>
          </a:p>
        </p:txBody>
      </p:sp>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B5BB3B8-2545-4CB5-9AB3-F41DA5BEE338}" type="slidenum">
              <a:rPr lang="en-US"/>
              <a:pPr/>
              <a:t>36</a:t>
            </a:fld>
            <a:endParaRPr lang="en-US"/>
          </a:p>
        </p:txBody>
      </p:sp>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4E50896-E80F-40C5-A230-A0413223A3A9}" type="slidenum">
              <a:rPr lang="en-US"/>
              <a:pPr/>
              <a:t>4</a:t>
            </a:fld>
            <a:endParaRPr lang="en-US"/>
          </a:p>
        </p:txBody>
      </p:sp>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86D075-637F-43C3-A032-FFABB6D6F90B}" type="slidenum">
              <a:rPr lang="en-US"/>
              <a:pPr/>
              <a:t>5</a:t>
            </a:fld>
            <a:endParaRPr lang="en-US"/>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227889-89A7-4E00-AF0C-A05719CB2CCB}" type="slidenum">
              <a:rPr lang="en-US"/>
              <a:pPr/>
              <a:t>6</a:t>
            </a:fld>
            <a:endParaRPr lang="en-US"/>
          </a:p>
        </p:txBody>
      </p:sp>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FAE12C0-805E-42CB-AE52-B7A0F2449993}" type="slidenum">
              <a:rPr lang="en-US"/>
              <a:pPr/>
              <a:t>7</a:t>
            </a:fld>
            <a:endParaRPr lang="en-US"/>
          </a:p>
        </p:txBody>
      </p:sp>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3DB253-A280-4181-BD17-B1F470BB095C}" type="slidenum">
              <a:rPr lang="en-US"/>
              <a:pPr/>
              <a:t>8</a:t>
            </a:fld>
            <a:endParaRPr lang="en-US"/>
          </a:p>
        </p:txBody>
      </p:sp>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A05C874-C538-4FEB-9C28-E8476E75EAF8}" type="slidenum">
              <a:rPr lang="en-US"/>
              <a:pPr/>
              <a:t>9</a:t>
            </a:fld>
            <a:endParaRPr lang="en-US"/>
          </a:p>
        </p:txBody>
      </p:sp>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A2B5010-3B82-4BBC-B9C3-26CE7592E8E1}"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0072481-91B9-46DA-B5AD-2F765643817C}"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E39BDDA-87BB-43BF-B5C7-55A016B88890}"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79B331B-A27F-4870-B0E9-EA9919C14915}"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1CE77BF-D8E9-4E66-AC8B-FC0E11FB4588}"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DF7D104-254B-4028-A828-59DC6723E947}"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7D06E22C-4C6B-4AA6-956D-C5CAB99D7CFE}"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93A68807-0423-4AD7-A3D2-DFED30508C78}"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9460D662-21ED-47AD-91E4-91C939911BA6}"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E266059-FB73-4509-9502-17EE2B077048}"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AF3DBBC-D44B-4F3D-A4B5-20C0F10C21A2}"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defRPr sz="1400">
                <a:solidFill>
                  <a:schemeClr val="tx1"/>
                </a:solidFill>
                <a:latin typeface="+mn-lt"/>
              </a:defRPr>
            </a:lvl1pPr>
          </a:lstStyle>
          <a:p>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defRPr sz="1400">
                <a:solidFill>
                  <a:schemeClr val="tx1"/>
                </a:solidFill>
                <a:latin typeface="+mn-lt"/>
              </a:defRPr>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defRPr sz="1400">
                <a:solidFill>
                  <a:schemeClr val="tx1"/>
                </a:solidFill>
                <a:latin typeface="+mn-lt"/>
              </a:defRPr>
            </a:lvl1pPr>
          </a:lstStyle>
          <a:p>
            <a:fld id="{2B147FF5-E700-4D10-AC5F-13B5DED35871}"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3" Type="http://schemas.openxmlformats.org/officeDocument/2006/relationships/hyperlink" Target="http://images.google.com/imgres?imgurl=www.balwynhs.vic.edu.au/home/mendels/atgc.gif&amp;imgrefurl=http://www.balwynhs.vic.edu.au/home/mendels/howto.html&amp;h=180&amp;w=218&amp;prev=/images?q=Nitrogen+bases&amp;svnum=10&amp;hl=en&amp;lr=&amp;ie=UTF-8&amp;oe=UTF-8" TargetMode="External"/><Relationship Id="rId2" Type="http://schemas.openxmlformats.org/officeDocument/2006/relationships/notesSlide" Target="../notesSlides/notesSlide16.xml"/><Relationship Id="rId1" Type="http://schemas.openxmlformats.org/officeDocument/2006/relationships/slideLayout" Target="../slideLayouts/slideLayout6.xml"/><Relationship Id="rId5" Type="http://schemas.openxmlformats.org/officeDocument/2006/relationships/image" Target="../media/image14.jpeg"/><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hyperlink" Target="http://images.google.com/imgres?imgurl=www.ars.usda.gov/is/espanol/kids/insects/insects.gif&amp;imgrefurl=http://www.ars.usda.gov/is/espanol/kids/insects/sp.insectintro.htm&amp;h=145&amp;w=156&amp;prev=/images?q=insects&amp;svnum=10&amp;hl=en&amp;lr=&amp;ie=UTF-8&amp;oe=UTF-8" TargetMode="External"/><Relationship Id="rId7" Type="http://schemas.openxmlformats.org/officeDocument/2006/relationships/hyperlink" Target="http://images.google.com/imgres?imgurl=www.nightmare.com/~rushing/flowers.jpg&amp;imgrefurl=http://www.nightmare.com/~rushing/pictures.html&amp;h=480&amp;w=640&amp;prev=/images?q=flowers&amp;start=20&amp;svnum=10&amp;hl=en&amp;lr=&amp;ie=UTF-8&amp;oe=UTF-8&amp;sa=N" TargetMode="External"/><Relationship Id="rId2" Type="http://schemas.openxmlformats.org/officeDocument/2006/relationships/notesSlide" Target="../notesSlides/notesSlide22.xml"/><Relationship Id="rId1" Type="http://schemas.openxmlformats.org/officeDocument/2006/relationships/slideLayout" Target="../slideLayouts/slideLayout6.xml"/><Relationship Id="rId6" Type="http://schemas.openxmlformats.org/officeDocument/2006/relationships/image" Target="../media/image20.jpeg"/><Relationship Id="rId11" Type="http://schemas.openxmlformats.org/officeDocument/2006/relationships/image" Target="../media/image23.jpeg"/><Relationship Id="rId5" Type="http://schemas.openxmlformats.org/officeDocument/2006/relationships/hyperlink" Target="http://images.google.com/imgres?imgurl=www.asij.ac.jp/elementary/links/images/dinosaurs.jpg&amp;imgrefurl=http://www.asij.ac.jp/elementary/links/currlink/summer1.htm&amp;h=165&amp;w=220&amp;prev=/images?q=dinosaurs&amp;start=60&amp;svnum=10&amp;hl=en&amp;lr=&amp;ie=UTF-8&amp;oe=UTF-8&amp;sa=N" TargetMode="External"/><Relationship Id="rId10" Type="http://schemas.openxmlformats.org/officeDocument/2006/relationships/hyperlink" Target="http://images.google.com/imgres?imgurl=www.latchhookrugs.com/images/bears.jpg&amp;imgrefurl=http://www.latchhookrugs.com/design.shtml&amp;h=200&amp;w=164&amp;prev=/images?q=bears&amp;svnum=10&amp;hl=en&amp;lr=&amp;ie=UTF-8&amp;oe=UTF-8" TargetMode="External"/><Relationship Id="rId4" Type="http://schemas.openxmlformats.org/officeDocument/2006/relationships/image" Target="../media/image19.jpeg"/><Relationship Id="rId9" Type="http://schemas.openxmlformats.org/officeDocument/2006/relationships/image" Target="../media/image22.jpeg"/></Relationships>
</file>

<file path=ppt/slides/_rels/slide23.xml.rels><?xml version="1.0" encoding="UTF-8" standalone="yes"?>
<Relationships xmlns="http://schemas.openxmlformats.org/package/2006/relationships"><Relationship Id="rId3" Type="http://schemas.openxmlformats.org/officeDocument/2006/relationships/hyperlink" Target="http://images.google.com/imgres?imgurl=www.cnn.com/HEALTH/9801/10/clinton.cloning/monkeys.jpg&amp;imgrefurl=http://www.cnn.com/HEALTH/9801/10/clinton.cloning/&amp;h=156&amp;w=162&amp;prev=/images?q=monkeys&amp;start=60&amp;svnum=10&amp;hl=en&amp;lr=&amp;ie=UTF-8&amp;oe=UTF-8&amp;sa=N" TargetMode="External"/><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hyperlink" Target="http://images.google.com/imgres?imgurl=www.central.k12.ca.us/akers/cwahl/caveman.gif&amp;imgrefurl=http://www.central.k12.ca.us/akers/cwahl/prehistoric.html&amp;h=180&amp;w=150&amp;prev=/images?q=prehistoric+man&amp;svnum=10&amp;hl=en&amp;lr=&amp;ie=UTF-8&amp;oe=UTF-8" TargetMode="External"/><Relationship Id="rId4" Type="http://schemas.openxmlformats.org/officeDocument/2006/relationships/image" Target="../media/image24.jpeg"/></Relationships>
</file>

<file path=ppt/slides/_rels/slide24.xml.rels><?xml version="1.0" encoding="UTF-8" standalone="yes"?>
<Relationships xmlns="http://schemas.openxmlformats.org/package/2006/relationships"><Relationship Id="rId3" Type="http://schemas.openxmlformats.org/officeDocument/2006/relationships/hyperlink" Target="http://web.ukonline.co.uk/webwise/spinneret/genes/dnarep.gif" TargetMode="External"/><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image" Target="../media/image26.gif"/></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images.google.com/imgres?imgurl=www.mos.org/oceans/graphics/scientist/biosphere.jpg&amp;imgrefurl=http://www.mos.org/oceans/scientist/sensing.html&amp;h=512&amp;w=512&amp;prev=/images?q=biosphere&amp;svnum=10&amp;hl=en&amp;lr=&amp;ie=UTF-8&amp;oe=UTF-8" TargetMode="External"/><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hyperlink" Target="http://images.google.com/imgres?imgurl=calyxa.best.vwh.net/pearl/1images/sunlight.jpg&amp;imgrefurl=http://calyxa.best.vwh.net/pearl/sunlight.html&amp;h=480&amp;w=640&amp;prev=/images?q=sunlight&amp;svnum=10&amp;hl=en&amp;lr=&amp;ie=UTF-8&amp;oe=UTF-8" TargetMode="External"/><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image" Target="../media/image31.jpeg"/><Relationship Id="rId5" Type="http://schemas.openxmlformats.org/officeDocument/2006/relationships/hyperlink" Target="http://images.google.com/imgres?imgurl=www.cairnsconnect.com/cairns/images/wildlifefrog.jpg&amp;imgrefurl=http://www.cairnsconnect.com/cairns/wildlife.asp&amp;h=182&amp;w=165&amp;prev=/images?q=unusual+animals&amp;svnum=10&amp;hl=en&amp;lr=&amp;ie=UTF-8&amp;oe=UTF-8" TargetMode="External"/><Relationship Id="rId4" Type="http://schemas.openxmlformats.org/officeDocument/2006/relationships/image" Target="../media/image30.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hyperlink" Target="http://images.google.com/imgres?imgurl=www.pollinatorparadise.com/Images/Bee_2aweb.jpg&amp;imgrefurl=http://www.pollinatorparadise.com/&amp;h=276&amp;w=241&amp;start=11&amp;prev=/images?q=bees+and+flowers&amp;svnum=10&amp;hl=en&amp;lr=&amp;ie=UTF-8&amp;oe=UTF-8" TargetMode="External"/><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image" Target="../media/image33.jpeg"/><Relationship Id="rId5" Type="http://schemas.openxmlformats.org/officeDocument/2006/relationships/hyperlink" Target="http://images.google.com/imgres?imgurl=www.everythingabout.net/articles/biology/animals/arthropods/insects/bees/food_gathering_behavior_of_bees_full.jpg&amp;imgrefurl=http://www.everythingabout.net/articles/biology/animals/arthropods/insects/bees/food_gathering_behavior_of_bees.html&amp;h=336&amp;w=440&amp;start=80&amp;prev=/images?q=bees+and+flowers&amp;start=60&amp;svnum=10&amp;hl=en&amp;lr=&amp;ie=UTF-8&amp;oe=UTF-8&amp;sa=N" TargetMode="External"/><Relationship Id="rId4" Type="http://schemas.openxmlformats.org/officeDocument/2006/relationships/image" Target="../media/image32.jpeg"/></Relationships>
</file>

<file path=ppt/slides/_rels/slide34.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hyperlink" Target="http://www.westcoastgraywhale.org/graphics/barnacles-on-head.jpg" TargetMode="External"/><Relationship Id="rId7" Type="http://schemas.openxmlformats.org/officeDocument/2006/relationships/hyperlink" Target="http://www.ranchoarmadillo.com/images/a%20orchid%201lg.jpg" TargetMode="External"/><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image" Target="../media/image35.jpeg"/><Relationship Id="rId5" Type="http://schemas.openxmlformats.org/officeDocument/2006/relationships/hyperlink" Target="http://www.ranchoarmadillo.com/images/wpe1D.jpg" TargetMode="External"/><Relationship Id="rId4" Type="http://schemas.openxmlformats.org/officeDocument/2006/relationships/image" Target="../media/image34.jpeg"/></Relationships>
</file>

<file path=ppt/slides/_rels/slide35.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hyperlink" Target="http://cal.nbc.upenn.edu/merial/Introduction/images/mosquitof.jpg" TargetMode="External"/><Relationship Id="rId7" Type="http://schemas.openxmlformats.org/officeDocument/2006/relationships/hyperlink" Target="http://cal.nbc.upenn.edu/merial/Introduction/images/heartwormsm.jpg" TargetMode="External"/><Relationship Id="rId2" Type="http://schemas.openxmlformats.org/officeDocument/2006/relationships/notesSlide" Target="../notesSlides/notesSlide35.xml"/><Relationship Id="rId1" Type="http://schemas.openxmlformats.org/officeDocument/2006/relationships/slideLayout" Target="../slideLayouts/slideLayout7.xml"/><Relationship Id="rId6" Type="http://schemas.openxmlformats.org/officeDocument/2006/relationships/image" Target="../media/image38.jpeg"/><Relationship Id="rId5" Type="http://schemas.openxmlformats.org/officeDocument/2006/relationships/hyperlink" Target="http://cal.nbc.upenn.edu/merial/Introduction/images/Tcanisf.jpg" TargetMode="External"/><Relationship Id="rId10" Type="http://schemas.openxmlformats.org/officeDocument/2006/relationships/image" Target="../media/image40.jpeg"/><Relationship Id="rId4" Type="http://schemas.openxmlformats.org/officeDocument/2006/relationships/image" Target="../media/image37.jpeg"/><Relationship Id="rId9" Type="http://schemas.openxmlformats.org/officeDocument/2006/relationships/hyperlink" Target="http://cal.nbc.upenn.edu/merial/Introduction/images/fleaf.jpg"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2.w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image" Target="../media/image43.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wmf"/><Relationship Id="rId1" Type="http://schemas.openxmlformats.org/officeDocument/2006/relationships/slideLayout" Target="../slideLayouts/slideLayout2.xml"/><Relationship Id="rId4" Type="http://schemas.openxmlformats.org/officeDocument/2006/relationships/image" Target="../media/image47.wmf"/></Relationships>
</file>

<file path=ppt/slides/_rels/slide42.xml.rels><?xml version="1.0" encoding="UTF-8" standalone="yes"?>
<Relationships xmlns="http://schemas.openxmlformats.org/package/2006/relationships"><Relationship Id="rId2" Type="http://schemas.openxmlformats.org/officeDocument/2006/relationships/hyperlink" Target="http://www.regentsreviewlive.net/"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hyperlink" Target="http://www.angelfire.com/theforce/energybook/Mitochondria_files/image002.jpg"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685800" y="457200"/>
            <a:ext cx="7467600" cy="685800"/>
          </a:xfrm>
        </p:spPr>
        <p:txBody>
          <a:bodyPr/>
          <a:lstStyle/>
          <a:p>
            <a:r>
              <a:rPr lang="en-US" sz="5400" b="1">
                <a:latin typeface="Arial" charset="0"/>
              </a:rPr>
              <a:t>Characteristics of Life</a:t>
            </a:r>
          </a:p>
        </p:txBody>
      </p:sp>
      <p:sp>
        <p:nvSpPr>
          <p:cNvPr id="3075" name="Text Box 3"/>
          <p:cNvSpPr txBox="1">
            <a:spLocks noChangeArrowheads="1"/>
          </p:cNvSpPr>
          <p:nvPr/>
        </p:nvSpPr>
        <p:spPr bwMode="auto">
          <a:xfrm>
            <a:off x="609600" y="1371600"/>
            <a:ext cx="7980363" cy="5021263"/>
          </a:xfrm>
          <a:prstGeom prst="rect">
            <a:avLst/>
          </a:prstGeom>
          <a:noFill/>
          <a:ln w="9525">
            <a:noFill/>
            <a:miter lim="800000"/>
            <a:headEnd/>
            <a:tailEnd/>
          </a:ln>
          <a:effectLst/>
        </p:spPr>
        <p:txBody>
          <a:bodyPr>
            <a:spAutoFit/>
          </a:bodyPr>
          <a:lstStyle/>
          <a:p>
            <a:pPr marL="457200" indent="-457200">
              <a:lnSpc>
                <a:spcPct val="100000"/>
              </a:lnSpc>
              <a:spcBef>
                <a:spcPct val="50000"/>
              </a:spcBef>
              <a:buFontTx/>
              <a:buChar char="•"/>
            </a:pPr>
            <a:r>
              <a:rPr lang="en-US" b="1">
                <a:solidFill>
                  <a:schemeClr val="accent2"/>
                </a:solidFill>
                <a:latin typeface="Times New Roman" pitchFamily="18" charset="0"/>
              </a:rPr>
              <a:t>Respiration</a:t>
            </a:r>
            <a:r>
              <a:rPr lang="en-US" b="1">
                <a:solidFill>
                  <a:schemeClr val="tx1"/>
                </a:solidFill>
                <a:latin typeface="Times New Roman" pitchFamily="18" charset="0"/>
              </a:rPr>
              <a:t> – make energy (</a:t>
            </a:r>
            <a:r>
              <a:rPr lang="en-US" b="1">
                <a:solidFill>
                  <a:srgbClr val="EC1712"/>
                </a:solidFill>
                <a:latin typeface="Times New Roman" pitchFamily="18" charset="0"/>
              </a:rPr>
              <a:t>ATP,Mitochondria</a:t>
            </a:r>
            <a:r>
              <a:rPr lang="en-US" b="1">
                <a:solidFill>
                  <a:schemeClr val="tx1"/>
                </a:solidFill>
                <a:latin typeface="Times New Roman" pitchFamily="18" charset="0"/>
              </a:rPr>
              <a:t>)</a:t>
            </a:r>
          </a:p>
          <a:p>
            <a:pPr marL="457200" indent="-457200">
              <a:lnSpc>
                <a:spcPct val="100000"/>
              </a:lnSpc>
              <a:spcBef>
                <a:spcPct val="50000"/>
              </a:spcBef>
              <a:buFontTx/>
              <a:buChar char="•"/>
            </a:pPr>
            <a:r>
              <a:rPr lang="en-US" b="1">
                <a:solidFill>
                  <a:schemeClr val="accent2"/>
                </a:solidFill>
                <a:latin typeface="Times New Roman" pitchFamily="18" charset="0"/>
              </a:rPr>
              <a:t>Reproduction</a:t>
            </a:r>
            <a:r>
              <a:rPr lang="en-US" b="1">
                <a:solidFill>
                  <a:schemeClr val="tx1"/>
                </a:solidFill>
                <a:latin typeface="Times New Roman" pitchFamily="18" charset="0"/>
              </a:rPr>
              <a:t>- pass on hereditary information.</a:t>
            </a:r>
          </a:p>
          <a:p>
            <a:pPr marL="457200" indent="-457200">
              <a:lnSpc>
                <a:spcPct val="100000"/>
              </a:lnSpc>
              <a:spcBef>
                <a:spcPct val="50000"/>
              </a:spcBef>
              <a:buFontTx/>
              <a:buChar char="•"/>
            </a:pPr>
            <a:r>
              <a:rPr lang="en-US" b="1">
                <a:solidFill>
                  <a:schemeClr val="accent2"/>
                </a:solidFill>
                <a:latin typeface="Times New Roman" pitchFamily="18" charset="0"/>
              </a:rPr>
              <a:t>Repair and Growth</a:t>
            </a:r>
            <a:r>
              <a:rPr lang="en-US" b="1">
                <a:solidFill>
                  <a:schemeClr val="tx1"/>
                </a:solidFill>
                <a:latin typeface="Times New Roman" pitchFamily="18" charset="0"/>
              </a:rPr>
              <a:t>- increase in size and number.</a:t>
            </a:r>
          </a:p>
          <a:p>
            <a:pPr marL="457200" indent="-457200">
              <a:lnSpc>
                <a:spcPct val="100000"/>
              </a:lnSpc>
              <a:spcBef>
                <a:spcPct val="50000"/>
              </a:spcBef>
              <a:buFontTx/>
              <a:buChar char="•"/>
            </a:pPr>
            <a:r>
              <a:rPr lang="en-US" b="1">
                <a:solidFill>
                  <a:schemeClr val="accent2"/>
                </a:solidFill>
                <a:latin typeface="Times New Roman" pitchFamily="18" charset="0"/>
              </a:rPr>
              <a:t>Regulation</a:t>
            </a:r>
            <a:r>
              <a:rPr lang="en-US" b="1">
                <a:solidFill>
                  <a:schemeClr val="tx1"/>
                </a:solidFill>
                <a:latin typeface="Times New Roman" pitchFamily="18" charset="0"/>
              </a:rPr>
              <a:t>-Nervous/Endocrine Systems (</a:t>
            </a:r>
            <a:r>
              <a:rPr lang="en-US" b="1">
                <a:solidFill>
                  <a:srgbClr val="EC1712"/>
                </a:solidFill>
                <a:latin typeface="Times New Roman" pitchFamily="18" charset="0"/>
              </a:rPr>
              <a:t>control and</a:t>
            </a:r>
            <a:r>
              <a:rPr lang="en-US" b="1">
                <a:solidFill>
                  <a:schemeClr val="tx1"/>
                </a:solidFill>
                <a:latin typeface="Times New Roman" pitchFamily="18" charset="0"/>
              </a:rPr>
              <a:t> </a:t>
            </a:r>
            <a:r>
              <a:rPr lang="en-US" b="1">
                <a:solidFill>
                  <a:srgbClr val="EC1712"/>
                </a:solidFill>
                <a:latin typeface="Times New Roman" pitchFamily="18" charset="0"/>
              </a:rPr>
              <a:t>coordination</a:t>
            </a:r>
            <a:r>
              <a:rPr lang="en-US" b="1">
                <a:solidFill>
                  <a:schemeClr val="tx1"/>
                </a:solidFill>
                <a:latin typeface="Times New Roman" pitchFamily="18" charset="0"/>
              </a:rPr>
              <a:t>)</a:t>
            </a:r>
          </a:p>
          <a:p>
            <a:pPr marL="457200" indent="-457200">
              <a:lnSpc>
                <a:spcPct val="100000"/>
              </a:lnSpc>
              <a:spcBef>
                <a:spcPct val="50000"/>
              </a:spcBef>
              <a:buFontTx/>
              <a:buChar char="•"/>
            </a:pPr>
            <a:r>
              <a:rPr lang="en-US" b="1">
                <a:solidFill>
                  <a:schemeClr val="accent2"/>
                </a:solidFill>
                <a:latin typeface="Times New Roman" pitchFamily="18" charset="0"/>
              </a:rPr>
              <a:t>Transport</a:t>
            </a:r>
            <a:r>
              <a:rPr lang="en-US" b="1">
                <a:solidFill>
                  <a:schemeClr val="tx1"/>
                </a:solidFill>
                <a:latin typeface="Times New Roman" pitchFamily="18" charset="0"/>
              </a:rPr>
              <a:t>-Circulatory System (</a:t>
            </a:r>
            <a:r>
              <a:rPr lang="en-US" b="1">
                <a:solidFill>
                  <a:srgbClr val="EC1712"/>
                </a:solidFill>
                <a:latin typeface="Times New Roman" pitchFamily="18" charset="0"/>
              </a:rPr>
              <a:t>absorption, circulation</a:t>
            </a:r>
            <a:r>
              <a:rPr lang="en-US" b="1">
                <a:solidFill>
                  <a:schemeClr val="tx1"/>
                </a:solidFill>
                <a:latin typeface="Times New Roman" pitchFamily="18" charset="0"/>
              </a:rPr>
              <a:t>)</a:t>
            </a:r>
          </a:p>
          <a:p>
            <a:pPr marL="457200" indent="-457200">
              <a:lnSpc>
                <a:spcPct val="100000"/>
              </a:lnSpc>
              <a:spcBef>
                <a:spcPct val="50000"/>
              </a:spcBef>
              <a:buFontTx/>
              <a:buChar char="•"/>
            </a:pPr>
            <a:r>
              <a:rPr lang="en-US" b="1">
                <a:solidFill>
                  <a:schemeClr val="accent2"/>
                </a:solidFill>
                <a:latin typeface="Times New Roman" pitchFamily="18" charset="0"/>
              </a:rPr>
              <a:t>Excretion</a:t>
            </a:r>
            <a:r>
              <a:rPr lang="en-US" b="1">
                <a:solidFill>
                  <a:schemeClr val="tx1"/>
                </a:solidFill>
                <a:latin typeface="Times New Roman" pitchFamily="18" charset="0"/>
              </a:rPr>
              <a:t>- removal of cellular wastes (</a:t>
            </a:r>
            <a:r>
              <a:rPr lang="en-US" b="1">
                <a:solidFill>
                  <a:srgbClr val="EC1712"/>
                </a:solidFill>
                <a:latin typeface="Times New Roman" pitchFamily="18" charset="0"/>
              </a:rPr>
              <a:t>water, CO2</a:t>
            </a:r>
            <a:r>
              <a:rPr lang="en-US" b="1">
                <a:solidFill>
                  <a:schemeClr val="tx1"/>
                </a:solidFill>
                <a:latin typeface="Times New Roman" pitchFamily="18" charset="0"/>
              </a:rPr>
              <a:t>)</a:t>
            </a:r>
          </a:p>
          <a:p>
            <a:pPr marL="457200" indent="-457200">
              <a:lnSpc>
                <a:spcPct val="100000"/>
              </a:lnSpc>
              <a:spcBef>
                <a:spcPct val="50000"/>
              </a:spcBef>
              <a:buFontTx/>
              <a:buChar char="•"/>
            </a:pPr>
            <a:r>
              <a:rPr lang="en-US" b="1">
                <a:solidFill>
                  <a:schemeClr val="accent2"/>
                </a:solidFill>
                <a:latin typeface="Times New Roman" pitchFamily="18" charset="0"/>
              </a:rPr>
              <a:t>Nutrition</a:t>
            </a:r>
            <a:r>
              <a:rPr lang="en-US" b="1">
                <a:solidFill>
                  <a:schemeClr val="tx1"/>
                </a:solidFill>
                <a:latin typeface="Times New Roman" pitchFamily="18" charset="0"/>
              </a:rPr>
              <a:t>- obtaining food for growth and repair of cells</a:t>
            </a:r>
          </a:p>
          <a:p>
            <a:pPr marL="457200" indent="-457200">
              <a:lnSpc>
                <a:spcPct val="100000"/>
              </a:lnSpc>
              <a:spcBef>
                <a:spcPct val="50000"/>
              </a:spcBef>
              <a:buFontTx/>
              <a:buChar char="•"/>
            </a:pPr>
            <a:r>
              <a:rPr lang="en-US" b="1">
                <a:solidFill>
                  <a:schemeClr val="accent2"/>
                </a:solidFill>
                <a:latin typeface="Times New Roman" pitchFamily="18" charset="0"/>
              </a:rPr>
              <a:t>Synthesis</a:t>
            </a:r>
            <a:r>
              <a:rPr lang="en-US" b="1">
                <a:solidFill>
                  <a:schemeClr val="tx1"/>
                </a:solidFill>
                <a:latin typeface="Times New Roman" pitchFamily="18" charset="0"/>
              </a:rPr>
              <a:t>- making something complex out of something simple (building molecules)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85800" y="152400"/>
            <a:ext cx="7772400" cy="1143000"/>
          </a:xfrm>
        </p:spPr>
        <p:txBody>
          <a:bodyPr/>
          <a:lstStyle/>
          <a:p>
            <a:r>
              <a:rPr lang="en-US"/>
              <a:t>Immune System</a:t>
            </a:r>
          </a:p>
        </p:txBody>
      </p:sp>
      <p:sp>
        <p:nvSpPr>
          <p:cNvPr id="12291" name="Text Box 3"/>
          <p:cNvSpPr txBox="1">
            <a:spLocks noChangeArrowheads="1"/>
          </p:cNvSpPr>
          <p:nvPr/>
        </p:nvSpPr>
        <p:spPr bwMode="auto">
          <a:xfrm>
            <a:off x="685800" y="1143000"/>
            <a:ext cx="8001000" cy="1370013"/>
          </a:xfrm>
          <a:prstGeom prst="rect">
            <a:avLst/>
          </a:prstGeom>
          <a:noFill/>
          <a:ln w="9525">
            <a:noFill/>
            <a:miter lim="800000"/>
            <a:headEnd/>
            <a:tailEnd/>
          </a:ln>
          <a:effectLst/>
        </p:spPr>
        <p:txBody>
          <a:bodyPr>
            <a:spAutoFit/>
          </a:bodyPr>
          <a:lstStyle/>
          <a:p>
            <a:pPr>
              <a:lnSpc>
                <a:spcPct val="100000"/>
              </a:lnSpc>
              <a:spcBef>
                <a:spcPct val="50000"/>
              </a:spcBef>
            </a:pPr>
            <a:r>
              <a:rPr lang="en-US">
                <a:solidFill>
                  <a:schemeClr val="tx1"/>
                </a:solidFill>
                <a:latin typeface="Times New Roman" pitchFamily="18" charset="0"/>
              </a:rPr>
              <a:t>The body’s primary defense against disease-causing </a:t>
            </a:r>
            <a:r>
              <a:rPr lang="en-US">
                <a:solidFill>
                  <a:schemeClr val="accent2"/>
                </a:solidFill>
                <a:latin typeface="Times New Roman" pitchFamily="18" charset="0"/>
              </a:rPr>
              <a:t>pathogens</a:t>
            </a:r>
            <a:r>
              <a:rPr lang="en-US">
                <a:solidFill>
                  <a:schemeClr val="tx1"/>
                </a:solidFill>
                <a:latin typeface="Times New Roman" pitchFamily="18" charset="0"/>
              </a:rPr>
              <a:t>.</a:t>
            </a:r>
          </a:p>
          <a:p>
            <a:pPr>
              <a:lnSpc>
                <a:spcPct val="100000"/>
              </a:lnSpc>
              <a:spcBef>
                <a:spcPct val="50000"/>
              </a:spcBef>
            </a:pPr>
            <a:r>
              <a:rPr lang="en-US">
                <a:solidFill>
                  <a:schemeClr val="tx1"/>
                </a:solidFill>
                <a:latin typeface="Times New Roman" pitchFamily="18" charset="0"/>
              </a:rPr>
              <a:t>Foreign invaders are identified by molecules on their outer surfaces or membranes. These molecules are called </a:t>
            </a:r>
            <a:r>
              <a:rPr lang="en-US" b="1">
                <a:solidFill>
                  <a:schemeClr val="accent2"/>
                </a:solidFill>
                <a:latin typeface="Times New Roman" pitchFamily="18" charset="0"/>
              </a:rPr>
              <a:t>antigens</a:t>
            </a:r>
            <a:r>
              <a:rPr lang="en-US">
                <a:solidFill>
                  <a:schemeClr val="tx1"/>
                </a:solidFill>
                <a:latin typeface="Times New Roman" pitchFamily="18" charset="0"/>
              </a:rPr>
              <a:t>.</a:t>
            </a:r>
          </a:p>
        </p:txBody>
      </p:sp>
      <p:pic>
        <p:nvPicPr>
          <p:cNvPr id="12293" name="Picture 5" descr="beacon.gif"/>
          <p:cNvPicPr>
            <a:picLocks noChangeAspect="1" noChangeArrowheads="1"/>
          </p:cNvPicPr>
          <p:nvPr/>
        </p:nvPicPr>
        <p:blipFill>
          <a:blip r:embed="rId3" cstate="print"/>
          <a:srcRect/>
          <a:stretch>
            <a:fillRect/>
          </a:stretch>
        </p:blipFill>
        <p:spPr bwMode="auto">
          <a:xfrm>
            <a:off x="2574925" y="2819400"/>
            <a:ext cx="4664075" cy="3435350"/>
          </a:xfrm>
          <a:prstGeom prst="rect">
            <a:avLst/>
          </a:prstGeom>
          <a:noFill/>
          <a:ln w="25400">
            <a:solidFill>
              <a:schemeClr val="tx1"/>
            </a:solidFill>
            <a:miter lim="800000"/>
            <a:headEnd/>
            <a:tailEnd/>
          </a:ln>
        </p:spPr>
      </p:pic>
      <p:sp>
        <p:nvSpPr>
          <p:cNvPr id="12294" name="Text Box 6"/>
          <p:cNvSpPr txBox="1">
            <a:spLocks noChangeArrowheads="1"/>
          </p:cNvSpPr>
          <p:nvPr/>
        </p:nvSpPr>
        <p:spPr bwMode="auto">
          <a:xfrm>
            <a:off x="4267200" y="4267200"/>
            <a:ext cx="2743200" cy="457200"/>
          </a:xfrm>
          <a:prstGeom prst="rect">
            <a:avLst/>
          </a:prstGeom>
          <a:noFill/>
          <a:ln w="9525">
            <a:noFill/>
            <a:miter lim="800000"/>
            <a:headEnd/>
            <a:tailEnd/>
          </a:ln>
          <a:effectLst/>
        </p:spPr>
        <p:txBody>
          <a:bodyPr>
            <a:spAutoFit/>
          </a:bodyPr>
          <a:lstStyle/>
          <a:p>
            <a:pPr>
              <a:lnSpc>
                <a:spcPct val="100000"/>
              </a:lnSpc>
              <a:spcBef>
                <a:spcPct val="50000"/>
              </a:spcBef>
            </a:pPr>
            <a:r>
              <a:rPr lang="en-US" b="1">
                <a:solidFill>
                  <a:srgbClr val="FFFF00"/>
                </a:solidFill>
                <a:latin typeface="Times New Roman" pitchFamily="18" charset="0"/>
              </a:rPr>
              <a:t>Bacteria</a:t>
            </a:r>
          </a:p>
        </p:txBody>
      </p:sp>
      <p:sp>
        <p:nvSpPr>
          <p:cNvPr id="12295" name="Text Box 7"/>
          <p:cNvSpPr txBox="1">
            <a:spLocks noChangeArrowheads="1"/>
          </p:cNvSpPr>
          <p:nvPr/>
        </p:nvSpPr>
        <p:spPr bwMode="auto">
          <a:xfrm>
            <a:off x="7010400" y="4662488"/>
            <a:ext cx="2514600" cy="519112"/>
          </a:xfrm>
          <a:prstGeom prst="rect">
            <a:avLst/>
          </a:prstGeom>
          <a:noFill/>
          <a:ln w="9525">
            <a:noFill/>
            <a:miter lim="800000"/>
            <a:headEnd/>
            <a:tailEnd/>
          </a:ln>
          <a:effectLst/>
        </p:spPr>
        <p:txBody>
          <a:bodyPr>
            <a:spAutoFit/>
          </a:bodyPr>
          <a:lstStyle/>
          <a:p>
            <a:pPr>
              <a:lnSpc>
                <a:spcPct val="100000"/>
              </a:lnSpc>
              <a:spcBef>
                <a:spcPct val="50000"/>
              </a:spcBef>
            </a:pPr>
            <a:r>
              <a:rPr lang="en-US" sz="2800" b="1">
                <a:solidFill>
                  <a:schemeClr val="tx1"/>
                </a:solidFill>
                <a:latin typeface="Times New Roman" pitchFamily="18" charset="0"/>
              </a:rPr>
              <a:t>Antigens</a:t>
            </a:r>
          </a:p>
        </p:txBody>
      </p:sp>
      <p:sp>
        <p:nvSpPr>
          <p:cNvPr id="12297" name="Line 9"/>
          <p:cNvSpPr>
            <a:spLocks noChangeShapeType="1"/>
          </p:cNvSpPr>
          <p:nvPr/>
        </p:nvSpPr>
        <p:spPr bwMode="auto">
          <a:xfrm rot="1060717" flipH="1" flipV="1">
            <a:off x="6324600" y="4343400"/>
            <a:ext cx="914400" cy="304800"/>
          </a:xfrm>
          <a:prstGeom prst="line">
            <a:avLst/>
          </a:prstGeom>
          <a:noFill/>
          <a:ln w="57150">
            <a:solidFill>
              <a:schemeClr val="tx1"/>
            </a:solidFill>
            <a:round/>
            <a:headEnd/>
            <a:tailEnd type="triangle" w="med" len="med"/>
          </a:ln>
          <a:effectLst/>
        </p:spPr>
        <p:txBody>
          <a:bodyPr/>
          <a:lstStyle/>
          <a:p>
            <a:endParaRPr lang="en-US"/>
          </a:p>
        </p:txBody>
      </p:sp>
      <p:sp>
        <p:nvSpPr>
          <p:cNvPr id="12298" name="Line 10"/>
          <p:cNvSpPr>
            <a:spLocks noChangeShapeType="1"/>
          </p:cNvSpPr>
          <p:nvPr/>
        </p:nvSpPr>
        <p:spPr bwMode="auto">
          <a:xfrm rot="968516" flipH="1">
            <a:off x="6324600" y="4800600"/>
            <a:ext cx="762000" cy="152400"/>
          </a:xfrm>
          <a:prstGeom prst="line">
            <a:avLst/>
          </a:prstGeom>
          <a:noFill/>
          <a:ln w="57150">
            <a:solidFill>
              <a:schemeClr val="tx1"/>
            </a:solidFill>
            <a:round/>
            <a:headEnd/>
            <a:tailEnd type="triangle" w="med" len="med"/>
          </a:ln>
          <a:effectLst/>
        </p:spPr>
        <p:txBody>
          <a:bodyPr/>
          <a:lstStyle/>
          <a:p>
            <a:endParaRPr lang="en-US"/>
          </a:p>
        </p:txBody>
      </p:sp>
      <p:sp>
        <p:nvSpPr>
          <p:cNvPr id="12299" name="Text Box 11"/>
          <p:cNvSpPr txBox="1">
            <a:spLocks noChangeArrowheads="1"/>
          </p:cNvSpPr>
          <p:nvPr/>
        </p:nvSpPr>
        <p:spPr bwMode="auto">
          <a:xfrm>
            <a:off x="609600" y="2819400"/>
            <a:ext cx="1981200" cy="3440113"/>
          </a:xfrm>
          <a:prstGeom prst="rect">
            <a:avLst/>
          </a:prstGeom>
          <a:noFill/>
          <a:ln w="9525">
            <a:noFill/>
            <a:miter lim="800000"/>
            <a:headEnd/>
            <a:tailEnd/>
          </a:ln>
          <a:effectLst/>
        </p:spPr>
        <p:txBody>
          <a:bodyPr>
            <a:spAutoFit/>
          </a:bodyPr>
          <a:lstStyle/>
          <a:p>
            <a:pPr>
              <a:lnSpc>
                <a:spcPct val="100000"/>
              </a:lnSpc>
              <a:spcBef>
                <a:spcPct val="50000"/>
              </a:spcBef>
            </a:pPr>
            <a:r>
              <a:rPr lang="en-US" b="1">
                <a:solidFill>
                  <a:srgbClr val="EC1712"/>
                </a:solidFill>
                <a:latin typeface="Times New Roman" pitchFamily="18" charset="0"/>
              </a:rPr>
              <a:t>Special white blood cells make </a:t>
            </a:r>
            <a:r>
              <a:rPr lang="en-US" sz="2800" b="1" i="1">
                <a:solidFill>
                  <a:srgbClr val="EC1712"/>
                </a:solidFill>
                <a:latin typeface="Times New Roman" pitchFamily="18" charset="0"/>
              </a:rPr>
              <a:t>antibodies</a:t>
            </a:r>
            <a:r>
              <a:rPr lang="en-US" b="1">
                <a:solidFill>
                  <a:srgbClr val="EC1712"/>
                </a:solidFill>
                <a:latin typeface="Times New Roman" pitchFamily="18" charset="0"/>
              </a:rPr>
              <a:t>, that mark the invader for future killing by other cells.</a:t>
            </a:r>
          </a:p>
        </p:txBody>
      </p:sp>
      <p:sp>
        <p:nvSpPr>
          <p:cNvPr id="12300" name="Line 12"/>
          <p:cNvSpPr>
            <a:spLocks noChangeShapeType="1"/>
          </p:cNvSpPr>
          <p:nvPr/>
        </p:nvSpPr>
        <p:spPr bwMode="auto">
          <a:xfrm flipV="1">
            <a:off x="1905000" y="3505200"/>
            <a:ext cx="1600200" cy="457200"/>
          </a:xfrm>
          <a:prstGeom prst="line">
            <a:avLst/>
          </a:prstGeom>
          <a:noFill/>
          <a:ln w="57150">
            <a:solidFill>
              <a:schemeClr val="tx1"/>
            </a:solidFill>
            <a:round/>
            <a:headEnd/>
            <a:tailEnd type="triangle" w="med" len="med"/>
          </a:ln>
          <a:effectLst/>
        </p:spPr>
        <p:txBody>
          <a:bodyPr/>
          <a:lstStyle/>
          <a:p>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85800" y="533400"/>
            <a:ext cx="7772400" cy="1143000"/>
          </a:xfrm>
        </p:spPr>
        <p:txBody>
          <a:bodyPr/>
          <a:lstStyle/>
          <a:p>
            <a:r>
              <a:rPr lang="en-US" b="1"/>
              <a:t>Diseases</a:t>
            </a:r>
            <a:r>
              <a:rPr lang="en-US"/>
              <a:t>:</a:t>
            </a:r>
            <a:br>
              <a:rPr lang="en-US"/>
            </a:br>
            <a:r>
              <a:rPr lang="en-US" b="1"/>
              <a:t>Failure</a:t>
            </a:r>
            <a:r>
              <a:rPr lang="en-US"/>
              <a:t> </a:t>
            </a:r>
            <a:r>
              <a:rPr lang="en-US" b="1"/>
              <a:t>of</a:t>
            </a:r>
            <a:r>
              <a:rPr lang="en-US"/>
              <a:t> </a:t>
            </a:r>
            <a:r>
              <a:rPr lang="en-US" b="1"/>
              <a:t>Homeostasis</a:t>
            </a:r>
          </a:p>
        </p:txBody>
      </p:sp>
      <p:sp>
        <p:nvSpPr>
          <p:cNvPr id="13315" name="Text Box 3"/>
          <p:cNvSpPr txBox="1">
            <a:spLocks noChangeArrowheads="1"/>
          </p:cNvSpPr>
          <p:nvPr/>
        </p:nvSpPr>
        <p:spPr bwMode="auto">
          <a:xfrm>
            <a:off x="304800" y="2133600"/>
            <a:ext cx="8610600" cy="457200"/>
          </a:xfrm>
          <a:prstGeom prst="rect">
            <a:avLst/>
          </a:prstGeom>
          <a:noFill/>
          <a:ln w="9525">
            <a:noFill/>
            <a:miter lim="800000"/>
            <a:headEnd/>
            <a:tailEnd/>
          </a:ln>
          <a:effectLst/>
        </p:spPr>
        <p:txBody>
          <a:bodyPr>
            <a:spAutoFit/>
          </a:bodyPr>
          <a:lstStyle/>
          <a:p>
            <a:pPr>
              <a:lnSpc>
                <a:spcPct val="100000"/>
              </a:lnSpc>
              <a:spcBef>
                <a:spcPct val="50000"/>
              </a:spcBef>
            </a:pPr>
            <a:r>
              <a:rPr lang="en-US">
                <a:solidFill>
                  <a:schemeClr val="tx1"/>
                </a:solidFill>
                <a:latin typeface="Times New Roman" pitchFamily="18" charset="0"/>
              </a:rPr>
              <a:t> </a:t>
            </a:r>
          </a:p>
        </p:txBody>
      </p:sp>
      <p:sp>
        <p:nvSpPr>
          <p:cNvPr id="13316" name="Text Box 4"/>
          <p:cNvSpPr txBox="1">
            <a:spLocks noChangeArrowheads="1"/>
          </p:cNvSpPr>
          <p:nvPr/>
        </p:nvSpPr>
        <p:spPr bwMode="auto">
          <a:xfrm>
            <a:off x="685800" y="1846263"/>
            <a:ext cx="7772400" cy="4789487"/>
          </a:xfrm>
          <a:prstGeom prst="rect">
            <a:avLst/>
          </a:prstGeom>
          <a:noFill/>
          <a:ln w="9525">
            <a:noFill/>
            <a:miter lim="800000"/>
            <a:headEnd/>
            <a:tailEnd/>
          </a:ln>
          <a:effectLst/>
        </p:spPr>
        <p:txBody>
          <a:bodyPr>
            <a:spAutoFit/>
          </a:bodyPr>
          <a:lstStyle/>
          <a:p>
            <a:pPr>
              <a:lnSpc>
                <a:spcPct val="80000"/>
              </a:lnSpc>
              <a:spcBef>
                <a:spcPct val="25000"/>
              </a:spcBef>
            </a:pPr>
            <a:r>
              <a:rPr lang="en-US" sz="2800" b="1">
                <a:solidFill>
                  <a:schemeClr val="tx1"/>
                </a:solidFill>
                <a:latin typeface="Times New Roman" pitchFamily="18" charset="0"/>
              </a:rPr>
              <a:t>Disease:</a:t>
            </a:r>
            <a:r>
              <a:rPr lang="en-US">
                <a:solidFill>
                  <a:schemeClr val="tx1"/>
                </a:solidFill>
                <a:latin typeface="Times New Roman" pitchFamily="18" charset="0"/>
              </a:rPr>
              <a:t>	</a:t>
            </a:r>
            <a:r>
              <a:rPr lang="en-US" sz="2800" b="1">
                <a:solidFill>
                  <a:schemeClr val="tx1"/>
                </a:solidFill>
                <a:latin typeface="Times New Roman" pitchFamily="18" charset="0"/>
              </a:rPr>
              <a:t>A condition that prevents the body</a:t>
            </a:r>
            <a:br>
              <a:rPr lang="en-US" sz="2800" b="1">
                <a:solidFill>
                  <a:schemeClr val="tx1"/>
                </a:solidFill>
                <a:latin typeface="Times New Roman" pitchFamily="18" charset="0"/>
              </a:rPr>
            </a:br>
            <a:r>
              <a:rPr lang="en-US" sz="2800" b="1">
                <a:solidFill>
                  <a:schemeClr val="tx1"/>
                </a:solidFill>
                <a:latin typeface="Times New Roman" pitchFamily="18" charset="0"/>
              </a:rPr>
              <a:t>                     from working normally.</a:t>
            </a:r>
          </a:p>
          <a:p>
            <a:pPr>
              <a:lnSpc>
                <a:spcPct val="80000"/>
              </a:lnSpc>
              <a:spcBef>
                <a:spcPct val="25000"/>
              </a:spcBef>
            </a:pPr>
            <a:r>
              <a:rPr lang="en-US" sz="2800" b="1">
                <a:solidFill>
                  <a:schemeClr val="tx1"/>
                </a:solidFill>
                <a:latin typeface="Times New Roman" pitchFamily="18" charset="0"/>
              </a:rPr>
              <a:t>Causes:	Foreign invaders such as bacteria and 		viruses. (</a:t>
            </a:r>
            <a:r>
              <a:rPr lang="en-US" sz="2800" b="1">
                <a:solidFill>
                  <a:srgbClr val="E719CE"/>
                </a:solidFill>
                <a:latin typeface="Times New Roman" pitchFamily="18" charset="0"/>
              </a:rPr>
              <a:t>Pathogens</a:t>
            </a:r>
            <a:r>
              <a:rPr lang="en-US" sz="2800" b="1">
                <a:solidFill>
                  <a:schemeClr val="tx1"/>
                </a:solidFill>
                <a:latin typeface="Times New Roman" pitchFamily="18" charset="0"/>
              </a:rPr>
              <a:t>)</a:t>
            </a:r>
          </a:p>
          <a:p>
            <a:pPr>
              <a:lnSpc>
                <a:spcPct val="80000"/>
              </a:lnSpc>
              <a:spcBef>
                <a:spcPct val="50000"/>
              </a:spcBef>
            </a:pPr>
            <a:r>
              <a:rPr lang="en-US" sz="2800" b="1">
                <a:solidFill>
                  <a:schemeClr val="tx1"/>
                </a:solidFill>
                <a:latin typeface="Times New Roman" pitchFamily="18" charset="0"/>
              </a:rPr>
              <a:t>		Even organ transplants</a:t>
            </a:r>
          </a:p>
          <a:p>
            <a:pPr>
              <a:lnSpc>
                <a:spcPct val="80000"/>
              </a:lnSpc>
              <a:spcBef>
                <a:spcPct val="50000"/>
              </a:spcBef>
            </a:pPr>
            <a:r>
              <a:rPr lang="en-US" sz="2800" b="1">
                <a:solidFill>
                  <a:schemeClr val="tx1"/>
                </a:solidFill>
                <a:latin typeface="Times New Roman" pitchFamily="18" charset="0"/>
              </a:rPr>
              <a:t>		Abnormal cells in the body. (</a:t>
            </a:r>
            <a:r>
              <a:rPr lang="en-US" sz="2800" b="1">
                <a:solidFill>
                  <a:srgbClr val="EC1712"/>
                </a:solidFill>
                <a:latin typeface="Times New Roman" pitchFamily="18" charset="0"/>
              </a:rPr>
              <a:t>Cancer</a:t>
            </a:r>
            <a:r>
              <a:rPr lang="en-US" sz="2800" b="1">
                <a:solidFill>
                  <a:schemeClr val="tx1"/>
                </a:solidFill>
                <a:latin typeface="Times New Roman" pitchFamily="18" charset="0"/>
              </a:rPr>
              <a:t>)</a:t>
            </a:r>
          </a:p>
          <a:p>
            <a:pPr>
              <a:lnSpc>
                <a:spcPct val="80000"/>
              </a:lnSpc>
              <a:spcBef>
                <a:spcPct val="50000"/>
              </a:spcBef>
            </a:pPr>
            <a:r>
              <a:rPr lang="en-US" sz="2800" b="1">
                <a:solidFill>
                  <a:schemeClr val="tx1"/>
                </a:solidFill>
                <a:latin typeface="Times New Roman" pitchFamily="18" charset="0"/>
              </a:rPr>
              <a:t>		Poor nutrition</a:t>
            </a:r>
          </a:p>
          <a:p>
            <a:pPr>
              <a:lnSpc>
                <a:spcPct val="80000"/>
              </a:lnSpc>
              <a:spcBef>
                <a:spcPct val="50000"/>
              </a:spcBef>
            </a:pPr>
            <a:r>
              <a:rPr lang="en-US" sz="2800" b="1">
                <a:solidFill>
                  <a:schemeClr val="tx1"/>
                </a:solidFill>
                <a:latin typeface="Times New Roman" pitchFamily="18" charset="0"/>
              </a:rPr>
              <a:t>		Toxic substances</a:t>
            </a:r>
          </a:p>
          <a:p>
            <a:pPr>
              <a:lnSpc>
                <a:spcPct val="80000"/>
              </a:lnSpc>
              <a:spcBef>
                <a:spcPct val="50000"/>
              </a:spcBef>
            </a:pPr>
            <a:r>
              <a:rPr lang="en-US" sz="2800" b="1">
                <a:solidFill>
                  <a:schemeClr val="tx1"/>
                </a:solidFill>
                <a:latin typeface="Times New Roman" pitchFamily="18" charset="0"/>
              </a:rPr>
              <a:t>		Inherited disorders</a:t>
            </a:r>
          </a:p>
          <a:p>
            <a:pPr>
              <a:lnSpc>
                <a:spcPct val="80000"/>
              </a:lnSpc>
              <a:spcBef>
                <a:spcPct val="25000"/>
              </a:spcBef>
            </a:pPr>
            <a:endParaRPr lang="en-US" sz="2800" b="1">
              <a:solidFill>
                <a:schemeClr val="tx1"/>
              </a:solidFill>
              <a:latin typeface="Times New Roman"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85800" y="228600"/>
            <a:ext cx="7772400" cy="1143000"/>
          </a:xfrm>
        </p:spPr>
        <p:txBody>
          <a:bodyPr/>
          <a:lstStyle/>
          <a:p>
            <a:r>
              <a:rPr lang="en-US" b="1"/>
              <a:t>Virus attacking a host cell</a:t>
            </a:r>
          </a:p>
        </p:txBody>
      </p:sp>
      <p:pic>
        <p:nvPicPr>
          <p:cNvPr id="14340" name="Picture 4" descr="http://whyfiles.org/132aids2/images/virus_movie.gif"/>
          <p:cNvPicPr>
            <a:picLocks noChangeAspect="1" noChangeArrowheads="1" noCrop="1"/>
          </p:cNvPicPr>
          <p:nvPr/>
        </p:nvPicPr>
        <p:blipFill>
          <a:blip r:embed="rId3" cstate="print"/>
          <a:srcRect/>
          <a:stretch>
            <a:fillRect/>
          </a:stretch>
        </p:blipFill>
        <p:spPr bwMode="auto">
          <a:xfrm>
            <a:off x="1600200" y="1524000"/>
            <a:ext cx="5867400" cy="440055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762000" y="228600"/>
            <a:ext cx="7772400" cy="1143000"/>
          </a:xfrm>
        </p:spPr>
        <p:txBody>
          <a:bodyPr/>
          <a:lstStyle/>
          <a:p>
            <a:r>
              <a:rPr lang="en-US" sz="5400" b="1"/>
              <a:t>Genetics</a:t>
            </a:r>
          </a:p>
        </p:txBody>
      </p:sp>
      <p:sp>
        <p:nvSpPr>
          <p:cNvPr id="15364" name="Text Box 4"/>
          <p:cNvSpPr txBox="1">
            <a:spLocks noChangeArrowheads="1"/>
          </p:cNvSpPr>
          <p:nvPr/>
        </p:nvSpPr>
        <p:spPr bwMode="auto">
          <a:xfrm>
            <a:off x="838200" y="1447800"/>
            <a:ext cx="7543800" cy="579438"/>
          </a:xfrm>
          <a:prstGeom prst="rect">
            <a:avLst/>
          </a:prstGeom>
          <a:noFill/>
          <a:ln w="9525">
            <a:noFill/>
            <a:miter lim="800000"/>
            <a:headEnd/>
            <a:tailEnd/>
          </a:ln>
          <a:effectLst/>
        </p:spPr>
        <p:txBody>
          <a:bodyPr>
            <a:spAutoFit/>
          </a:bodyPr>
          <a:lstStyle/>
          <a:p>
            <a:pPr>
              <a:lnSpc>
                <a:spcPct val="100000"/>
              </a:lnSpc>
              <a:spcBef>
                <a:spcPct val="50000"/>
              </a:spcBef>
            </a:pPr>
            <a:r>
              <a:rPr lang="en-US" sz="3200">
                <a:solidFill>
                  <a:schemeClr val="tx1"/>
                </a:solidFill>
                <a:latin typeface="Impact" pitchFamily="34" charset="0"/>
              </a:rPr>
              <a:t>**The branch of Biology that studies heredity</a:t>
            </a:r>
          </a:p>
        </p:txBody>
      </p:sp>
      <p:sp>
        <p:nvSpPr>
          <p:cNvPr id="15365" name="Rectangle 5"/>
          <p:cNvSpPr>
            <a:spLocks noChangeArrowheads="1"/>
          </p:cNvSpPr>
          <p:nvPr/>
        </p:nvSpPr>
        <p:spPr bwMode="auto">
          <a:xfrm>
            <a:off x="882650" y="2514600"/>
            <a:ext cx="3001963" cy="914400"/>
          </a:xfrm>
          <a:prstGeom prst="rect">
            <a:avLst/>
          </a:prstGeom>
          <a:noFill/>
          <a:ln w="9525">
            <a:noFill/>
            <a:miter lim="800000"/>
            <a:headEnd/>
            <a:tailEnd/>
          </a:ln>
          <a:effectLst/>
        </p:spPr>
        <p:txBody>
          <a:bodyPr wrap="none">
            <a:spAutoFit/>
          </a:bodyPr>
          <a:lstStyle/>
          <a:p>
            <a:pPr>
              <a:lnSpc>
                <a:spcPct val="100000"/>
              </a:lnSpc>
              <a:spcBef>
                <a:spcPct val="50000"/>
              </a:spcBef>
            </a:pPr>
            <a:r>
              <a:rPr lang="en-US" sz="5400" b="1">
                <a:solidFill>
                  <a:schemeClr val="tx1"/>
                </a:solidFill>
                <a:latin typeface="Times New Roman" pitchFamily="18" charset="0"/>
              </a:rPr>
              <a:t>Heredity:</a:t>
            </a:r>
          </a:p>
        </p:txBody>
      </p:sp>
      <p:sp>
        <p:nvSpPr>
          <p:cNvPr id="15367" name="Text Box 7"/>
          <p:cNvSpPr txBox="1">
            <a:spLocks noChangeArrowheads="1"/>
          </p:cNvSpPr>
          <p:nvPr/>
        </p:nvSpPr>
        <p:spPr bwMode="auto">
          <a:xfrm>
            <a:off x="914400" y="3352800"/>
            <a:ext cx="8001000" cy="2289175"/>
          </a:xfrm>
          <a:prstGeom prst="rect">
            <a:avLst/>
          </a:prstGeom>
          <a:noFill/>
          <a:ln w="9525">
            <a:noFill/>
            <a:miter lim="800000"/>
            <a:headEnd/>
            <a:tailEnd/>
          </a:ln>
          <a:effectLst/>
        </p:spPr>
        <p:txBody>
          <a:bodyPr>
            <a:spAutoFit/>
          </a:bodyPr>
          <a:lstStyle/>
          <a:p>
            <a:pPr>
              <a:lnSpc>
                <a:spcPct val="100000"/>
              </a:lnSpc>
              <a:spcBef>
                <a:spcPct val="50000"/>
              </a:spcBef>
            </a:pPr>
            <a:r>
              <a:rPr lang="en-US" sz="3600">
                <a:solidFill>
                  <a:schemeClr val="tx1"/>
                </a:solidFill>
                <a:latin typeface="Times New Roman" pitchFamily="18" charset="0"/>
              </a:rPr>
              <a:t>From the Latin word </a:t>
            </a:r>
            <a:r>
              <a:rPr lang="en-US" sz="3600" i="1">
                <a:solidFill>
                  <a:schemeClr val="tx1"/>
                </a:solidFill>
                <a:latin typeface="Times New Roman" pitchFamily="18" charset="0"/>
              </a:rPr>
              <a:t>hered</a:t>
            </a:r>
            <a:r>
              <a:rPr lang="en-US" sz="3600">
                <a:solidFill>
                  <a:schemeClr val="tx1"/>
                </a:solidFill>
                <a:latin typeface="Times New Roman" pitchFamily="18" charset="0"/>
              </a:rPr>
              <a:t>-, meaning “heir”.  Heredity describes the </a:t>
            </a:r>
            <a:r>
              <a:rPr lang="en-US" sz="3600">
                <a:solidFill>
                  <a:srgbClr val="EC1712"/>
                </a:solidFill>
                <a:latin typeface="Times New Roman" pitchFamily="18" charset="0"/>
              </a:rPr>
              <a:t>genetic</a:t>
            </a:r>
            <a:r>
              <a:rPr lang="en-US" sz="3600">
                <a:solidFill>
                  <a:schemeClr val="tx1"/>
                </a:solidFill>
                <a:latin typeface="Times New Roman" pitchFamily="18" charset="0"/>
              </a:rPr>
              <a:t> </a:t>
            </a:r>
            <a:r>
              <a:rPr lang="en-US" sz="3600">
                <a:solidFill>
                  <a:srgbClr val="EC1712"/>
                </a:solidFill>
                <a:latin typeface="Times New Roman" pitchFamily="18" charset="0"/>
              </a:rPr>
              <a:t>information</a:t>
            </a:r>
            <a:r>
              <a:rPr lang="en-US" sz="3600">
                <a:solidFill>
                  <a:schemeClr val="tx1"/>
                </a:solidFill>
                <a:latin typeface="Times New Roman" pitchFamily="18" charset="0"/>
              </a:rPr>
              <a:t> that is passed from one generation to the next.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hromosome"/>
          <p:cNvPicPr>
            <a:picLocks noChangeAspect="1" noChangeArrowheads="1"/>
          </p:cNvPicPr>
          <p:nvPr/>
        </p:nvPicPr>
        <p:blipFill>
          <a:blip r:embed="rId3" cstate="print"/>
          <a:srcRect b="4445"/>
          <a:stretch>
            <a:fillRect/>
          </a:stretch>
        </p:blipFill>
        <p:spPr bwMode="auto">
          <a:xfrm>
            <a:off x="4419600" y="838200"/>
            <a:ext cx="4038600" cy="5181600"/>
          </a:xfrm>
          <a:prstGeom prst="rect">
            <a:avLst/>
          </a:prstGeom>
          <a:noFill/>
          <a:ln w="31750">
            <a:solidFill>
              <a:schemeClr val="bg2"/>
            </a:solidFill>
            <a:miter lim="800000"/>
            <a:headEnd/>
            <a:tailEnd/>
          </a:ln>
        </p:spPr>
      </p:pic>
      <p:sp>
        <p:nvSpPr>
          <p:cNvPr id="16387" name="Text Box 3"/>
          <p:cNvSpPr txBox="1">
            <a:spLocks noChangeArrowheads="1"/>
          </p:cNvSpPr>
          <p:nvPr/>
        </p:nvSpPr>
        <p:spPr bwMode="auto">
          <a:xfrm>
            <a:off x="228600" y="152400"/>
            <a:ext cx="8763000" cy="457200"/>
          </a:xfrm>
          <a:prstGeom prst="rect">
            <a:avLst/>
          </a:prstGeom>
          <a:noFill/>
          <a:ln w="9525">
            <a:noFill/>
            <a:miter lim="800000"/>
            <a:headEnd/>
            <a:tailEnd/>
          </a:ln>
          <a:effectLst/>
        </p:spPr>
        <p:txBody>
          <a:bodyPr>
            <a:spAutoFit/>
          </a:bodyPr>
          <a:lstStyle/>
          <a:p>
            <a:pPr>
              <a:lnSpc>
                <a:spcPct val="100000"/>
              </a:lnSpc>
              <a:spcBef>
                <a:spcPct val="50000"/>
              </a:spcBef>
            </a:pPr>
            <a:endParaRPr lang="en-US" b="1">
              <a:solidFill>
                <a:schemeClr val="tx1"/>
              </a:solidFill>
              <a:latin typeface="Times New Roman" pitchFamily="18" charset="0"/>
            </a:endParaRPr>
          </a:p>
        </p:txBody>
      </p:sp>
      <p:sp>
        <p:nvSpPr>
          <p:cNvPr id="16388" name="Text Box 4"/>
          <p:cNvSpPr txBox="1">
            <a:spLocks noChangeArrowheads="1"/>
          </p:cNvSpPr>
          <p:nvPr/>
        </p:nvSpPr>
        <p:spPr bwMode="auto">
          <a:xfrm>
            <a:off x="685800" y="814388"/>
            <a:ext cx="3733800" cy="5205412"/>
          </a:xfrm>
          <a:prstGeom prst="rect">
            <a:avLst/>
          </a:prstGeom>
          <a:noFill/>
          <a:ln w="9525">
            <a:noFill/>
            <a:miter lim="800000"/>
            <a:headEnd/>
            <a:tailEnd/>
          </a:ln>
          <a:effectLst/>
        </p:spPr>
        <p:txBody>
          <a:bodyPr>
            <a:spAutoFit/>
          </a:bodyPr>
          <a:lstStyle/>
          <a:p>
            <a:pPr>
              <a:lnSpc>
                <a:spcPct val="100000"/>
              </a:lnSpc>
              <a:spcBef>
                <a:spcPct val="50000"/>
              </a:spcBef>
            </a:pPr>
            <a:r>
              <a:rPr lang="en-US" b="1">
                <a:solidFill>
                  <a:schemeClr val="tx1"/>
                </a:solidFill>
                <a:latin typeface="Times New Roman" pitchFamily="18" charset="0"/>
              </a:rPr>
              <a:t>As you know, chromosomes are contained in the nucleus of every </a:t>
            </a:r>
            <a:r>
              <a:rPr lang="en-US" sz="2800" b="1">
                <a:solidFill>
                  <a:schemeClr val="accent2"/>
                </a:solidFill>
                <a:latin typeface="Times New Roman" pitchFamily="18" charset="0"/>
              </a:rPr>
              <a:t>eukaryotic</a:t>
            </a:r>
            <a:r>
              <a:rPr lang="en-US" sz="2800" b="1">
                <a:latin typeface="Times New Roman" pitchFamily="18" charset="0"/>
              </a:rPr>
              <a:t> </a:t>
            </a:r>
            <a:r>
              <a:rPr lang="en-US" sz="2800" b="1">
                <a:solidFill>
                  <a:schemeClr val="accent2"/>
                </a:solidFill>
                <a:latin typeface="Times New Roman" pitchFamily="18" charset="0"/>
              </a:rPr>
              <a:t>cell</a:t>
            </a:r>
            <a:r>
              <a:rPr lang="en-US" b="1">
                <a:solidFill>
                  <a:schemeClr val="tx1"/>
                </a:solidFill>
                <a:latin typeface="Times New Roman" pitchFamily="18" charset="0"/>
              </a:rPr>
              <a:t>.</a:t>
            </a:r>
          </a:p>
          <a:p>
            <a:pPr>
              <a:lnSpc>
                <a:spcPct val="100000"/>
              </a:lnSpc>
              <a:spcBef>
                <a:spcPct val="50000"/>
              </a:spcBef>
            </a:pPr>
            <a:r>
              <a:rPr lang="en-US" b="1">
                <a:solidFill>
                  <a:schemeClr val="tx1"/>
                </a:solidFill>
                <a:latin typeface="Times New Roman" pitchFamily="18" charset="0"/>
              </a:rPr>
              <a:t>Chromosomes carry the genetic information that is passed from generation to generation.</a:t>
            </a:r>
          </a:p>
          <a:p>
            <a:pPr>
              <a:lnSpc>
                <a:spcPct val="100000"/>
              </a:lnSpc>
              <a:spcBef>
                <a:spcPct val="50000"/>
              </a:spcBef>
            </a:pPr>
            <a:endParaRPr lang="en-US" b="1">
              <a:solidFill>
                <a:schemeClr val="tx1"/>
              </a:solidFill>
              <a:latin typeface="Times New Roman" pitchFamily="18" charset="0"/>
            </a:endParaRPr>
          </a:p>
          <a:p>
            <a:pPr>
              <a:lnSpc>
                <a:spcPct val="100000"/>
              </a:lnSpc>
              <a:spcBef>
                <a:spcPct val="50000"/>
              </a:spcBef>
            </a:pPr>
            <a:r>
              <a:rPr lang="en-US" b="1">
                <a:solidFill>
                  <a:schemeClr val="tx1"/>
                </a:solidFill>
                <a:latin typeface="Times New Roman" pitchFamily="18" charset="0"/>
              </a:rPr>
              <a:t>Chromosomes are made of protein </a:t>
            </a:r>
            <a:r>
              <a:rPr lang="en-US" b="1">
                <a:solidFill>
                  <a:schemeClr val="accent2"/>
                </a:solidFill>
                <a:latin typeface="Times New Roman" pitchFamily="18" charset="0"/>
              </a:rPr>
              <a:t>(Histones)</a:t>
            </a:r>
            <a:r>
              <a:rPr lang="en-US" b="1">
                <a:solidFill>
                  <a:schemeClr val="tx1"/>
                </a:solidFill>
                <a:latin typeface="Times New Roman" pitchFamily="18" charset="0"/>
              </a:rPr>
              <a:t> &amp; </a:t>
            </a:r>
            <a:r>
              <a:rPr lang="en-US" sz="3200" b="1">
                <a:solidFill>
                  <a:schemeClr val="tx1"/>
                </a:solidFill>
                <a:latin typeface="Times New Roman" pitchFamily="18" charset="0"/>
              </a:rPr>
              <a:t>DNA</a:t>
            </a:r>
            <a:r>
              <a:rPr lang="en-US" b="1">
                <a:solidFill>
                  <a:schemeClr val="tx1"/>
                </a:solidFill>
                <a:latin typeface="Times New Roman" pitchFamily="18" charset="0"/>
              </a:rPr>
              <a:t>.  </a:t>
            </a:r>
          </a:p>
        </p:txBody>
      </p:sp>
      <p:sp>
        <p:nvSpPr>
          <p:cNvPr id="16389" name="Text Box 5"/>
          <p:cNvSpPr txBox="1">
            <a:spLocks noChangeArrowheads="1"/>
          </p:cNvSpPr>
          <p:nvPr/>
        </p:nvSpPr>
        <p:spPr bwMode="auto">
          <a:xfrm>
            <a:off x="7038975" y="3124200"/>
            <a:ext cx="1128713" cy="1581150"/>
          </a:xfrm>
          <a:prstGeom prst="rect">
            <a:avLst/>
          </a:prstGeom>
          <a:noFill/>
          <a:ln w="9525">
            <a:noFill/>
            <a:miter lim="800000"/>
            <a:headEnd/>
            <a:tailEnd/>
          </a:ln>
          <a:effectLst/>
        </p:spPr>
        <p:txBody>
          <a:bodyPr>
            <a:spAutoFit/>
          </a:bodyPr>
          <a:lstStyle/>
          <a:p>
            <a:pPr>
              <a:lnSpc>
                <a:spcPct val="100000"/>
              </a:lnSpc>
              <a:spcBef>
                <a:spcPct val="50000"/>
              </a:spcBef>
            </a:pPr>
            <a:r>
              <a:rPr lang="en-US" sz="1400">
                <a:solidFill>
                  <a:schemeClr val="tx1"/>
                </a:solidFill>
                <a:latin typeface="Arial Black" pitchFamily="34" charset="0"/>
              </a:rPr>
              <a:t>Histones are proteins that act as spools for the DNA.</a:t>
            </a:r>
          </a:p>
        </p:txBody>
      </p:sp>
      <p:sp>
        <p:nvSpPr>
          <p:cNvPr id="16390" name="Line 6"/>
          <p:cNvSpPr>
            <a:spLocks noChangeShapeType="1"/>
          </p:cNvSpPr>
          <p:nvPr/>
        </p:nvSpPr>
        <p:spPr bwMode="auto">
          <a:xfrm rot="-2261080" flipH="1" flipV="1">
            <a:off x="6705600" y="3967163"/>
            <a:ext cx="381000" cy="103187"/>
          </a:xfrm>
          <a:prstGeom prst="line">
            <a:avLst/>
          </a:prstGeom>
          <a:noFill/>
          <a:ln w="28575">
            <a:solidFill>
              <a:schemeClr val="tx1"/>
            </a:solidFill>
            <a:round/>
            <a:headEnd/>
            <a:tailEnd type="triangle" w="med" len="med"/>
          </a:ln>
          <a:effectLst/>
        </p:spPr>
        <p:txBody>
          <a:bodyPr/>
          <a:lstStyle/>
          <a:p>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685800" y="457200"/>
            <a:ext cx="4114800" cy="3013075"/>
          </a:xfrm>
          <a:prstGeom prst="rect">
            <a:avLst/>
          </a:prstGeom>
          <a:noFill/>
          <a:ln w="9525">
            <a:noFill/>
            <a:miter lim="800000"/>
            <a:headEnd/>
            <a:tailEnd/>
          </a:ln>
          <a:effectLst/>
        </p:spPr>
        <p:txBody>
          <a:bodyPr>
            <a:spAutoFit/>
          </a:bodyPr>
          <a:lstStyle/>
          <a:p>
            <a:pPr>
              <a:lnSpc>
                <a:spcPct val="100000"/>
              </a:lnSpc>
              <a:spcBef>
                <a:spcPct val="50000"/>
              </a:spcBef>
            </a:pPr>
            <a:r>
              <a:rPr lang="en-US" b="1">
                <a:solidFill>
                  <a:schemeClr val="tx1"/>
                </a:solidFill>
                <a:latin typeface="Times New Roman" pitchFamily="18" charset="0"/>
              </a:rPr>
              <a:t>In 1953 </a:t>
            </a:r>
            <a:r>
              <a:rPr lang="en-US" b="1">
                <a:solidFill>
                  <a:schemeClr val="accent2"/>
                </a:solidFill>
                <a:latin typeface="Times New Roman" pitchFamily="18" charset="0"/>
              </a:rPr>
              <a:t>Watson and Crick</a:t>
            </a:r>
            <a:r>
              <a:rPr lang="en-US" b="1">
                <a:solidFill>
                  <a:schemeClr val="tx1"/>
                </a:solidFill>
                <a:latin typeface="Times New Roman" pitchFamily="18" charset="0"/>
              </a:rPr>
              <a:t> determined the molecular structure of DNA, that lead to the explanations of how it can replicate, code for protein, and mutate allowing species to have variations on which natural selection can act.  </a:t>
            </a:r>
          </a:p>
        </p:txBody>
      </p:sp>
      <p:pic>
        <p:nvPicPr>
          <p:cNvPr id="17411" name="Picture 3" descr="i2_1"/>
          <p:cNvPicPr>
            <a:picLocks noChangeAspect="1" noChangeArrowheads="1"/>
          </p:cNvPicPr>
          <p:nvPr/>
        </p:nvPicPr>
        <p:blipFill>
          <a:blip r:embed="rId3" cstate="print"/>
          <a:srcRect l="70" t="-266" r="-15"/>
          <a:stretch>
            <a:fillRect/>
          </a:stretch>
        </p:blipFill>
        <p:spPr bwMode="auto">
          <a:xfrm>
            <a:off x="762000" y="3505200"/>
            <a:ext cx="5029200" cy="2819400"/>
          </a:xfrm>
          <a:prstGeom prst="rect">
            <a:avLst/>
          </a:prstGeom>
          <a:noFill/>
          <a:ln w="38100">
            <a:solidFill>
              <a:schemeClr val="tx1"/>
            </a:solidFill>
            <a:miter lim="800000"/>
            <a:headEnd/>
            <a:tailEnd/>
          </a:ln>
          <a:effectLst/>
        </p:spPr>
      </p:pic>
      <p:pic>
        <p:nvPicPr>
          <p:cNvPr id="17412" name="Picture 4" descr="Photo of Watson and Crick"/>
          <p:cNvPicPr>
            <a:picLocks noChangeAspect="1" noChangeArrowheads="1"/>
          </p:cNvPicPr>
          <p:nvPr/>
        </p:nvPicPr>
        <p:blipFill>
          <a:blip r:embed="rId4" cstate="print"/>
          <a:srcRect/>
          <a:stretch>
            <a:fillRect/>
          </a:stretch>
        </p:blipFill>
        <p:spPr bwMode="auto">
          <a:xfrm>
            <a:off x="5427663" y="533400"/>
            <a:ext cx="3019425" cy="3200400"/>
          </a:xfrm>
          <a:prstGeom prst="rect">
            <a:avLst/>
          </a:prstGeom>
          <a:noFill/>
          <a:ln w="57150">
            <a:solidFill>
              <a:schemeClr val="tx1"/>
            </a:solid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3048000" y="838200"/>
            <a:ext cx="5410200" cy="685800"/>
          </a:xfrm>
        </p:spPr>
        <p:txBody>
          <a:bodyPr/>
          <a:lstStyle/>
          <a:p>
            <a:r>
              <a:rPr lang="en-US"/>
              <a:t>The Structure of DNA</a:t>
            </a:r>
          </a:p>
        </p:txBody>
      </p:sp>
      <p:sp>
        <p:nvSpPr>
          <p:cNvPr id="22531" name="Text Box 3"/>
          <p:cNvSpPr txBox="1">
            <a:spLocks noChangeArrowheads="1"/>
          </p:cNvSpPr>
          <p:nvPr/>
        </p:nvSpPr>
        <p:spPr bwMode="auto">
          <a:xfrm>
            <a:off x="3200400" y="4968875"/>
            <a:ext cx="5105400" cy="822325"/>
          </a:xfrm>
          <a:prstGeom prst="rect">
            <a:avLst/>
          </a:prstGeom>
          <a:noFill/>
          <a:ln w="9525">
            <a:noFill/>
            <a:miter lim="800000"/>
            <a:headEnd/>
            <a:tailEnd/>
          </a:ln>
          <a:effectLst/>
        </p:spPr>
        <p:txBody>
          <a:bodyPr>
            <a:spAutoFit/>
          </a:bodyPr>
          <a:lstStyle/>
          <a:p>
            <a:pPr algn="ctr">
              <a:lnSpc>
                <a:spcPct val="100000"/>
              </a:lnSpc>
              <a:spcBef>
                <a:spcPct val="50000"/>
              </a:spcBef>
            </a:pPr>
            <a:r>
              <a:rPr lang="en-US">
                <a:solidFill>
                  <a:schemeClr val="tx1"/>
                </a:solidFill>
                <a:latin typeface="Times New Roman" pitchFamily="18" charset="0"/>
              </a:rPr>
              <a:t>The structure of DNA is called a </a:t>
            </a:r>
            <a:r>
              <a:rPr lang="en-US">
                <a:solidFill>
                  <a:srgbClr val="EC1712"/>
                </a:solidFill>
                <a:latin typeface="Times New Roman" pitchFamily="18" charset="0"/>
              </a:rPr>
              <a:t>double</a:t>
            </a:r>
            <a:r>
              <a:rPr lang="en-US">
                <a:solidFill>
                  <a:schemeClr val="tx1"/>
                </a:solidFill>
                <a:latin typeface="Times New Roman" pitchFamily="18" charset="0"/>
              </a:rPr>
              <a:t> </a:t>
            </a:r>
            <a:r>
              <a:rPr lang="en-US">
                <a:solidFill>
                  <a:srgbClr val="EC1712"/>
                </a:solidFill>
                <a:latin typeface="Times New Roman" pitchFamily="18" charset="0"/>
              </a:rPr>
              <a:t>helix</a:t>
            </a:r>
            <a:r>
              <a:rPr lang="en-US">
                <a:solidFill>
                  <a:schemeClr val="tx1"/>
                </a:solidFill>
                <a:latin typeface="Times New Roman" pitchFamily="18" charset="0"/>
              </a:rPr>
              <a:t>.  It looks like a twisted ladder.</a:t>
            </a:r>
          </a:p>
        </p:txBody>
      </p:sp>
      <p:sp>
        <p:nvSpPr>
          <p:cNvPr id="22532" name="Text Box 4"/>
          <p:cNvSpPr txBox="1">
            <a:spLocks noChangeArrowheads="1"/>
          </p:cNvSpPr>
          <p:nvPr/>
        </p:nvSpPr>
        <p:spPr bwMode="auto">
          <a:xfrm>
            <a:off x="3048000" y="1524000"/>
            <a:ext cx="5562600" cy="822325"/>
          </a:xfrm>
          <a:prstGeom prst="rect">
            <a:avLst/>
          </a:prstGeom>
          <a:noFill/>
          <a:ln w="9525">
            <a:noFill/>
            <a:miter lim="800000"/>
            <a:headEnd/>
            <a:tailEnd/>
          </a:ln>
          <a:effectLst/>
        </p:spPr>
        <p:txBody>
          <a:bodyPr>
            <a:spAutoFit/>
          </a:bodyPr>
          <a:lstStyle/>
          <a:p>
            <a:pPr algn="ctr">
              <a:lnSpc>
                <a:spcPct val="100000"/>
              </a:lnSpc>
              <a:spcBef>
                <a:spcPct val="50000"/>
              </a:spcBef>
            </a:pPr>
            <a:r>
              <a:rPr lang="en-US">
                <a:solidFill>
                  <a:schemeClr val="tx1"/>
                </a:solidFill>
                <a:latin typeface="Times New Roman" pitchFamily="18" charset="0"/>
              </a:rPr>
              <a:t>Two chains of of </a:t>
            </a:r>
            <a:r>
              <a:rPr lang="en-US">
                <a:solidFill>
                  <a:srgbClr val="EC1712"/>
                </a:solidFill>
                <a:latin typeface="Times New Roman" pitchFamily="18" charset="0"/>
              </a:rPr>
              <a:t>nucleotides</a:t>
            </a:r>
            <a:r>
              <a:rPr lang="en-US">
                <a:solidFill>
                  <a:schemeClr val="tx1"/>
                </a:solidFill>
                <a:latin typeface="Times New Roman" pitchFamily="18" charset="0"/>
              </a:rPr>
              <a:t> are connected together at the bases by hydrogen bonds.</a:t>
            </a:r>
          </a:p>
        </p:txBody>
      </p:sp>
      <p:pic>
        <p:nvPicPr>
          <p:cNvPr id="22533" name="Picture 5" descr="atgc">
            <a:hlinkClick r:id="rId3"/>
          </p:cNvPr>
          <p:cNvPicPr>
            <a:picLocks noChangeAspect="1" noChangeArrowheads="1"/>
          </p:cNvPicPr>
          <p:nvPr/>
        </p:nvPicPr>
        <p:blipFill>
          <a:blip r:embed="rId4" cstate="print"/>
          <a:srcRect/>
          <a:stretch>
            <a:fillRect/>
          </a:stretch>
        </p:blipFill>
        <p:spPr bwMode="auto">
          <a:xfrm>
            <a:off x="4495800" y="2581275"/>
            <a:ext cx="2667000" cy="2219325"/>
          </a:xfrm>
          <a:prstGeom prst="rect">
            <a:avLst/>
          </a:prstGeom>
          <a:noFill/>
        </p:spPr>
      </p:pic>
      <p:sp>
        <p:nvSpPr>
          <p:cNvPr id="22534" name="Rectangle 6"/>
          <p:cNvSpPr>
            <a:spLocks noChangeArrowheads="1"/>
          </p:cNvSpPr>
          <p:nvPr/>
        </p:nvSpPr>
        <p:spPr bwMode="auto">
          <a:xfrm>
            <a:off x="2603500" y="2428875"/>
            <a:ext cx="9144000" cy="0"/>
          </a:xfrm>
          <a:prstGeom prst="rect">
            <a:avLst/>
          </a:prstGeom>
          <a:noFill/>
          <a:ln w="9525">
            <a:noFill/>
            <a:miter lim="800000"/>
            <a:headEnd/>
            <a:tailEnd/>
          </a:ln>
          <a:effectLst/>
        </p:spPr>
        <p:txBody>
          <a:bodyPr>
            <a:spAutoFit/>
          </a:bodyPr>
          <a:lstStyle/>
          <a:p>
            <a:endParaRPr lang="en-US"/>
          </a:p>
        </p:txBody>
      </p:sp>
      <p:pic>
        <p:nvPicPr>
          <p:cNvPr id="22535" name="Picture 7" descr="DNA-double-helix-diagram-w-GCTA-clearly-marked-color"/>
          <p:cNvPicPr>
            <a:picLocks noChangeAspect="1" noChangeArrowheads="1"/>
          </p:cNvPicPr>
          <p:nvPr/>
        </p:nvPicPr>
        <p:blipFill>
          <a:blip r:embed="rId5" cstate="print"/>
          <a:srcRect/>
          <a:stretch>
            <a:fillRect/>
          </a:stretch>
        </p:blipFill>
        <p:spPr bwMode="auto">
          <a:xfrm>
            <a:off x="100013" y="457200"/>
            <a:ext cx="2947987" cy="586740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1" name="Picture 11" descr="nuclei1"/>
          <p:cNvPicPr>
            <a:picLocks noChangeAspect="1" noChangeArrowheads="1"/>
          </p:cNvPicPr>
          <p:nvPr/>
        </p:nvPicPr>
        <p:blipFill>
          <a:blip r:embed="rId3" cstate="print"/>
          <a:srcRect/>
          <a:stretch>
            <a:fillRect/>
          </a:stretch>
        </p:blipFill>
        <p:spPr bwMode="auto">
          <a:xfrm>
            <a:off x="3657600" y="1308100"/>
            <a:ext cx="4800600" cy="4559300"/>
          </a:xfrm>
          <a:prstGeom prst="rect">
            <a:avLst/>
          </a:prstGeom>
          <a:noFill/>
          <a:ln w="38100">
            <a:solidFill>
              <a:schemeClr val="bg2"/>
            </a:solidFill>
            <a:miter lim="800000"/>
            <a:headEnd/>
            <a:tailEnd/>
          </a:ln>
        </p:spPr>
      </p:pic>
      <p:sp>
        <p:nvSpPr>
          <p:cNvPr id="20492" name="Text Box 12"/>
          <p:cNvSpPr txBox="1">
            <a:spLocks noChangeArrowheads="1"/>
          </p:cNvSpPr>
          <p:nvPr/>
        </p:nvSpPr>
        <p:spPr bwMode="auto">
          <a:xfrm>
            <a:off x="685800" y="487363"/>
            <a:ext cx="7772400" cy="579437"/>
          </a:xfrm>
          <a:prstGeom prst="rect">
            <a:avLst/>
          </a:prstGeom>
          <a:noFill/>
          <a:ln w="9525">
            <a:noFill/>
            <a:miter lim="800000"/>
            <a:headEnd/>
            <a:tailEnd/>
          </a:ln>
          <a:effectLst/>
        </p:spPr>
        <p:txBody>
          <a:bodyPr>
            <a:spAutoFit/>
          </a:bodyPr>
          <a:lstStyle/>
          <a:p>
            <a:pPr algn="ctr">
              <a:lnSpc>
                <a:spcPct val="100000"/>
              </a:lnSpc>
              <a:spcBef>
                <a:spcPct val="50000"/>
              </a:spcBef>
            </a:pPr>
            <a:r>
              <a:rPr lang="en-US" sz="3200" b="1">
                <a:solidFill>
                  <a:schemeClr val="tx1"/>
                </a:solidFill>
                <a:latin typeface="Times New Roman" pitchFamily="18" charset="0"/>
              </a:rPr>
              <a:t>The subunits of DNA are </a:t>
            </a:r>
            <a:r>
              <a:rPr lang="en-US" sz="3200" b="1" i="1">
                <a:solidFill>
                  <a:srgbClr val="E719CE"/>
                </a:solidFill>
                <a:latin typeface="Times New Roman" pitchFamily="18" charset="0"/>
              </a:rPr>
              <a:t>nucleotides</a:t>
            </a:r>
            <a:endParaRPr lang="en-US" sz="3200" b="1">
              <a:latin typeface="Times New Roman" pitchFamily="18" charset="0"/>
            </a:endParaRPr>
          </a:p>
        </p:txBody>
      </p:sp>
      <p:sp>
        <p:nvSpPr>
          <p:cNvPr id="20493" name="Rectangle 13"/>
          <p:cNvSpPr>
            <a:spLocks noChangeArrowheads="1"/>
          </p:cNvSpPr>
          <p:nvPr/>
        </p:nvSpPr>
        <p:spPr bwMode="auto">
          <a:xfrm>
            <a:off x="685800" y="1549400"/>
            <a:ext cx="3352800" cy="3937000"/>
          </a:xfrm>
          <a:prstGeom prst="rect">
            <a:avLst/>
          </a:prstGeom>
          <a:noFill/>
          <a:ln w="9525">
            <a:noFill/>
            <a:miter lim="800000"/>
            <a:headEnd/>
            <a:tailEnd/>
          </a:ln>
          <a:effectLst/>
        </p:spPr>
        <p:txBody>
          <a:bodyPr>
            <a:spAutoFit/>
          </a:bodyPr>
          <a:lstStyle/>
          <a:p>
            <a:pPr>
              <a:lnSpc>
                <a:spcPct val="100000"/>
              </a:lnSpc>
              <a:spcBef>
                <a:spcPct val="0"/>
              </a:spcBef>
            </a:pPr>
            <a:r>
              <a:rPr lang="en-US" sz="3600" b="1">
                <a:solidFill>
                  <a:schemeClr val="tx1"/>
                </a:solidFill>
                <a:effectLst>
                  <a:outerShdw blurRad="38100" dist="38100" dir="2700000" algn="tl">
                    <a:srgbClr val="C0C0C0"/>
                  </a:outerShdw>
                </a:effectLst>
              </a:rPr>
              <a:t>A nucleotide is made of a </a:t>
            </a:r>
            <a:r>
              <a:rPr lang="en-US" sz="3600" b="1">
                <a:solidFill>
                  <a:srgbClr val="77E674"/>
                </a:solidFill>
                <a:effectLst>
                  <a:outerShdw blurRad="38100" dist="38100" dir="2700000" algn="tl">
                    <a:srgbClr val="C0C0C0"/>
                  </a:outerShdw>
                </a:effectLst>
              </a:rPr>
              <a:t>phosphate</a:t>
            </a:r>
            <a:r>
              <a:rPr lang="en-US" sz="3600" b="1">
                <a:solidFill>
                  <a:schemeClr val="tx1"/>
                </a:solidFill>
                <a:effectLst>
                  <a:outerShdw blurRad="38100" dist="38100" dir="2700000" algn="tl">
                    <a:srgbClr val="C0C0C0"/>
                  </a:outerShdw>
                </a:effectLst>
              </a:rPr>
              <a:t>,</a:t>
            </a:r>
          </a:p>
          <a:p>
            <a:pPr>
              <a:lnSpc>
                <a:spcPct val="100000"/>
              </a:lnSpc>
              <a:spcBef>
                <a:spcPct val="0"/>
              </a:spcBef>
            </a:pPr>
            <a:r>
              <a:rPr lang="en-US" sz="3600" b="1">
                <a:solidFill>
                  <a:schemeClr val="tx1"/>
                </a:solidFill>
                <a:effectLst>
                  <a:outerShdw blurRad="38100" dist="38100" dir="2700000" algn="tl">
                    <a:srgbClr val="C0C0C0"/>
                  </a:outerShdw>
                </a:effectLst>
              </a:rPr>
              <a:t> a 5 </a:t>
            </a:r>
            <a:r>
              <a:rPr lang="en-US" sz="3600" b="1">
                <a:solidFill>
                  <a:srgbClr val="33CCFF"/>
                </a:solidFill>
                <a:effectLst>
                  <a:outerShdw blurRad="38100" dist="38100" dir="2700000" algn="tl">
                    <a:srgbClr val="C0C0C0"/>
                  </a:outerShdw>
                </a:effectLst>
              </a:rPr>
              <a:t>carbon sugar </a:t>
            </a:r>
            <a:r>
              <a:rPr lang="en-US" sz="3600" b="1">
                <a:solidFill>
                  <a:schemeClr val="tx1"/>
                </a:solidFill>
                <a:effectLst>
                  <a:outerShdw blurRad="38100" dist="38100" dir="2700000" algn="tl">
                    <a:srgbClr val="C0C0C0"/>
                  </a:outerShdw>
                </a:effectLst>
              </a:rPr>
              <a:t>and a </a:t>
            </a:r>
            <a:r>
              <a:rPr lang="en-US" sz="3600" b="1">
                <a:solidFill>
                  <a:srgbClr val="FF75FF"/>
                </a:solidFill>
                <a:effectLst>
                  <a:outerShdw blurRad="38100" dist="38100" dir="2700000" algn="tl">
                    <a:srgbClr val="C0C0C0"/>
                  </a:outerShdw>
                </a:effectLst>
              </a:rPr>
              <a:t>nitrogenous base</a:t>
            </a:r>
            <a:r>
              <a:rPr lang="en-US" sz="3600" b="1">
                <a:solidFill>
                  <a:schemeClr val="tx1"/>
                </a:solidFill>
                <a:effectLst>
                  <a:outerShdw blurRad="38100" dist="38100" dir="2700000" algn="tl">
                    <a:srgbClr val="C0C0C0"/>
                  </a:outerShdw>
                </a:effectLst>
              </a:rPr>
              <a: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685800" y="1219200"/>
            <a:ext cx="4572000" cy="5410200"/>
          </a:xfrm>
          <a:prstGeom prst="rect">
            <a:avLst/>
          </a:prstGeom>
          <a:noFill/>
          <a:ln w="9525">
            <a:noFill/>
            <a:miter lim="800000"/>
            <a:headEnd/>
            <a:tailEnd/>
          </a:ln>
          <a:effectLst/>
        </p:spPr>
        <p:txBody>
          <a:bodyPr anchor="ctr"/>
          <a:lstStyle/>
          <a:p>
            <a:pPr>
              <a:lnSpc>
                <a:spcPct val="100000"/>
              </a:lnSpc>
              <a:spcBef>
                <a:spcPct val="0"/>
              </a:spcBef>
            </a:pPr>
            <a:endParaRPr lang="en-US" b="1">
              <a:solidFill>
                <a:schemeClr val="tx1"/>
              </a:solidFill>
            </a:endParaRPr>
          </a:p>
          <a:p>
            <a:pPr>
              <a:lnSpc>
                <a:spcPct val="100000"/>
              </a:lnSpc>
              <a:spcBef>
                <a:spcPct val="0"/>
              </a:spcBef>
            </a:pPr>
            <a:r>
              <a:rPr lang="en-US" sz="2800" b="1">
                <a:solidFill>
                  <a:schemeClr val="tx1"/>
                </a:solidFill>
              </a:rPr>
              <a:t>The </a:t>
            </a:r>
            <a:r>
              <a:rPr lang="en-US" sz="2800" b="1" i="1">
                <a:solidFill>
                  <a:srgbClr val="33CCFF"/>
                </a:solidFill>
              </a:rPr>
              <a:t>d</a:t>
            </a:r>
            <a:r>
              <a:rPr lang="en-US" sz="2800" b="1">
                <a:solidFill>
                  <a:schemeClr val="tx1"/>
                </a:solidFill>
              </a:rPr>
              <a:t> stands for the </a:t>
            </a:r>
            <a:r>
              <a:rPr lang="en-US" sz="2800" b="1">
                <a:solidFill>
                  <a:srgbClr val="33CCFF"/>
                </a:solidFill>
              </a:rPr>
              <a:t>sugar</a:t>
            </a:r>
            <a:r>
              <a:rPr lang="en-US" sz="2800" b="1">
                <a:solidFill>
                  <a:schemeClr val="tx1"/>
                </a:solidFill>
              </a:rPr>
              <a:t>, </a:t>
            </a:r>
            <a:r>
              <a:rPr lang="en-US" sz="2800" b="1">
                <a:solidFill>
                  <a:srgbClr val="33CCFF"/>
                </a:solidFill>
              </a:rPr>
              <a:t>deoxyribose</a:t>
            </a:r>
            <a:r>
              <a:rPr lang="en-US" sz="2800" b="1">
                <a:solidFill>
                  <a:schemeClr val="tx1"/>
                </a:solidFill>
              </a:rPr>
              <a:t>, the </a:t>
            </a:r>
            <a:r>
              <a:rPr lang="en-US" sz="2800" b="1" i="1">
                <a:solidFill>
                  <a:srgbClr val="EC1712"/>
                </a:solidFill>
              </a:rPr>
              <a:t>P</a:t>
            </a:r>
            <a:r>
              <a:rPr lang="en-US" sz="2800" b="1">
                <a:solidFill>
                  <a:schemeClr val="tx1"/>
                </a:solidFill>
              </a:rPr>
              <a:t> for </a:t>
            </a:r>
            <a:r>
              <a:rPr lang="en-US" sz="2800" b="1">
                <a:solidFill>
                  <a:srgbClr val="EC1712"/>
                </a:solidFill>
              </a:rPr>
              <a:t>phosphate</a:t>
            </a:r>
            <a:r>
              <a:rPr lang="en-US" sz="2800" b="1">
                <a:solidFill>
                  <a:schemeClr val="tx1"/>
                </a:solidFill>
              </a:rPr>
              <a:t> and </a:t>
            </a:r>
            <a:r>
              <a:rPr lang="en-US" sz="2800" b="1" i="1">
                <a:solidFill>
                  <a:srgbClr val="FF75FF"/>
                </a:solidFill>
              </a:rPr>
              <a:t>A</a:t>
            </a:r>
            <a:r>
              <a:rPr lang="en-US" sz="2800" b="1">
                <a:solidFill>
                  <a:srgbClr val="FF75FF"/>
                </a:solidFill>
              </a:rPr>
              <a:t>, </a:t>
            </a:r>
            <a:r>
              <a:rPr lang="en-US" sz="2800" b="1" i="1">
                <a:solidFill>
                  <a:srgbClr val="FF75FF"/>
                </a:solidFill>
              </a:rPr>
              <a:t>C</a:t>
            </a:r>
            <a:r>
              <a:rPr lang="en-US" sz="2800" b="1">
                <a:solidFill>
                  <a:srgbClr val="FF75FF"/>
                </a:solidFill>
              </a:rPr>
              <a:t>, </a:t>
            </a:r>
            <a:r>
              <a:rPr lang="en-US" sz="2800" b="1" i="1">
                <a:solidFill>
                  <a:srgbClr val="FF75FF"/>
                </a:solidFill>
              </a:rPr>
              <a:t>T</a:t>
            </a:r>
            <a:r>
              <a:rPr lang="en-US" sz="2800" b="1">
                <a:solidFill>
                  <a:srgbClr val="FF75FF"/>
                </a:solidFill>
              </a:rPr>
              <a:t> and </a:t>
            </a:r>
            <a:r>
              <a:rPr lang="en-US" sz="2800" b="1" i="1">
                <a:solidFill>
                  <a:srgbClr val="FF75FF"/>
                </a:solidFill>
              </a:rPr>
              <a:t>G</a:t>
            </a:r>
            <a:r>
              <a:rPr lang="en-US" sz="2800" b="1">
                <a:solidFill>
                  <a:srgbClr val="FF75FF"/>
                </a:solidFill>
              </a:rPr>
              <a:t> for the nitrogenous bases, adenine, cytosine thymine and guanine.</a:t>
            </a:r>
            <a:r>
              <a:rPr lang="en-US" sz="2800" b="1">
                <a:solidFill>
                  <a:srgbClr val="FF99FF"/>
                </a:solidFill>
              </a:rPr>
              <a:t> </a:t>
            </a:r>
          </a:p>
          <a:p>
            <a:pPr>
              <a:lnSpc>
                <a:spcPct val="100000"/>
              </a:lnSpc>
              <a:spcBef>
                <a:spcPct val="0"/>
              </a:spcBef>
            </a:pPr>
            <a:endParaRPr lang="en-US" b="1">
              <a:solidFill>
                <a:schemeClr val="tx1"/>
              </a:solidFill>
            </a:endParaRPr>
          </a:p>
          <a:p>
            <a:pPr>
              <a:lnSpc>
                <a:spcPct val="100000"/>
              </a:lnSpc>
              <a:spcBef>
                <a:spcPct val="0"/>
              </a:spcBef>
            </a:pPr>
            <a:r>
              <a:rPr lang="en-US" b="1">
                <a:solidFill>
                  <a:schemeClr val="tx1"/>
                </a:solidFill>
              </a:rPr>
              <a:t>Note that the backbone of this strand is composed of alternating sugar and phosphate molecules, held together by WEAK HYDROGEN BONDS.</a:t>
            </a:r>
          </a:p>
        </p:txBody>
      </p:sp>
      <p:pic>
        <p:nvPicPr>
          <p:cNvPr id="23555" name="Picture 3" descr="nuclei2"/>
          <p:cNvPicPr>
            <a:picLocks noChangeAspect="1" noChangeArrowheads="1"/>
          </p:cNvPicPr>
          <p:nvPr/>
        </p:nvPicPr>
        <p:blipFill>
          <a:blip r:embed="rId3" cstate="print"/>
          <a:srcRect/>
          <a:stretch>
            <a:fillRect/>
          </a:stretch>
        </p:blipFill>
        <p:spPr bwMode="auto">
          <a:xfrm>
            <a:off x="5715000" y="1295400"/>
            <a:ext cx="2727325" cy="4953000"/>
          </a:xfrm>
          <a:prstGeom prst="rect">
            <a:avLst/>
          </a:prstGeom>
          <a:noFill/>
          <a:ln w="31750">
            <a:solidFill>
              <a:schemeClr val="bg2"/>
            </a:solidFill>
            <a:miter lim="800000"/>
            <a:headEnd/>
            <a:tailEnd/>
          </a:ln>
        </p:spPr>
      </p:pic>
      <p:sp>
        <p:nvSpPr>
          <p:cNvPr id="23556" name="Line 4"/>
          <p:cNvSpPr>
            <a:spLocks noChangeShapeType="1"/>
          </p:cNvSpPr>
          <p:nvPr/>
        </p:nvSpPr>
        <p:spPr bwMode="auto">
          <a:xfrm rot="5272734" flipH="1" flipV="1">
            <a:off x="6953250" y="3486150"/>
            <a:ext cx="457200" cy="495300"/>
          </a:xfrm>
          <a:prstGeom prst="line">
            <a:avLst/>
          </a:prstGeom>
          <a:noFill/>
          <a:ln w="76200">
            <a:solidFill>
              <a:schemeClr val="tx1"/>
            </a:solidFill>
            <a:round/>
            <a:headEnd/>
            <a:tailEnd type="triangle" w="med" len="med"/>
          </a:ln>
          <a:effectLst/>
        </p:spPr>
        <p:txBody>
          <a:bodyPr/>
          <a:lstStyle/>
          <a:p>
            <a:endParaRPr lang="en-US"/>
          </a:p>
        </p:txBody>
      </p:sp>
      <p:sp>
        <p:nvSpPr>
          <p:cNvPr id="23557" name="Text Box 5"/>
          <p:cNvSpPr txBox="1">
            <a:spLocks noChangeArrowheads="1"/>
          </p:cNvSpPr>
          <p:nvPr/>
        </p:nvSpPr>
        <p:spPr bwMode="auto">
          <a:xfrm>
            <a:off x="5715000" y="3886200"/>
            <a:ext cx="1447800" cy="593725"/>
          </a:xfrm>
          <a:prstGeom prst="rect">
            <a:avLst/>
          </a:prstGeom>
          <a:noFill/>
          <a:ln w="9525">
            <a:noFill/>
            <a:miter lim="800000"/>
            <a:headEnd/>
            <a:tailEnd/>
          </a:ln>
          <a:effectLst/>
        </p:spPr>
        <p:txBody>
          <a:bodyPr>
            <a:spAutoFit/>
          </a:bodyPr>
          <a:lstStyle/>
          <a:p>
            <a:pPr>
              <a:lnSpc>
                <a:spcPct val="75000"/>
              </a:lnSpc>
              <a:spcBef>
                <a:spcPct val="50000"/>
              </a:spcBef>
            </a:pPr>
            <a:r>
              <a:rPr lang="en-US" sz="2200" b="1">
                <a:solidFill>
                  <a:schemeClr val="tx1"/>
                </a:solidFill>
                <a:latin typeface="Times New Roman" pitchFamily="18" charset="0"/>
              </a:rPr>
              <a:t>Covalent Bonds</a:t>
            </a:r>
          </a:p>
        </p:txBody>
      </p:sp>
      <p:sp>
        <p:nvSpPr>
          <p:cNvPr id="23558" name="Text Box 6"/>
          <p:cNvSpPr txBox="1">
            <a:spLocks noChangeArrowheads="1"/>
          </p:cNvSpPr>
          <p:nvPr/>
        </p:nvSpPr>
        <p:spPr bwMode="auto">
          <a:xfrm>
            <a:off x="685800" y="517525"/>
            <a:ext cx="7772400" cy="701675"/>
          </a:xfrm>
          <a:prstGeom prst="rect">
            <a:avLst/>
          </a:prstGeom>
          <a:noFill/>
          <a:ln w="9525">
            <a:noFill/>
            <a:miter lim="800000"/>
            <a:headEnd/>
            <a:tailEnd/>
          </a:ln>
          <a:effectLst/>
        </p:spPr>
        <p:txBody>
          <a:bodyPr>
            <a:spAutoFit/>
          </a:bodyPr>
          <a:lstStyle/>
          <a:p>
            <a:pPr algn="ctr">
              <a:lnSpc>
                <a:spcPct val="100000"/>
              </a:lnSpc>
              <a:spcBef>
                <a:spcPct val="50000"/>
              </a:spcBef>
            </a:pPr>
            <a:r>
              <a:rPr lang="en-US" sz="4000" b="1">
                <a:solidFill>
                  <a:srgbClr val="FF9900"/>
                </a:solidFill>
                <a:latin typeface="Times New Roman" pitchFamily="18" charset="0"/>
              </a:rPr>
              <a:t>This is a chain of 4 nucleotides.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4"/>
          <p:cNvSpPr>
            <a:spLocks noChangeArrowheads="1"/>
          </p:cNvSpPr>
          <p:nvPr/>
        </p:nvSpPr>
        <p:spPr bwMode="auto">
          <a:xfrm>
            <a:off x="914400" y="3001963"/>
            <a:ext cx="6705600" cy="3017837"/>
          </a:xfrm>
          <a:prstGeom prst="rect">
            <a:avLst/>
          </a:prstGeom>
          <a:noFill/>
          <a:ln w="9525">
            <a:noFill/>
            <a:miter lim="800000"/>
            <a:headEnd/>
            <a:tailEnd/>
          </a:ln>
          <a:effectLst/>
        </p:spPr>
        <p:txBody>
          <a:bodyPr>
            <a:spAutoFit/>
          </a:bodyPr>
          <a:lstStyle/>
          <a:p>
            <a:pPr>
              <a:lnSpc>
                <a:spcPct val="100000"/>
              </a:lnSpc>
              <a:spcBef>
                <a:spcPct val="50000"/>
              </a:spcBef>
              <a:buFontTx/>
              <a:buChar char="•"/>
            </a:pPr>
            <a:r>
              <a:rPr lang="en-US" sz="3200" b="1">
                <a:solidFill>
                  <a:schemeClr val="tx1"/>
                </a:solidFill>
                <a:latin typeface="Times New Roman" pitchFamily="18" charset="0"/>
              </a:rPr>
              <a:t>Found in the nucleus of cells.</a:t>
            </a:r>
          </a:p>
          <a:p>
            <a:pPr>
              <a:lnSpc>
                <a:spcPct val="100000"/>
              </a:lnSpc>
              <a:spcBef>
                <a:spcPct val="50000"/>
              </a:spcBef>
              <a:buFontTx/>
              <a:buChar char="•"/>
            </a:pPr>
            <a:r>
              <a:rPr lang="en-US" sz="3200" b="1">
                <a:solidFill>
                  <a:schemeClr val="tx1"/>
                </a:solidFill>
                <a:latin typeface="Times New Roman" pitchFamily="18" charset="0"/>
              </a:rPr>
              <a:t>Stores genetic information</a:t>
            </a:r>
          </a:p>
          <a:p>
            <a:pPr>
              <a:lnSpc>
                <a:spcPct val="100000"/>
              </a:lnSpc>
              <a:spcBef>
                <a:spcPct val="50000"/>
              </a:spcBef>
              <a:buFontTx/>
              <a:buChar char="•"/>
            </a:pPr>
            <a:r>
              <a:rPr lang="en-US" sz="3200" b="1">
                <a:solidFill>
                  <a:schemeClr val="tx1"/>
                </a:solidFill>
                <a:latin typeface="Times New Roman" pitchFamily="18" charset="0"/>
              </a:rPr>
              <a:t>Contains the complete instructions for manufacturing all the proteins of an organism.</a:t>
            </a:r>
          </a:p>
        </p:txBody>
      </p:sp>
      <p:sp>
        <p:nvSpPr>
          <p:cNvPr id="21509" name="WordArt 5"/>
          <p:cNvSpPr>
            <a:spLocks noChangeArrowheads="1" noChangeShapeType="1" noTextEdit="1"/>
          </p:cNvSpPr>
          <p:nvPr/>
        </p:nvSpPr>
        <p:spPr bwMode="auto">
          <a:xfrm>
            <a:off x="1066800" y="2209800"/>
            <a:ext cx="7010400" cy="76200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a:rPr>
              <a:t>deoxyribonucleic acid</a:t>
            </a:r>
          </a:p>
        </p:txBody>
      </p:sp>
      <p:sp>
        <p:nvSpPr>
          <p:cNvPr id="21510" name="WordArt 6"/>
          <p:cNvSpPr>
            <a:spLocks noChangeArrowheads="1" noChangeShapeType="1"/>
          </p:cNvSpPr>
          <p:nvPr/>
        </p:nvSpPr>
        <p:spPr bwMode="auto">
          <a:xfrm>
            <a:off x="1524000" y="533400"/>
            <a:ext cx="6096000" cy="1524000"/>
          </a:xfrm>
          <a:prstGeom prst="rect">
            <a:avLst/>
          </a:prstGeom>
        </p:spPr>
        <p:txBody>
          <a:bodyPr wrap="none" fromWordArt="1">
            <a:prstTxWarp prst="textPlain">
              <a:avLst>
                <a:gd name="adj" fmla="val 50000"/>
              </a:avLst>
            </a:prstTxWarp>
          </a:bodyPr>
          <a:lstStyle/>
          <a:p>
            <a:r>
              <a:rPr lang="en-US" sz="3600" kern="10">
                <a:gradFill rotWithShape="0">
                  <a:gsLst>
                    <a:gs pos="0">
                      <a:srgbClr val="FFFF00"/>
                    </a:gs>
                    <a:gs pos="100000">
                      <a:srgbClr val="FF9933"/>
                    </a:gs>
                  </a:gsLst>
                  <a:path path="rect">
                    <a:fillToRect l="50000" t="50000" r="50000" b="50000"/>
                  </a:path>
                </a:gradFill>
                <a:effectLst>
                  <a:outerShdw dist="35921" dir="2700000" algn="ctr" rotWithShape="0">
                    <a:srgbClr val="C0C0C0"/>
                  </a:outerShdw>
                </a:effectLst>
                <a:latin typeface="Impact"/>
              </a:rPr>
              <a:t>DNA</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85800" y="533400"/>
            <a:ext cx="7848600" cy="838200"/>
          </a:xfrm>
        </p:spPr>
        <p:txBody>
          <a:bodyPr/>
          <a:lstStyle/>
          <a:p>
            <a:pPr algn="l"/>
            <a:r>
              <a:rPr lang="en-US" sz="4600" b="1">
                <a:latin typeface="Arial" charset="0"/>
              </a:rPr>
              <a:t>Metabolism &amp; Homeostasis</a:t>
            </a:r>
          </a:p>
        </p:txBody>
      </p:sp>
      <p:sp>
        <p:nvSpPr>
          <p:cNvPr id="5123" name="Text Box 3"/>
          <p:cNvSpPr txBox="1">
            <a:spLocks noChangeArrowheads="1"/>
          </p:cNvSpPr>
          <p:nvPr/>
        </p:nvSpPr>
        <p:spPr bwMode="auto">
          <a:xfrm>
            <a:off x="762000" y="1752600"/>
            <a:ext cx="7696200" cy="3662363"/>
          </a:xfrm>
          <a:prstGeom prst="rect">
            <a:avLst/>
          </a:prstGeom>
          <a:noFill/>
          <a:ln w="9525">
            <a:noFill/>
            <a:miter lim="800000"/>
            <a:headEnd/>
            <a:tailEnd/>
          </a:ln>
          <a:effectLst/>
        </p:spPr>
        <p:txBody>
          <a:bodyPr>
            <a:spAutoFit/>
          </a:bodyPr>
          <a:lstStyle/>
          <a:p>
            <a:pPr>
              <a:lnSpc>
                <a:spcPct val="100000"/>
              </a:lnSpc>
              <a:spcBef>
                <a:spcPct val="50000"/>
              </a:spcBef>
            </a:pPr>
            <a:r>
              <a:rPr lang="en-US" sz="3600" b="1">
                <a:solidFill>
                  <a:srgbClr val="EC1712"/>
                </a:solidFill>
                <a:latin typeface="Times New Roman" pitchFamily="18" charset="0"/>
              </a:rPr>
              <a:t>Metabolism</a:t>
            </a:r>
            <a:r>
              <a:rPr lang="en-US" sz="3600" b="1">
                <a:solidFill>
                  <a:schemeClr val="tx1"/>
                </a:solidFill>
                <a:latin typeface="Times New Roman" pitchFamily="18" charset="0"/>
              </a:rPr>
              <a:t> is the combination of all the chemical reactions that occur in an organism.</a:t>
            </a:r>
          </a:p>
          <a:p>
            <a:pPr>
              <a:lnSpc>
                <a:spcPct val="100000"/>
              </a:lnSpc>
              <a:spcBef>
                <a:spcPct val="50000"/>
              </a:spcBef>
            </a:pPr>
            <a:r>
              <a:rPr lang="en-US" sz="3600" b="1">
                <a:solidFill>
                  <a:schemeClr val="tx1"/>
                </a:solidFill>
                <a:latin typeface="Times New Roman" pitchFamily="18" charset="0"/>
              </a:rPr>
              <a:t>Through chemical reactions… organisms maintain a </a:t>
            </a:r>
            <a:r>
              <a:rPr lang="en-US" sz="3600" b="1">
                <a:solidFill>
                  <a:srgbClr val="EC1712"/>
                </a:solidFill>
                <a:latin typeface="Times New Roman" pitchFamily="18" charset="0"/>
              </a:rPr>
              <a:t>stable internal</a:t>
            </a:r>
            <a:r>
              <a:rPr lang="en-US" sz="3600" b="1">
                <a:solidFill>
                  <a:schemeClr val="tx1"/>
                </a:solidFill>
                <a:latin typeface="Times New Roman" pitchFamily="18" charset="0"/>
              </a:rPr>
              <a:t> </a:t>
            </a:r>
            <a:r>
              <a:rPr lang="en-US" sz="3600" b="1">
                <a:solidFill>
                  <a:srgbClr val="EC1712"/>
                </a:solidFill>
                <a:latin typeface="Times New Roman" pitchFamily="18" charset="0"/>
              </a:rPr>
              <a:t>environment.</a:t>
            </a:r>
            <a:r>
              <a:rPr lang="en-US" sz="3600" b="1">
                <a:solidFill>
                  <a:schemeClr val="tx1"/>
                </a:solidFill>
                <a:latin typeface="Times New Roman" pitchFamily="18" charset="0"/>
              </a:rPr>
              <a:t> This is </a:t>
            </a:r>
            <a:r>
              <a:rPr lang="en-US" sz="3600" b="1">
                <a:solidFill>
                  <a:srgbClr val="EC1712"/>
                </a:solidFill>
                <a:latin typeface="Times New Roman" pitchFamily="18" charset="0"/>
              </a:rPr>
              <a:t>Homeostasis</a:t>
            </a:r>
            <a:r>
              <a:rPr lang="en-US" sz="3600" b="1">
                <a:solidFill>
                  <a:schemeClr val="tx1"/>
                </a:solidFill>
                <a:latin typeface="Times New Roman" pitchFamily="18" charset="0"/>
              </a:rPr>
              <a: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3714750" y="1411288"/>
            <a:ext cx="5357813" cy="0"/>
          </a:xfrm>
          <a:prstGeom prst="rect">
            <a:avLst/>
          </a:prstGeom>
          <a:noFill/>
          <a:ln w="9525">
            <a:noFill/>
            <a:miter lim="800000"/>
            <a:headEnd/>
            <a:tailEnd/>
          </a:ln>
          <a:effectLst/>
        </p:spPr>
        <p:txBody>
          <a:bodyPr>
            <a:spAutoFit/>
          </a:bodyPr>
          <a:lstStyle/>
          <a:p>
            <a:endParaRPr lang="en-US"/>
          </a:p>
        </p:txBody>
      </p:sp>
      <p:sp>
        <p:nvSpPr>
          <p:cNvPr id="24579" name="Rectangle 3"/>
          <p:cNvSpPr>
            <a:spLocks noChangeArrowheads="1"/>
          </p:cNvSpPr>
          <p:nvPr/>
        </p:nvSpPr>
        <p:spPr bwMode="auto">
          <a:xfrm>
            <a:off x="3714750" y="1411288"/>
            <a:ext cx="1374775" cy="0"/>
          </a:xfrm>
          <a:prstGeom prst="rect">
            <a:avLst/>
          </a:prstGeom>
          <a:noFill/>
          <a:ln w="9525">
            <a:noFill/>
            <a:miter lim="800000"/>
            <a:headEnd/>
            <a:tailEnd/>
          </a:ln>
          <a:effectLst/>
        </p:spPr>
        <p:txBody>
          <a:bodyPr>
            <a:spAutoFit/>
          </a:bodyPr>
          <a:lstStyle/>
          <a:p>
            <a:endParaRPr lang="en-US"/>
          </a:p>
        </p:txBody>
      </p:sp>
      <p:sp>
        <p:nvSpPr>
          <p:cNvPr id="24580" name="Rectangle 4"/>
          <p:cNvSpPr>
            <a:spLocks noChangeArrowheads="1"/>
          </p:cNvSpPr>
          <p:nvPr/>
        </p:nvSpPr>
        <p:spPr bwMode="auto">
          <a:xfrm>
            <a:off x="3124200" y="2286000"/>
            <a:ext cx="5357813" cy="0"/>
          </a:xfrm>
          <a:prstGeom prst="rect">
            <a:avLst/>
          </a:prstGeom>
          <a:noFill/>
          <a:ln w="9525">
            <a:noFill/>
            <a:miter lim="800000"/>
            <a:headEnd/>
            <a:tailEnd/>
          </a:ln>
          <a:effectLst/>
        </p:spPr>
        <p:txBody>
          <a:bodyPr>
            <a:spAutoFit/>
          </a:bodyPr>
          <a:lstStyle/>
          <a:p>
            <a:endParaRPr lang="en-US"/>
          </a:p>
        </p:txBody>
      </p:sp>
      <p:pic>
        <p:nvPicPr>
          <p:cNvPr id="24581" name="Picture 5" descr="HGP BBC"/>
          <p:cNvPicPr>
            <a:picLocks noChangeAspect="1" noChangeArrowheads="1"/>
          </p:cNvPicPr>
          <p:nvPr/>
        </p:nvPicPr>
        <p:blipFill>
          <a:blip r:embed="rId3" cstate="print"/>
          <a:srcRect b="12599"/>
          <a:stretch>
            <a:fillRect/>
          </a:stretch>
        </p:blipFill>
        <p:spPr bwMode="auto">
          <a:xfrm>
            <a:off x="304800" y="1447800"/>
            <a:ext cx="5638800" cy="4876800"/>
          </a:xfrm>
          <a:prstGeom prst="rect">
            <a:avLst/>
          </a:prstGeom>
          <a:noFill/>
          <a:ln w="31750">
            <a:solidFill>
              <a:schemeClr val="bg1"/>
            </a:solidFill>
            <a:miter lim="800000"/>
            <a:headEnd/>
            <a:tailEnd/>
          </a:ln>
        </p:spPr>
      </p:pic>
      <p:sp>
        <p:nvSpPr>
          <p:cNvPr id="24582" name="Text Box 6"/>
          <p:cNvSpPr txBox="1">
            <a:spLocks noChangeArrowheads="1"/>
          </p:cNvSpPr>
          <p:nvPr/>
        </p:nvSpPr>
        <p:spPr bwMode="auto">
          <a:xfrm>
            <a:off x="685800" y="517525"/>
            <a:ext cx="7772400" cy="701675"/>
          </a:xfrm>
          <a:prstGeom prst="rect">
            <a:avLst/>
          </a:prstGeom>
          <a:noFill/>
          <a:ln w="9525">
            <a:noFill/>
            <a:miter lim="800000"/>
            <a:headEnd/>
            <a:tailEnd/>
          </a:ln>
          <a:effectLst/>
        </p:spPr>
        <p:txBody>
          <a:bodyPr>
            <a:spAutoFit/>
          </a:bodyPr>
          <a:lstStyle/>
          <a:p>
            <a:pPr algn="ctr">
              <a:lnSpc>
                <a:spcPct val="100000"/>
              </a:lnSpc>
              <a:spcBef>
                <a:spcPct val="50000"/>
              </a:spcBef>
            </a:pPr>
            <a:r>
              <a:rPr lang="en-US" sz="4000" b="1">
                <a:solidFill>
                  <a:srgbClr val="E719CE"/>
                </a:solidFill>
                <a:latin typeface="Times New Roman" pitchFamily="18" charset="0"/>
              </a:rPr>
              <a:t>All living things contain DNA.</a:t>
            </a:r>
            <a:endParaRPr lang="en-US" sz="4000" b="1">
              <a:solidFill>
                <a:schemeClr val="bg1"/>
              </a:solidFill>
              <a:latin typeface="Times New Roman" pitchFamily="18" charset="0"/>
            </a:endParaRPr>
          </a:p>
        </p:txBody>
      </p:sp>
      <p:sp>
        <p:nvSpPr>
          <p:cNvPr id="24583" name="Text Box 7"/>
          <p:cNvSpPr txBox="1">
            <a:spLocks noChangeAspect="1" noChangeArrowheads="1"/>
          </p:cNvSpPr>
          <p:nvPr/>
        </p:nvSpPr>
        <p:spPr bwMode="auto">
          <a:xfrm>
            <a:off x="6096000" y="2286000"/>
            <a:ext cx="2667000" cy="4656138"/>
          </a:xfrm>
          <a:prstGeom prst="rect">
            <a:avLst/>
          </a:prstGeom>
          <a:noFill/>
          <a:ln w="9525">
            <a:noFill/>
            <a:miter lim="800000"/>
            <a:headEnd/>
            <a:tailEnd/>
          </a:ln>
          <a:effectLst/>
        </p:spPr>
        <p:txBody>
          <a:bodyPr>
            <a:spAutoFit/>
          </a:bodyPr>
          <a:lstStyle/>
          <a:p>
            <a:pPr>
              <a:lnSpc>
                <a:spcPct val="100000"/>
              </a:lnSpc>
              <a:spcBef>
                <a:spcPct val="50000"/>
              </a:spcBef>
              <a:buFontTx/>
              <a:buChar char="•"/>
            </a:pPr>
            <a:r>
              <a:rPr lang="en-US" sz="2600" b="1">
                <a:solidFill>
                  <a:srgbClr val="E719CE"/>
                </a:solidFill>
              </a:rPr>
              <a:t>There are 46 chromosomes </a:t>
            </a:r>
            <a:br>
              <a:rPr lang="en-US" sz="2600" b="1">
                <a:solidFill>
                  <a:srgbClr val="E719CE"/>
                </a:solidFill>
              </a:rPr>
            </a:br>
            <a:r>
              <a:rPr lang="en-US" sz="2600" b="1">
                <a:solidFill>
                  <a:srgbClr val="E719CE"/>
                </a:solidFill>
              </a:rPr>
              <a:t>in one human body cell. </a:t>
            </a:r>
          </a:p>
          <a:p>
            <a:pPr>
              <a:lnSpc>
                <a:spcPct val="100000"/>
              </a:lnSpc>
              <a:spcBef>
                <a:spcPct val="50000"/>
              </a:spcBef>
              <a:buFontTx/>
              <a:buChar char="•"/>
            </a:pPr>
            <a:r>
              <a:rPr lang="en-US" sz="2600" b="1">
                <a:solidFill>
                  <a:srgbClr val="E719CE"/>
                </a:solidFill>
              </a:rPr>
              <a:t>There are 23 chromosomes in a human sex cell/ gamete.</a:t>
            </a:r>
          </a:p>
          <a:p>
            <a:pPr>
              <a:lnSpc>
                <a:spcPct val="100000"/>
              </a:lnSpc>
              <a:spcBef>
                <a:spcPct val="50000"/>
              </a:spcBef>
              <a:buFontTx/>
              <a:buChar char="•"/>
            </a:pPr>
            <a:endParaRPr lang="en-US" sz="2600" b="1">
              <a:solidFill>
                <a:schemeClr val="bg1"/>
              </a:solidFill>
            </a:endParaRPr>
          </a:p>
          <a:p>
            <a:pPr>
              <a:lnSpc>
                <a:spcPct val="100000"/>
              </a:lnSpc>
              <a:spcBef>
                <a:spcPct val="50000"/>
              </a:spcBef>
            </a:pPr>
            <a:endParaRPr lang="en-US" sz="2600" b="1">
              <a:solidFill>
                <a:schemeClr val="bg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685800" y="396875"/>
            <a:ext cx="7848600" cy="822325"/>
          </a:xfrm>
          <a:prstGeom prst="rect">
            <a:avLst/>
          </a:prstGeom>
          <a:noFill/>
          <a:ln w="9525">
            <a:noFill/>
            <a:miter lim="800000"/>
            <a:headEnd/>
            <a:tailEnd/>
          </a:ln>
          <a:effectLst/>
        </p:spPr>
        <p:txBody>
          <a:bodyPr>
            <a:spAutoFit/>
          </a:bodyPr>
          <a:lstStyle/>
          <a:p>
            <a:pPr algn="ctr">
              <a:lnSpc>
                <a:spcPct val="100000"/>
              </a:lnSpc>
              <a:spcBef>
                <a:spcPct val="50000"/>
              </a:spcBef>
            </a:pPr>
            <a:r>
              <a:rPr lang="en-US" b="1">
                <a:solidFill>
                  <a:schemeClr val="tx1"/>
                </a:solidFill>
                <a:latin typeface="Times New Roman" pitchFamily="18" charset="0"/>
              </a:rPr>
              <a:t>The hereditary information (DNA) is organized in the form of </a:t>
            </a:r>
            <a:r>
              <a:rPr lang="en-US" b="1">
                <a:solidFill>
                  <a:schemeClr val="accent2"/>
                </a:solidFill>
                <a:latin typeface="Times New Roman" pitchFamily="18" charset="0"/>
              </a:rPr>
              <a:t>genes</a:t>
            </a:r>
            <a:r>
              <a:rPr lang="en-US" b="1">
                <a:solidFill>
                  <a:schemeClr val="tx1"/>
                </a:solidFill>
                <a:latin typeface="Times New Roman" pitchFamily="18" charset="0"/>
              </a:rPr>
              <a:t> located in the chromosomes of each cell. </a:t>
            </a:r>
          </a:p>
        </p:txBody>
      </p:sp>
      <p:pic>
        <p:nvPicPr>
          <p:cNvPr id="18435" name="Picture 3" descr="409860bw"/>
          <p:cNvPicPr>
            <a:picLocks noChangeAspect="1" noChangeArrowheads="1"/>
          </p:cNvPicPr>
          <p:nvPr/>
        </p:nvPicPr>
        <p:blipFill>
          <a:blip r:embed="rId3" cstate="print"/>
          <a:srcRect b="9381"/>
          <a:stretch>
            <a:fillRect/>
          </a:stretch>
        </p:blipFill>
        <p:spPr bwMode="auto">
          <a:xfrm>
            <a:off x="720725" y="1219200"/>
            <a:ext cx="4816475" cy="5029200"/>
          </a:xfrm>
          <a:prstGeom prst="rect">
            <a:avLst/>
          </a:prstGeom>
          <a:noFill/>
          <a:ln w="31750">
            <a:solidFill>
              <a:schemeClr val="bg2"/>
            </a:solidFill>
            <a:miter lim="800000"/>
            <a:headEnd/>
            <a:tailEnd/>
          </a:ln>
        </p:spPr>
      </p:pic>
      <p:sp>
        <p:nvSpPr>
          <p:cNvPr id="18436" name="Text Box 4"/>
          <p:cNvSpPr txBox="1">
            <a:spLocks noChangeArrowheads="1"/>
          </p:cNvSpPr>
          <p:nvPr/>
        </p:nvSpPr>
        <p:spPr bwMode="auto">
          <a:xfrm>
            <a:off x="5562600" y="2209800"/>
            <a:ext cx="2895600" cy="3013075"/>
          </a:xfrm>
          <a:prstGeom prst="rect">
            <a:avLst/>
          </a:prstGeom>
          <a:noFill/>
          <a:ln w="9525">
            <a:noFill/>
            <a:miter lim="800000"/>
            <a:headEnd/>
            <a:tailEnd/>
          </a:ln>
          <a:effectLst/>
        </p:spPr>
        <p:txBody>
          <a:bodyPr>
            <a:spAutoFit/>
          </a:bodyPr>
          <a:lstStyle/>
          <a:p>
            <a:pPr>
              <a:lnSpc>
                <a:spcPct val="100000"/>
              </a:lnSpc>
              <a:spcBef>
                <a:spcPct val="50000"/>
              </a:spcBef>
            </a:pPr>
            <a:r>
              <a:rPr lang="en-US" b="1">
                <a:solidFill>
                  <a:schemeClr val="tx1"/>
                </a:solidFill>
                <a:latin typeface="Times New Roman" pitchFamily="18" charset="0"/>
              </a:rPr>
              <a:t>The human Genome is thought to consist of approximately 60,000 genes, spread out over 46 chromosomes. This question is still being worked on.</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6" name="Picture 6" descr="insects">
            <a:hlinkClick r:id="rId3"/>
          </p:cNvPr>
          <p:cNvPicPr>
            <a:picLocks noChangeAspect="1" noChangeArrowheads="1"/>
          </p:cNvPicPr>
          <p:nvPr/>
        </p:nvPicPr>
        <p:blipFill>
          <a:blip r:embed="rId4" cstate="print"/>
          <a:srcRect/>
          <a:stretch>
            <a:fillRect/>
          </a:stretch>
        </p:blipFill>
        <p:spPr bwMode="auto">
          <a:xfrm>
            <a:off x="7467600" y="533400"/>
            <a:ext cx="914400" cy="854075"/>
          </a:xfrm>
          <a:prstGeom prst="rect">
            <a:avLst/>
          </a:prstGeom>
          <a:noFill/>
        </p:spPr>
      </p:pic>
      <p:sp>
        <p:nvSpPr>
          <p:cNvPr id="25602" name="Rectangle 2"/>
          <p:cNvSpPr>
            <a:spLocks noGrp="1" noChangeArrowheads="1"/>
          </p:cNvSpPr>
          <p:nvPr>
            <p:ph type="title"/>
          </p:nvPr>
        </p:nvSpPr>
        <p:spPr>
          <a:xfrm>
            <a:off x="381000" y="381000"/>
            <a:ext cx="7391400" cy="1143000"/>
          </a:xfrm>
        </p:spPr>
        <p:txBody>
          <a:bodyPr/>
          <a:lstStyle/>
          <a:p>
            <a:pPr>
              <a:lnSpc>
                <a:spcPct val="80000"/>
              </a:lnSpc>
            </a:pPr>
            <a:r>
              <a:rPr lang="en-US" sz="3600" b="1">
                <a:solidFill>
                  <a:schemeClr val="tx1"/>
                </a:solidFill>
                <a:latin typeface="Arial" charset="0"/>
              </a:rPr>
              <a:t>The Genetic Code is Universal.</a:t>
            </a:r>
          </a:p>
        </p:txBody>
      </p:sp>
      <p:pic>
        <p:nvPicPr>
          <p:cNvPr id="25603" name="Picture 3" descr="dinosaurs">
            <a:hlinkClick r:id="rId5"/>
          </p:cNvPr>
          <p:cNvPicPr>
            <a:picLocks noChangeAspect="1" noChangeArrowheads="1"/>
          </p:cNvPicPr>
          <p:nvPr/>
        </p:nvPicPr>
        <p:blipFill>
          <a:blip r:embed="rId6" cstate="print"/>
          <a:srcRect/>
          <a:stretch>
            <a:fillRect/>
          </a:stretch>
        </p:blipFill>
        <p:spPr bwMode="auto">
          <a:xfrm>
            <a:off x="1524000" y="3505200"/>
            <a:ext cx="2819400" cy="2120900"/>
          </a:xfrm>
          <a:prstGeom prst="rect">
            <a:avLst/>
          </a:prstGeom>
          <a:noFill/>
          <a:ln w="76200">
            <a:solidFill>
              <a:srgbClr val="339966"/>
            </a:solidFill>
            <a:miter lim="800000"/>
            <a:headEnd/>
            <a:tailEnd/>
          </a:ln>
        </p:spPr>
      </p:pic>
      <p:sp>
        <p:nvSpPr>
          <p:cNvPr id="25605" name="Text Box 5"/>
          <p:cNvSpPr txBox="1">
            <a:spLocks noChangeArrowheads="1"/>
          </p:cNvSpPr>
          <p:nvPr/>
        </p:nvSpPr>
        <p:spPr bwMode="auto">
          <a:xfrm>
            <a:off x="685800" y="1676400"/>
            <a:ext cx="7772400" cy="1463675"/>
          </a:xfrm>
          <a:prstGeom prst="rect">
            <a:avLst/>
          </a:prstGeom>
          <a:noFill/>
          <a:ln w="9525">
            <a:noFill/>
            <a:miter lim="800000"/>
            <a:headEnd/>
            <a:tailEnd/>
          </a:ln>
          <a:effectLst/>
        </p:spPr>
        <p:txBody>
          <a:bodyPr>
            <a:spAutoFit/>
          </a:bodyPr>
          <a:lstStyle/>
          <a:p>
            <a:pPr algn="ctr">
              <a:lnSpc>
                <a:spcPct val="100000"/>
              </a:lnSpc>
              <a:spcBef>
                <a:spcPct val="50000"/>
              </a:spcBef>
            </a:pPr>
            <a:r>
              <a:rPr lang="en-US" sz="3000" b="1">
                <a:solidFill>
                  <a:schemeClr val="tx1"/>
                </a:solidFill>
              </a:rPr>
              <a:t>The same nucleotides exist in every organism, just in a different order (</a:t>
            </a:r>
            <a:r>
              <a:rPr lang="en-US" sz="3000" b="1">
                <a:solidFill>
                  <a:srgbClr val="E719CE"/>
                </a:solidFill>
              </a:rPr>
              <a:t>SEQUENCE</a:t>
            </a:r>
            <a:r>
              <a:rPr lang="en-US" sz="3000" b="1">
                <a:solidFill>
                  <a:schemeClr val="tx1"/>
                </a:solidFill>
              </a:rPr>
              <a:t>).</a:t>
            </a:r>
          </a:p>
        </p:txBody>
      </p:sp>
      <p:pic>
        <p:nvPicPr>
          <p:cNvPr id="25607" name="Picture 7" descr="flowers">
            <a:hlinkClick r:id="rId7"/>
          </p:cNvPr>
          <p:cNvPicPr>
            <a:picLocks noChangeAspect="1" noChangeArrowheads="1"/>
          </p:cNvPicPr>
          <p:nvPr/>
        </p:nvPicPr>
        <p:blipFill>
          <a:blip r:embed="rId8" cstate="print"/>
          <a:srcRect/>
          <a:stretch>
            <a:fillRect/>
          </a:stretch>
        </p:blipFill>
        <p:spPr bwMode="auto">
          <a:xfrm>
            <a:off x="762000" y="5410200"/>
            <a:ext cx="1531938" cy="1154113"/>
          </a:xfrm>
          <a:prstGeom prst="rect">
            <a:avLst/>
          </a:prstGeom>
          <a:noFill/>
          <a:ln w="57150">
            <a:solidFill>
              <a:srgbClr val="FF0000"/>
            </a:solidFill>
            <a:miter lim="800000"/>
            <a:headEnd/>
            <a:tailEnd/>
          </a:ln>
        </p:spPr>
      </p:pic>
      <p:sp>
        <p:nvSpPr>
          <p:cNvPr id="25608" name="Rectangle 8"/>
          <p:cNvSpPr>
            <a:spLocks noChangeArrowheads="1"/>
          </p:cNvSpPr>
          <p:nvPr/>
        </p:nvSpPr>
        <p:spPr bwMode="auto">
          <a:xfrm>
            <a:off x="3360738" y="1903413"/>
            <a:ext cx="9144000" cy="0"/>
          </a:xfrm>
          <a:prstGeom prst="rect">
            <a:avLst/>
          </a:prstGeom>
          <a:noFill/>
          <a:ln w="9525">
            <a:noFill/>
            <a:miter lim="800000"/>
            <a:headEnd/>
            <a:tailEnd/>
          </a:ln>
          <a:effectLst/>
        </p:spPr>
        <p:txBody>
          <a:bodyPr>
            <a:spAutoFit/>
          </a:bodyPr>
          <a:lstStyle/>
          <a:p>
            <a:endParaRPr lang="en-US"/>
          </a:p>
        </p:txBody>
      </p:sp>
      <p:pic>
        <p:nvPicPr>
          <p:cNvPr id="25609" name="Picture 9" descr="Borneo Lizard, photographed by Gail Shumway"/>
          <p:cNvPicPr>
            <a:picLocks noChangeAspect="1" noChangeArrowheads="1"/>
          </p:cNvPicPr>
          <p:nvPr/>
        </p:nvPicPr>
        <p:blipFill>
          <a:blip r:embed="rId9" cstate="print"/>
          <a:srcRect/>
          <a:stretch>
            <a:fillRect/>
          </a:stretch>
        </p:blipFill>
        <p:spPr bwMode="auto">
          <a:xfrm>
            <a:off x="6629400" y="3657600"/>
            <a:ext cx="1852613" cy="2667000"/>
          </a:xfrm>
          <a:prstGeom prst="rect">
            <a:avLst/>
          </a:prstGeom>
          <a:noFill/>
        </p:spPr>
      </p:pic>
      <p:pic>
        <p:nvPicPr>
          <p:cNvPr id="25610" name="Picture 10" descr="bears">
            <a:hlinkClick r:id="rId10"/>
          </p:cNvPr>
          <p:cNvPicPr>
            <a:picLocks noChangeAspect="1" noChangeArrowheads="1"/>
          </p:cNvPicPr>
          <p:nvPr/>
        </p:nvPicPr>
        <p:blipFill>
          <a:blip r:embed="rId11" cstate="print"/>
          <a:srcRect/>
          <a:stretch>
            <a:fillRect/>
          </a:stretch>
        </p:blipFill>
        <p:spPr bwMode="auto">
          <a:xfrm>
            <a:off x="4572000" y="3276600"/>
            <a:ext cx="1909763" cy="2312988"/>
          </a:xfrm>
          <a:prstGeom prst="rect">
            <a:avLst/>
          </a:prstGeom>
          <a:noFill/>
          <a:ln w="57150">
            <a:solidFill>
              <a:srgbClr val="808000"/>
            </a:solid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685800" y="533400"/>
            <a:ext cx="7772400" cy="2698750"/>
          </a:xfrm>
          <a:prstGeom prst="rect">
            <a:avLst/>
          </a:prstGeom>
          <a:noFill/>
          <a:ln w="9525">
            <a:noFill/>
            <a:miter lim="800000"/>
            <a:headEnd/>
            <a:tailEnd/>
          </a:ln>
          <a:effectLst/>
        </p:spPr>
        <p:txBody>
          <a:bodyPr>
            <a:spAutoFit/>
          </a:bodyPr>
          <a:lstStyle/>
          <a:p>
            <a:pPr algn="ctr">
              <a:lnSpc>
                <a:spcPct val="90000"/>
              </a:lnSpc>
              <a:spcBef>
                <a:spcPct val="25000"/>
              </a:spcBef>
            </a:pPr>
            <a:r>
              <a:rPr lang="en-US" sz="3600" b="1">
                <a:solidFill>
                  <a:schemeClr val="tx1"/>
                </a:solidFill>
                <a:latin typeface="Times New Roman" pitchFamily="18" charset="0"/>
              </a:rPr>
              <a:t>The closer the order of the base sequence between organisms, the closer the organisms are related in terms of evolution. </a:t>
            </a:r>
          </a:p>
          <a:p>
            <a:pPr algn="ctr">
              <a:lnSpc>
                <a:spcPct val="90000"/>
              </a:lnSpc>
              <a:spcBef>
                <a:spcPct val="25000"/>
              </a:spcBef>
            </a:pPr>
            <a:r>
              <a:rPr lang="en-US" sz="3600" b="1">
                <a:solidFill>
                  <a:schemeClr val="tx1"/>
                </a:solidFill>
                <a:latin typeface="Times New Roman" pitchFamily="18" charset="0"/>
              </a:rPr>
              <a:t>Having a </a:t>
            </a:r>
            <a:r>
              <a:rPr lang="en-US" sz="3600" b="1">
                <a:solidFill>
                  <a:srgbClr val="E719CE"/>
                </a:solidFill>
                <a:latin typeface="Times New Roman" pitchFamily="18" charset="0"/>
              </a:rPr>
              <a:t>common</a:t>
            </a:r>
            <a:r>
              <a:rPr lang="en-US" sz="3600" b="1">
                <a:solidFill>
                  <a:schemeClr val="tx1"/>
                </a:solidFill>
                <a:latin typeface="Times New Roman" pitchFamily="18" charset="0"/>
              </a:rPr>
              <a:t> </a:t>
            </a:r>
            <a:r>
              <a:rPr lang="en-US" sz="3600" b="1">
                <a:solidFill>
                  <a:srgbClr val="E719CE"/>
                </a:solidFill>
                <a:latin typeface="Times New Roman" pitchFamily="18" charset="0"/>
              </a:rPr>
              <a:t>ancestor</a:t>
            </a:r>
            <a:r>
              <a:rPr lang="en-US" sz="3600" b="1">
                <a:solidFill>
                  <a:schemeClr val="tx1"/>
                </a:solidFill>
                <a:latin typeface="Times New Roman" pitchFamily="18" charset="0"/>
              </a:rPr>
              <a:t>.</a:t>
            </a:r>
          </a:p>
        </p:txBody>
      </p:sp>
      <p:pic>
        <p:nvPicPr>
          <p:cNvPr id="26627" name="Picture 3" descr="monkeys">
            <a:hlinkClick r:id="rId3"/>
          </p:cNvPr>
          <p:cNvPicPr>
            <a:picLocks noChangeAspect="1" noChangeArrowheads="1"/>
          </p:cNvPicPr>
          <p:nvPr/>
        </p:nvPicPr>
        <p:blipFill>
          <a:blip r:embed="rId4" cstate="print"/>
          <a:srcRect r="7692"/>
          <a:stretch>
            <a:fillRect/>
          </a:stretch>
        </p:blipFill>
        <p:spPr bwMode="auto">
          <a:xfrm>
            <a:off x="1600200" y="3455988"/>
            <a:ext cx="2590800" cy="2716212"/>
          </a:xfrm>
          <a:prstGeom prst="rect">
            <a:avLst/>
          </a:prstGeom>
          <a:noFill/>
          <a:ln w="38100">
            <a:solidFill>
              <a:schemeClr val="bg2"/>
            </a:solidFill>
            <a:miter lim="800000"/>
            <a:headEnd/>
            <a:tailEnd/>
          </a:ln>
        </p:spPr>
      </p:pic>
      <p:pic>
        <p:nvPicPr>
          <p:cNvPr id="26628" name="Picture 4" descr="caveman">
            <a:hlinkClick r:id="rId5"/>
          </p:cNvPr>
          <p:cNvPicPr>
            <a:picLocks noChangeAspect="1" noChangeArrowheads="1"/>
          </p:cNvPicPr>
          <p:nvPr/>
        </p:nvPicPr>
        <p:blipFill>
          <a:blip r:embed="rId6" cstate="print"/>
          <a:srcRect/>
          <a:stretch>
            <a:fillRect/>
          </a:stretch>
        </p:blipFill>
        <p:spPr bwMode="auto">
          <a:xfrm>
            <a:off x="5041900" y="3429000"/>
            <a:ext cx="2286000" cy="2743200"/>
          </a:xfrm>
          <a:prstGeom prst="rect">
            <a:avLst/>
          </a:prstGeom>
          <a:noFill/>
          <a:ln w="38100">
            <a:solidFill>
              <a:schemeClr val="bg2"/>
            </a:solid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85800" y="152400"/>
            <a:ext cx="7772400" cy="1143000"/>
          </a:xfrm>
        </p:spPr>
        <p:txBody>
          <a:bodyPr/>
          <a:lstStyle/>
          <a:p>
            <a:r>
              <a:rPr lang="en-US"/>
              <a:t>DNA Replication</a:t>
            </a:r>
          </a:p>
        </p:txBody>
      </p:sp>
      <p:pic>
        <p:nvPicPr>
          <p:cNvPr id="19459" name="Picture 3" descr="http://web.ukonline.co.uk/webwise/spinneret/genes/dnarep.gif">
            <a:hlinkClick r:id="rId3"/>
          </p:cNvPr>
          <p:cNvPicPr>
            <a:picLocks noChangeAspect="1" noChangeArrowheads="1" noCrop="1"/>
          </p:cNvPicPr>
          <p:nvPr/>
        </p:nvPicPr>
        <p:blipFill>
          <a:blip r:embed="rId4" cstate="print"/>
          <a:srcRect/>
          <a:stretch>
            <a:fillRect/>
          </a:stretch>
        </p:blipFill>
        <p:spPr bwMode="auto">
          <a:xfrm>
            <a:off x="533400" y="992188"/>
            <a:ext cx="5791200" cy="5332412"/>
          </a:xfrm>
          <a:prstGeom prst="rect">
            <a:avLst/>
          </a:prstGeom>
          <a:noFill/>
        </p:spPr>
      </p:pic>
      <p:sp>
        <p:nvSpPr>
          <p:cNvPr id="19460" name="Text Box 4"/>
          <p:cNvSpPr txBox="1">
            <a:spLocks noChangeArrowheads="1"/>
          </p:cNvSpPr>
          <p:nvPr/>
        </p:nvSpPr>
        <p:spPr bwMode="auto">
          <a:xfrm>
            <a:off x="5181600" y="2667000"/>
            <a:ext cx="3200400" cy="3503613"/>
          </a:xfrm>
          <a:prstGeom prst="rect">
            <a:avLst/>
          </a:prstGeom>
          <a:solidFill>
            <a:srgbClr val="FFFF00"/>
          </a:solidFill>
          <a:ln w="9525">
            <a:noFill/>
            <a:miter lim="800000"/>
            <a:headEnd/>
            <a:tailEnd/>
          </a:ln>
          <a:effectLst/>
        </p:spPr>
        <p:txBody>
          <a:bodyPr>
            <a:spAutoFit/>
          </a:bodyPr>
          <a:lstStyle/>
          <a:p>
            <a:pPr>
              <a:lnSpc>
                <a:spcPct val="100000"/>
              </a:lnSpc>
              <a:spcBef>
                <a:spcPct val="50000"/>
              </a:spcBef>
            </a:pPr>
            <a:r>
              <a:rPr lang="en-US" sz="3200" b="1">
                <a:solidFill>
                  <a:schemeClr val="tx1"/>
                </a:solidFill>
              </a:rPr>
              <a:t>Nucleotides floating free in the nucleus are bonded to the nucleotides on the original strand.</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6" name="Rectangle 8"/>
          <p:cNvSpPr>
            <a:spLocks noChangeArrowheads="1"/>
          </p:cNvSpPr>
          <p:nvPr/>
        </p:nvSpPr>
        <p:spPr bwMode="auto">
          <a:xfrm>
            <a:off x="685800" y="3435350"/>
            <a:ext cx="7772400" cy="946150"/>
          </a:xfrm>
          <a:prstGeom prst="rect">
            <a:avLst/>
          </a:prstGeom>
          <a:noFill/>
          <a:ln w="9525">
            <a:noFill/>
            <a:miter lim="800000"/>
            <a:headEnd/>
            <a:tailEnd/>
          </a:ln>
          <a:effectLst/>
        </p:spPr>
        <p:txBody>
          <a:bodyPr>
            <a:spAutoFit/>
          </a:bodyPr>
          <a:lstStyle/>
          <a:p>
            <a:pPr algn="ctr">
              <a:lnSpc>
                <a:spcPct val="100000"/>
              </a:lnSpc>
              <a:spcBef>
                <a:spcPct val="50000"/>
              </a:spcBef>
            </a:pPr>
            <a:r>
              <a:rPr lang="en-US" sz="2800" b="1">
                <a:solidFill>
                  <a:schemeClr val="tx1"/>
                </a:solidFill>
                <a:latin typeface="Times New Roman" pitchFamily="18" charset="0"/>
              </a:rPr>
              <a:t>Translate the information in DNA to the instructions for making protein.</a:t>
            </a:r>
          </a:p>
        </p:txBody>
      </p:sp>
      <p:sp>
        <p:nvSpPr>
          <p:cNvPr id="27657" name="Text Box 9"/>
          <p:cNvSpPr txBox="1">
            <a:spLocks noChangeArrowheads="1"/>
          </p:cNvSpPr>
          <p:nvPr/>
        </p:nvSpPr>
        <p:spPr bwMode="auto">
          <a:xfrm>
            <a:off x="609600" y="4638675"/>
            <a:ext cx="7848600" cy="1190625"/>
          </a:xfrm>
          <a:prstGeom prst="rect">
            <a:avLst/>
          </a:prstGeom>
          <a:noFill/>
          <a:ln w="9525">
            <a:noFill/>
            <a:miter lim="800000"/>
            <a:headEnd/>
            <a:tailEnd/>
          </a:ln>
          <a:effectLst/>
        </p:spPr>
        <p:txBody>
          <a:bodyPr>
            <a:spAutoFit/>
          </a:bodyPr>
          <a:lstStyle/>
          <a:p>
            <a:pPr algn="ctr">
              <a:lnSpc>
                <a:spcPct val="100000"/>
              </a:lnSpc>
              <a:spcBef>
                <a:spcPct val="50000"/>
              </a:spcBef>
            </a:pPr>
            <a:r>
              <a:rPr lang="en-US" sz="3600" b="1">
                <a:solidFill>
                  <a:schemeClr val="tx1"/>
                </a:solidFill>
                <a:latin typeface="Times New Roman" pitchFamily="18" charset="0"/>
              </a:rPr>
              <a:t>Actually manufactures protein (</a:t>
            </a:r>
            <a:r>
              <a:rPr lang="en-US" sz="3600" b="1">
                <a:solidFill>
                  <a:schemeClr val="accent2"/>
                </a:solidFill>
                <a:latin typeface="Times New Roman" pitchFamily="18" charset="0"/>
              </a:rPr>
              <a:t>ribosomes</a:t>
            </a:r>
            <a:r>
              <a:rPr lang="en-US" sz="3600" b="1">
                <a:solidFill>
                  <a:schemeClr val="tx1"/>
                </a:solidFill>
                <a:latin typeface="Times New Roman" pitchFamily="18" charset="0"/>
              </a:rPr>
              <a:t>)</a:t>
            </a:r>
          </a:p>
        </p:txBody>
      </p:sp>
      <p:sp>
        <p:nvSpPr>
          <p:cNvPr id="27658" name="WordArt 10"/>
          <p:cNvSpPr>
            <a:spLocks noChangeArrowheads="1" noChangeShapeType="1" noTextEdit="1"/>
          </p:cNvSpPr>
          <p:nvPr/>
        </p:nvSpPr>
        <p:spPr bwMode="auto">
          <a:xfrm>
            <a:off x="838200" y="2514600"/>
            <a:ext cx="7467600" cy="57150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a:rPr>
              <a:t>ribonucleic acid</a:t>
            </a:r>
          </a:p>
        </p:txBody>
      </p:sp>
      <p:sp>
        <p:nvSpPr>
          <p:cNvPr id="27659" name="WordArt 11"/>
          <p:cNvSpPr>
            <a:spLocks noChangeArrowheads="1" noChangeShapeType="1"/>
          </p:cNvSpPr>
          <p:nvPr/>
        </p:nvSpPr>
        <p:spPr bwMode="auto">
          <a:xfrm>
            <a:off x="1752600" y="914400"/>
            <a:ext cx="5486400" cy="1524000"/>
          </a:xfrm>
          <a:prstGeom prst="rect">
            <a:avLst/>
          </a:prstGeom>
        </p:spPr>
        <p:txBody>
          <a:bodyPr wrap="none" fromWordArt="1">
            <a:prstTxWarp prst="textPlain">
              <a:avLst>
                <a:gd name="adj" fmla="val 50000"/>
              </a:avLst>
            </a:prstTxWarp>
          </a:bodyPr>
          <a:lstStyle/>
          <a:p>
            <a:r>
              <a:rPr lang="en-US" sz="3600" kern="10">
                <a:gradFill rotWithShape="0">
                  <a:gsLst>
                    <a:gs pos="0">
                      <a:srgbClr val="FFFF00"/>
                    </a:gs>
                    <a:gs pos="100000">
                      <a:srgbClr val="FF9933"/>
                    </a:gs>
                  </a:gsLst>
                  <a:path path="rect">
                    <a:fillToRect l="50000" t="50000" r="50000" b="50000"/>
                  </a:path>
                </a:gradFill>
                <a:effectLst>
                  <a:outerShdw dist="35921" dir="2700000" algn="ctr" rotWithShape="0">
                    <a:srgbClr val="C0C0C0"/>
                  </a:outerShdw>
                </a:effectLst>
                <a:latin typeface="Impact"/>
              </a:rPr>
              <a:t>RNA</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685800" y="152400"/>
            <a:ext cx="7772400" cy="1143000"/>
          </a:xfrm>
        </p:spPr>
        <p:txBody>
          <a:bodyPr/>
          <a:lstStyle/>
          <a:p>
            <a:r>
              <a:rPr lang="en-US" sz="3600" b="1">
                <a:solidFill>
                  <a:schemeClr val="tx1"/>
                </a:solidFill>
              </a:rPr>
              <a:t>Comparing RNA and DNA</a:t>
            </a:r>
          </a:p>
        </p:txBody>
      </p:sp>
      <p:sp>
        <p:nvSpPr>
          <p:cNvPr id="28676" name="Text Box 4"/>
          <p:cNvSpPr txBox="1">
            <a:spLocks noChangeArrowheads="1"/>
          </p:cNvSpPr>
          <p:nvPr/>
        </p:nvSpPr>
        <p:spPr bwMode="auto">
          <a:xfrm>
            <a:off x="2133600" y="1066800"/>
            <a:ext cx="2133600" cy="579438"/>
          </a:xfrm>
          <a:prstGeom prst="rect">
            <a:avLst/>
          </a:prstGeom>
          <a:noFill/>
          <a:ln w="9525">
            <a:noFill/>
            <a:miter lim="800000"/>
            <a:headEnd/>
            <a:tailEnd/>
          </a:ln>
          <a:effectLst/>
        </p:spPr>
        <p:txBody>
          <a:bodyPr>
            <a:spAutoFit/>
          </a:bodyPr>
          <a:lstStyle/>
          <a:p>
            <a:pPr>
              <a:lnSpc>
                <a:spcPct val="100000"/>
              </a:lnSpc>
              <a:spcBef>
                <a:spcPct val="50000"/>
              </a:spcBef>
            </a:pPr>
            <a:r>
              <a:rPr lang="en-US" sz="3200" b="1" u="sng">
                <a:solidFill>
                  <a:srgbClr val="EC1712"/>
                </a:solidFill>
                <a:latin typeface="Times New Roman" pitchFamily="18" charset="0"/>
              </a:rPr>
              <a:t>RNA</a:t>
            </a:r>
            <a:r>
              <a:rPr lang="en-US" sz="3200" b="1" u="sng">
                <a:latin typeface="Times New Roman" pitchFamily="18" charset="0"/>
              </a:rPr>
              <a:t>	</a:t>
            </a:r>
            <a:endParaRPr lang="en-US" sz="3200" b="1">
              <a:latin typeface="Times New Roman" pitchFamily="18" charset="0"/>
            </a:endParaRPr>
          </a:p>
        </p:txBody>
      </p:sp>
      <p:sp>
        <p:nvSpPr>
          <p:cNvPr id="28677" name="Text Box 5"/>
          <p:cNvSpPr txBox="1">
            <a:spLocks noChangeArrowheads="1"/>
          </p:cNvSpPr>
          <p:nvPr/>
        </p:nvSpPr>
        <p:spPr bwMode="auto">
          <a:xfrm>
            <a:off x="5791200" y="1066800"/>
            <a:ext cx="2209800" cy="579438"/>
          </a:xfrm>
          <a:prstGeom prst="rect">
            <a:avLst/>
          </a:prstGeom>
          <a:noFill/>
          <a:ln w="9525">
            <a:noFill/>
            <a:miter lim="800000"/>
            <a:headEnd/>
            <a:tailEnd/>
          </a:ln>
          <a:effectLst/>
        </p:spPr>
        <p:txBody>
          <a:bodyPr>
            <a:spAutoFit/>
          </a:bodyPr>
          <a:lstStyle/>
          <a:p>
            <a:pPr>
              <a:lnSpc>
                <a:spcPct val="100000"/>
              </a:lnSpc>
              <a:spcBef>
                <a:spcPct val="50000"/>
              </a:spcBef>
            </a:pPr>
            <a:r>
              <a:rPr lang="en-US" sz="3200" b="1" u="sng">
                <a:solidFill>
                  <a:srgbClr val="EC1712"/>
                </a:solidFill>
                <a:latin typeface="Times New Roman" pitchFamily="18" charset="0"/>
              </a:rPr>
              <a:t>DNA</a:t>
            </a:r>
          </a:p>
        </p:txBody>
      </p:sp>
      <p:sp>
        <p:nvSpPr>
          <p:cNvPr id="28678" name="Text Box 6"/>
          <p:cNvSpPr txBox="1">
            <a:spLocks noChangeArrowheads="1"/>
          </p:cNvSpPr>
          <p:nvPr/>
        </p:nvSpPr>
        <p:spPr bwMode="auto">
          <a:xfrm>
            <a:off x="685800" y="1570038"/>
            <a:ext cx="7848600" cy="457200"/>
          </a:xfrm>
          <a:prstGeom prst="rect">
            <a:avLst/>
          </a:prstGeom>
          <a:noFill/>
          <a:ln w="9525">
            <a:noFill/>
            <a:miter lim="800000"/>
            <a:headEnd/>
            <a:tailEnd/>
          </a:ln>
          <a:effectLst/>
        </p:spPr>
        <p:txBody>
          <a:bodyPr>
            <a:spAutoFit/>
          </a:bodyPr>
          <a:lstStyle/>
          <a:p>
            <a:pPr>
              <a:lnSpc>
                <a:spcPct val="100000"/>
              </a:lnSpc>
              <a:spcBef>
                <a:spcPct val="50000"/>
              </a:spcBef>
            </a:pPr>
            <a:r>
              <a:rPr lang="en-US" b="1">
                <a:solidFill>
                  <a:schemeClr val="tx1"/>
                </a:solidFill>
                <a:latin typeface="Times New Roman" pitchFamily="18" charset="0"/>
              </a:rPr>
              <a:t>Single Strand of nucleotides	   Double strand of nucleotides</a:t>
            </a:r>
          </a:p>
        </p:txBody>
      </p:sp>
      <p:sp>
        <p:nvSpPr>
          <p:cNvPr id="28679" name="Text Box 7"/>
          <p:cNvSpPr txBox="1">
            <a:spLocks noChangeArrowheads="1"/>
          </p:cNvSpPr>
          <p:nvPr/>
        </p:nvSpPr>
        <p:spPr bwMode="auto">
          <a:xfrm>
            <a:off x="685800" y="2103438"/>
            <a:ext cx="7772400" cy="3109912"/>
          </a:xfrm>
          <a:prstGeom prst="rect">
            <a:avLst/>
          </a:prstGeom>
          <a:noFill/>
          <a:ln w="9525">
            <a:noFill/>
            <a:miter lim="800000"/>
            <a:headEnd/>
            <a:tailEnd/>
          </a:ln>
          <a:effectLst/>
        </p:spPr>
        <p:txBody>
          <a:bodyPr>
            <a:spAutoFit/>
          </a:bodyPr>
          <a:lstStyle/>
          <a:p>
            <a:pPr algn="ctr">
              <a:lnSpc>
                <a:spcPct val="75000"/>
              </a:lnSpc>
              <a:spcBef>
                <a:spcPct val="50000"/>
              </a:spcBef>
            </a:pPr>
            <a:r>
              <a:rPr lang="en-US" b="1">
                <a:solidFill>
                  <a:schemeClr val="tx1"/>
                </a:solidFill>
                <a:latin typeface="Times New Roman" pitchFamily="18" charset="0"/>
              </a:rPr>
              <a:t>The sugar is ribose		The sugar is deoxyribose</a:t>
            </a:r>
          </a:p>
          <a:p>
            <a:pPr algn="ctr">
              <a:lnSpc>
                <a:spcPct val="75000"/>
              </a:lnSpc>
              <a:spcBef>
                <a:spcPct val="50000"/>
              </a:spcBef>
            </a:pPr>
            <a:r>
              <a:rPr lang="en-US" b="1" u="sng">
                <a:solidFill>
                  <a:schemeClr val="tx1"/>
                </a:solidFill>
                <a:latin typeface="Times New Roman" pitchFamily="18" charset="0"/>
              </a:rPr>
              <a:t>Bases:	</a:t>
            </a:r>
            <a:r>
              <a:rPr lang="en-US" b="1">
                <a:solidFill>
                  <a:schemeClr val="tx1"/>
                </a:solidFill>
                <a:latin typeface="Times New Roman" pitchFamily="18" charset="0"/>
              </a:rPr>
              <a:t>				</a:t>
            </a:r>
            <a:r>
              <a:rPr lang="en-US" b="1" u="sng">
                <a:solidFill>
                  <a:schemeClr val="tx1"/>
                </a:solidFill>
                <a:latin typeface="Times New Roman" pitchFamily="18" charset="0"/>
              </a:rPr>
              <a:t>Bases:</a:t>
            </a:r>
          </a:p>
          <a:p>
            <a:pPr algn="ctr">
              <a:lnSpc>
                <a:spcPct val="75000"/>
              </a:lnSpc>
              <a:spcBef>
                <a:spcPct val="50000"/>
              </a:spcBef>
            </a:pPr>
            <a:r>
              <a:rPr lang="en-US" b="1">
                <a:solidFill>
                  <a:schemeClr val="tx1"/>
                </a:solidFill>
                <a:latin typeface="Times New Roman" pitchFamily="18" charset="0"/>
              </a:rPr>
              <a:t>Guanine				Guanine</a:t>
            </a:r>
          </a:p>
          <a:p>
            <a:pPr algn="ctr">
              <a:lnSpc>
                <a:spcPct val="75000"/>
              </a:lnSpc>
              <a:spcBef>
                <a:spcPct val="50000"/>
              </a:spcBef>
            </a:pPr>
            <a:r>
              <a:rPr lang="en-US" b="1">
                <a:solidFill>
                  <a:schemeClr val="tx1"/>
                </a:solidFill>
                <a:latin typeface="Times New Roman" pitchFamily="18" charset="0"/>
              </a:rPr>
              <a:t>Cytosine				Cytosine</a:t>
            </a:r>
          </a:p>
          <a:p>
            <a:pPr algn="ctr">
              <a:lnSpc>
                <a:spcPct val="75000"/>
              </a:lnSpc>
              <a:spcBef>
                <a:spcPct val="50000"/>
              </a:spcBef>
            </a:pPr>
            <a:r>
              <a:rPr lang="en-US" b="1">
                <a:solidFill>
                  <a:schemeClr val="tx1"/>
                </a:solidFill>
                <a:latin typeface="Times New Roman" pitchFamily="18" charset="0"/>
              </a:rPr>
              <a:t>Adenine				Adenine</a:t>
            </a:r>
          </a:p>
          <a:p>
            <a:pPr algn="ctr">
              <a:lnSpc>
                <a:spcPct val="75000"/>
              </a:lnSpc>
              <a:spcBef>
                <a:spcPct val="50000"/>
              </a:spcBef>
            </a:pPr>
            <a:r>
              <a:rPr lang="en-US" b="1">
                <a:solidFill>
                  <a:schemeClr val="tx1"/>
                </a:solidFill>
                <a:latin typeface="Times New Roman" pitchFamily="18" charset="0"/>
              </a:rPr>
              <a:t>  Uracil				Thymine</a:t>
            </a:r>
          </a:p>
          <a:p>
            <a:pPr algn="ctr">
              <a:lnSpc>
                <a:spcPct val="75000"/>
              </a:lnSpc>
              <a:spcBef>
                <a:spcPct val="50000"/>
              </a:spcBef>
            </a:pPr>
            <a:endParaRPr lang="en-US" b="1">
              <a:solidFill>
                <a:schemeClr val="tx1"/>
              </a:solidFill>
              <a:latin typeface="Times New Roman" pitchFamily="18" charset="0"/>
            </a:endParaRPr>
          </a:p>
        </p:txBody>
      </p:sp>
      <p:sp>
        <p:nvSpPr>
          <p:cNvPr id="28680" name="Text Box 8"/>
          <p:cNvSpPr txBox="1">
            <a:spLocks noChangeArrowheads="1"/>
          </p:cNvSpPr>
          <p:nvPr/>
        </p:nvSpPr>
        <p:spPr bwMode="auto">
          <a:xfrm>
            <a:off x="685800" y="4876800"/>
            <a:ext cx="7772400" cy="457200"/>
          </a:xfrm>
          <a:prstGeom prst="rect">
            <a:avLst/>
          </a:prstGeom>
          <a:noFill/>
          <a:ln w="9525">
            <a:noFill/>
            <a:miter lim="800000"/>
            <a:headEnd/>
            <a:tailEnd/>
          </a:ln>
          <a:effectLst/>
        </p:spPr>
        <p:txBody>
          <a:bodyPr>
            <a:spAutoFit/>
          </a:bodyPr>
          <a:lstStyle/>
          <a:p>
            <a:pPr>
              <a:lnSpc>
                <a:spcPct val="100000"/>
              </a:lnSpc>
              <a:spcBef>
                <a:spcPct val="50000"/>
              </a:spcBef>
            </a:pPr>
            <a:r>
              <a:rPr lang="en-US" b="1" u="sng">
                <a:solidFill>
                  <a:schemeClr val="tx1"/>
                </a:solidFill>
                <a:latin typeface="Times New Roman" pitchFamily="18" charset="0"/>
              </a:rPr>
              <a:t>Function:</a:t>
            </a:r>
            <a:r>
              <a:rPr lang="en-US" b="1">
                <a:solidFill>
                  <a:schemeClr val="tx1"/>
                </a:solidFill>
                <a:latin typeface="Times New Roman" pitchFamily="18" charset="0"/>
              </a:rPr>
              <a:t>			       </a:t>
            </a:r>
            <a:r>
              <a:rPr lang="en-US" b="1" u="sng">
                <a:solidFill>
                  <a:schemeClr val="tx1"/>
                </a:solidFill>
                <a:latin typeface="Times New Roman" pitchFamily="18" charset="0"/>
              </a:rPr>
              <a:t>Function:</a:t>
            </a:r>
          </a:p>
        </p:txBody>
      </p:sp>
      <p:sp>
        <p:nvSpPr>
          <p:cNvPr id="28681" name="Text Box 9"/>
          <p:cNvSpPr txBox="1">
            <a:spLocks noChangeArrowheads="1"/>
          </p:cNvSpPr>
          <p:nvPr/>
        </p:nvSpPr>
        <p:spPr bwMode="auto">
          <a:xfrm>
            <a:off x="609600" y="5410200"/>
            <a:ext cx="7848600" cy="825500"/>
          </a:xfrm>
          <a:prstGeom prst="rect">
            <a:avLst/>
          </a:prstGeom>
          <a:noFill/>
          <a:ln w="9525">
            <a:noFill/>
            <a:miter lim="800000"/>
            <a:headEnd/>
            <a:tailEnd/>
          </a:ln>
          <a:effectLst/>
        </p:spPr>
        <p:txBody>
          <a:bodyPr>
            <a:spAutoFit/>
          </a:bodyPr>
          <a:lstStyle/>
          <a:p>
            <a:pPr>
              <a:lnSpc>
                <a:spcPct val="80000"/>
              </a:lnSpc>
              <a:spcBef>
                <a:spcPct val="30000"/>
              </a:spcBef>
            </a:pPr>
            <a:r>
              <a:rPr lang="en-US" sz="2000">
                <a:solidFill>
                  <a:srgbClr val="EC1712"/>
                </a:solidFill>
                <a:latin typeface="Times New Roman" pitchFamily="18" charset="0"/>
              </a:rPr>
              <a:t>The workers for protein synthesis.	</a:t>
            </a:r>
            <a:r>
              <a:rPr lang="en-US" sz="2000">
                <a:latin typeface="Times New Roman" pitchFamily="18" charset="0"/>
              </a:rPr>
              <a:t>         </a:t>
            </a:r>
            <a:r>
              <a:rPr lang="en-US" sz="2000">
                <a:solidFill>
                  <a:srgbClr val="EC1712"/>
                </a:solidFill>
                <a:latin typeface="Times New Roman" pitchFamily="18" charset="0"/>
              </a:rPr>
              <a:t>Provides the instructions for</a:t>
            </a:r>
            <a:br>
              <a:rPr lang="en-US" sz="2000">
                <a:solidFill>
                  <a:srgbClr val="EC1712"/>
                </a:solidFill>
                <a:latin typeface="Times New Roman" pitchFamily="18" charset="0"/>
              </a:rPr>
            </a:br>
            <a:r>
              <a:rPr lang="en-US" sz="2000">
                <a:solidFill>
                  <a:srgbClr val="EC1712"/>
                </a:solidFill>
                <a:latin typeface="Times New Roman" pitchFamily="18" charset="0"/>
              </a:rPr>
              <a:t>                                                                   making the proteins that make up</a:t>
            </a:r>
            <a:br>
              <a:rPr lang="en-US" sz="2000">
                <a:solidFill>
                  <a:srgbClr val="EC1712"/>
                </a:solidFill>
                <a:latin typeface="Times New Roman" pitchFamily="18" charset="0"/>
              </a:rPr>
            </a:br>
            <a:r>
              <a:rPr lang="en-US" sz="2000">
                <a:solidFill>
                  <a:srgbClr val="EC1712"/>
                </a:solidFill>
                <a:latin typeface="Times New Roman" pitchFamily="18" charset="0"/>
              </a:rPr>
              <a:t>                                                                   living things.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9" name="Picture 3" descr="http://www.ornl.gov/sci/techresources/Human_Genome/publicat/tko/images/03b_lg.gif"/>
          <p:cNvPicPr>
            <a:picLocks noChangeAspect="1" noChangeArrowheads="1"/>
          </p:cNvPicPr>
          <p:nvPr/>
        </p:nvPicPr>
        <p:blipFill>
          <a:blip r:embed="rId3" cstate="print"/>
          <a:srcRect/>
          <a:stretch>
            <a:fillRect/>
          </a:stretch>
        </p:blipFill>
        <p:spPr bwMode="auto">
          <a:xfrm>
            <a:off x="762000" y="457200"/>
            <a:ext cx="7620000" cy="5791200"/>
          </a:xfrm>
          <a:prstGeom prst="rect">
            <a:avLst/>
          </a:prstGeom>
          <a:noFill/>
          <a:ln w="38100">
            <a:solidFill>
              <a:srgbClr val="FFCC00"/>
            </a:solidFill>
            <a:miter lim="800000"/>
            <a:headEnd/>
            <a:tailEnd/>
          </a:ln>
        </p:spPr>
      </p:pic>
      <p:sp>
        <p:nvSpPr>
          <p:cNvPr id="29698" name="Rectangle 2"/>
          <p:cNvSpPr>
            <a:spLocks noGrp="1" noChangeArrowheads="1"/>
          </p:cNvSpPr>
          <p:nvPr>
            <p:ph type="title"/>
          </p:nvPr>
        </p:nvSpPr>
        <p:spPr>
          <a:xfrm>
            <a:off x="685800" y="152400"/>
            <a:ext cx="7772400" cy="1143000"/>
          </a:xfrm>
        </p:spPr>
        <p:txBody>
          <a:bodyPr/>
          <a:lstStyle/>
          <a:p>
            <a:r>
              <a:rPr lang="en-US" b="1"/>
              <a:t>Protein Synthesis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685800" y="152400"/>
            <a:ext cx="7772400" cy="1143000"/>
          </a:xfrm>
        </p:spPr>
        <p:txBody>
          <a:bodyPr/>
          <a:lstStyle/>
          <a:p>
            <a:r>
              <a:rPr lang="en-US" sz="5400" b="1"/>
              <a:t>Ecology</a:t>
            </a:r>
          </a:p>
        </p:txBody>
      </p:sp>
      <p:sp>
        <p:nvSpPr>
          <p:cNvPr id="30723" name="Text Box 3"/>
          <p:cNvSpPr txBox="1">
            <a:spLocks noChangeArrowheads="1"/>
          </p:cNvSpPr>
          <p:nvPr/>
        </p:nvSpPr>
        <p:spPr bwMode="auto">
          <a:xfrm>
            <a:off x="685800" y="1371600"/>
            <a:ext cx="7848600" cy="2559050"/>
          </a:xfrm>
          <a:prstGeom prst="rect">
            <a:avLst/>
          </a:prstGeom>
          <a:noFill/>
          <a:ln w="9525">
            <a:noFill/>
            <a:miter lim="800000"/>
            <a:headEnd/>
            <a:tailEnd/>
          </a:ln>
          <a:effectLst/>
        </p:spPr>
        <p:txBody>
          <a:bodyPr>
            <a:spAutoFit/>
          </a:bodyPr>
          <a:lstStyle/>
          <a:p>
            <a:pPr algn="ctr">
              <a:lnSpc>
                <a:spcPct val="100000"/>
              </a:lnSpc>
              <a:spcBef>
                <a:spcPct val="50000"/>
              </a:spcBef>
            </a:pPr>
            <a:r>
              <a:rPr lang="en-US" sz="5400" b="1">
                <a:solidFill>
                  <a:schemeClr val="tx1"/>
                </a:solidFill>
                <a:latin typeface="Times New Roman" pitchFamily="18" charset="0"/>
              </a:rPr>
              <a:t>The study of organisms and their interactions</a:t>
            </a:r>
            <a:br>
              <a:rPr lang="en-US" sz="5400" b="1">
                <a:solidFill>
                  <a:schemeClr val="tx1"/>
                </a:solidFill>
                <a:latin typeface="Times New Roman" pitchFamily="18" charset="0"/>
              </a:rPr>
            </a:br>
            <a:r>
              <a:rPr lang="en-US" sz="5400" b="1">
                <a:solidFill>
                  <a:schemeClr val="tx1"/>
                </a:solidFill>
                <a:latin typeface="Times New Roman" pitchFamily="18" charset="0"/>
              </a:rPr>
              <a:t>with the environment.</a:t>
            </a:r>
          </a:p>
        </p:txBody>
      </p:sp>
      <p:pic>
        <p:nvPicPr>
          <p:cNvPr id="30724" name="Picture 4" descr="ecosystem"/>
          <p:cNvPicPr>
            <a:picLocks noChangeAspect="1" noChangeArrowheads="1"/>
          </p:cNvPicPr>
          <p:nvPr/>
        </p:nvPicPr>
        <p:blipFill>
          <a:blip r:embed="rId3" cstate="print"/>
          <a:srcRect/>
          <a:stretch>
            <a:fillRect/>
          </a:stretch>
        </p:blipFill>
        <p:spPr bwMode="auto">
          <a:xfrm>
            <a:off x="2667000" y="4114800"/>
            <a:ext cx="3733800" cy="2495550"/>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685800" y="304800"/>
            <a:ext cx="7772400" cy="1219200"/>
          </a:xfrm>
          <a:prstGeom prst="rect">
            <a:avLst/>
          </a:prstGeom>
          <a:noFill/>
          <a:ln w="9525">
            <a:noFill/>
            <a:miter lim="800000"/>
            <a:headEnd/>
            <a:tailEnd/>
          </a:ln>
          <a:effectLst/>
        </p:spPr>
        <p:txBody>
          <a:bodyPr anchor="ctr"/>
          <a:lstStyle/>
          <a:p>
            <a:pPr algn="ctr">
              <a:lnSpc>
                <a:spcPct val="100000"/>
              </a:lnSpc>
              <a:spcBef>
                <a:spcPct val="0"/>
              </a:spcBef>
            </a:pPr>
            <a:r>
              <a:rPr lang="en-US" sz="6000">
                <a:solidFill>
                  <a:srgbClr val="0033CC"/>
                </a:solidFill>
                <a:latin typeface="Times New Roman" pitchFamily="18" charset="0"/>
              </a:rPr>
              <a:t>The Biosphere</a:t>
            </a:r>
          </a:p>
        </p:txBody>
      </p:sp>
      <p:sp>
        <p:nvSpPr>
          <p:cNvPr id="31748" name="Text Box 4"/>
          <p:cNvSpPr txBox="1">
            <a:spLocks noChangeArrowheads="1"/>
          </p:cNvSpPr>
          <p:nvPr/>
        </p:nvSpPr>
        <p:spPr bwMode="auto">
          <a:xfrm>
            <a:off x="5181600" y="1905000"/>
            <a:ext cx="3276600" cy="4232275"/>
          </a:xfrm>
          <a:prstGeom prst="rect">
            <a:avLst/>
          </a:prstGeom>
          <a:noFill/>
          <a:ln w="9525">
            <a:noFill/>
            <a:miter lim="800000"/>
            <a:headEnd/>
            <a:tailEnd/>
          </a:ln>
          <a:effectLst/>
        </p:spPr>
        <p:txBody>
          <a:bodyPr>
            <a:spAutoFit/>
          </a:bodyPr>
          <a:lstStyle/>
          <a:p>
            <a:pPr>
              <a:lnSpc>
                <a:spcPct val="100000"/>
              </a:lnSpc>
              <a:spcBef>
                <a:spcPct val="50000"/>
              </a:spcBef>
              <a:buFontTx/>
              <a:buChar char="•"/>
            </a:pPr>
            <a:r>
              <a:rPr lang="en-US" b="1" i="1">
                <a:solidFill>
                  <a:schemeClr val="tx1"/>
                </a:solidFill>
                <a:latin typeface="Times New Roman" pitchFamily="18" charset="0"/>
              </a:rPr>
              <a:t>The region of the Earth that supports all life.</a:t>
            </a:r>
          </a:p>
          <a:p>
            <a:pPr>
              <a:lnSpc>
                <a:spcPct val="100000"/>
              </a:lnSpc>
              <a:spcBef>
                <a:spcPct val="50000"/>
              </a:spcBef>
              <a:buFontTx/>
              <a:buChar char="•"/>
            </a:pPr>
            <a:r>
              <a:rPr lang="en-US" b="1">
                <a:solidFill>
                  <a:schemeClr val="tx1"/>
                </a:solidFill>
                <a:latin typeface="Times New Roman" pitchFamily="18" charset="0"/>
              </a:rPr>
              <a:t>Consists of :</a:t>
            </a:r>
          </a:p>
          <a:p>
            <a:pPr lvl="1">
              <a:lnSpc>
                <a:spcPct val="100000"/>
              </a:lnSpc>
              <a:spcBef>
                <a:spcPct val="50000"/>
              </a:spcBef>
            </a:pPr>
            <a:r>
              <a:rPr lang="en-US" b="1">
                <a:solidFill>
                  <a:schemeClr val="accent2"/>
                </a:solidFill>
                <a:latin typeface="Times New Roman" pitchFamily="18" charset="0"/>
              </a:rPr>
              <a:t>Air-</a:t>
            </a:r>
            <a:r>
              <a:rPr lang="en-US" sz="2000" b="1">
                <a:solidFill>
                  <a:schemeClr val="tx1"/>
                </a:solidFill>
                <a:latin typeface="Times New Roman" pitchFamily="18" charset="0"/>
              </a:rPr>
              <a:t> the atmosphere (troposphere, stratosphere)</a:t>
            </a:r>
          </a:p>
          <a:p>
            <a:pPr lvl="1">
              <a:lnSpc>
                <a:spcPct val="100000"/>
              </a:lnSpc>
              <a:spcBef>
                <a:spcPct val="50000"/>
              </a:spcBef>
            </a:pPr>
            <a:r>
              <a:rPr lang="en-US" b="1">
                <a:solidFill>
                  <a:schemeClr val="accent2"/>
                </a:solidFill>
                <a:latin typeface="Times New Roman" pitchFamily="18" charset="0"/>
              </a:rPr>
              <a:t>Water-</a:t>
            </a:r>
            <a:r>
              <a:rPr lang="en-US" sz="2000" b="1">
                <a:solidFill>
                  <a:schemeClr val="tx1"/>
                </a:solidFill>
                <a:latin typeface="Times New Roman" pitchFamily="18" charset="0"/>
              </a:rPr>
              <a:t> 75% of our Planet</a:t>
            </a:r>
          </a:p>
          <a:p>
            <a:pPr lvl="1">
              <a:lnSpc>
                <a:spcPct val="100000"/>
              </a:lnSpc>
              <a:spcBef>
                <a:spcPct val="50000"/>
              </a:spcBef>
            </a:pPr>
            <a:r>
              <a:rPr lang="en-US" b="1">
                <a:solidFill>
                  <a:schemeClr val="accent2"/>
                </a:solidFill>
                <a:latin typeface="Times New Roman" pitchFamily="18" charset="0"/>
              </a:rPr>
              <a:t>Land-</a:t>
            </a:r>
            <a:r>
              <a:rPr lang="en-US" sz="2000" b="1">
                <a:solidFill>
                  <a:schemeClr val="tx1"/>
                </a:solidFill>
                <a:latin typeface="Times New Roman" pitchFamily="18" charset="0"/>
              </a:rPr>
              <a:t> soil, ground, sand, rocks</a:t>
            </a:r>
          </a:p>
        </p:txBody>
      </p:sp>
      <p:pic>
        <p:nvPicPr>
          <p:cNvPr id="31750" name="Picture 6" descr="biosphere">
            <a:hlinkClick r:id="rId3"/>
          </p:cNvPr>
          <p:cNvPicPr>
            <a:picLocks noChangeAspect="1" noChangeArrowheads="1"/>
          </p:cNvPicPr>
          <p:nvPr/>
        </p:nvPicPr>
        <p:blipFill>
          <a:blip r:embed="rId4" cstate="print"/>
          <a:srcRect/>
          <a:stretch>
            <a:fillRect/>
          </a:stretch>
        </p:blipFill>
        <p:spPr bwMode="auto">
          <a:xfrm>
            <a:off x="457200" y="1981200"/>
            <a:ext cx="4067175" cy="4067175"/>
          </a:xfrm>
          <a:prstGeom prst="rect">
            <a:avLst/>
          </a:prstGeom>
          <a:noFill/>
          <a:ln w="31750">
            <a:solidFill>
              <a:schemeClr val="bg1"/>
            </a:solid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381000"/>
            <a:ext cx="7772400" cy="1143000"/>
          </a:xfrm>
        </p:spPr>
        <p:txBody>
          <a:bodyPr/>
          <a:lstStyle/>
          <a:p>
            <a:r>
              <a:rPr lang="en-US" sz="4800" b="1">
                <a:latin typeface="Arial" charset="0"/>
              </a:rPr>
              <a:t>All living things are made of cells</a:t>
            </a:r>
          </a:p>
        </p:txBody>
      </p:sp>
      <p:sp>
        <p:nvSpPr>
          <p:cNvPr id="4099" name="Text Box 3"/>
          <p:cNvSpPr txBox="1">
            <a:spLocks noChangeArrowheads="1"/>
          </p:cNvSpPr>
          <p:nvPr/>
        </p:nvSpPr>
        <p:spPr bwMode="auto">
          <a:xfrm>
            <a:off x="685800" y="1905000"/>
            <a:ext cx="7848600" cy="4968875"/>
          </a:xfrm>
          <a:prstGeom prst="rect">
            <a:avLst/>
          </a:prstGeom>
          <a:noFill/>
          <a:ln w="9525">
            <a:noFill/>
            <a:miter lim="800000"/>
            <a:headEnd/>
            <a:tailEnd/>
          </a:ln>
          <a:effectLst/>
        </p:spPr>
        <p:txBody>
          <a:bodyPr>
            <a:spAutoFit/>
          </a:bodyPr>
          <a:lstStyle/>
          <a:p>
            <a:pPr>
              <a:lnSpc>
                <a:spcPct val="100000"/>
              </a:lnSpc>
              <a:spcBef>
                <a:spcPct val="50000"/>
              </a:spcBef>
            </a:pPr>
            <a:r>
              <a:rPr lang="en-US" sz="4000" b="1">
                <a:solidFill>
                  <a:srgbClr val="E719CE"/>
                </a:solidFill>
                <a:latin typeface="Times New Roman" pitchFamily="18" charset="0"/>
              </a:rPr>
              <a:t>Cells are the basic unit of structure and function of all organisms.</a:t>
            </a:r>
          </a:p>
          <a:p>
            <a:pPr>
              <a:lnSpc>
                <a:spcPct val="100000"/>
              </a:lnSpc>
              <a:spcBef>
                <a:spcPct val="50000"/>
              </a:spcBef>
            </a:pPr>
            <a:r>
              <a:rPr lang="en-US" sz="4000" b="1">
                <a:solidFill>
                  <a:schemeClr val="accent2"/>
                </a:solidFill>
                <a:latin typeface="Times New Roman" pitchFamily="18" charset="0"/>
              </a:rPr>
              <a:t>Cells come from pre-existing cells.</a:t>
            </a:r>
          </a:p>
          <a:p>
            <a:pPr>
              <a:lnSpc>
                <a:spcPct val="100000"/>
              </a:lnSpc>
              <a:spcBef>
                <a:spcPct val="50000"/>
              </a:spcBef>
            </a:pPr>
            <a:r>
              <a:rPr lang="en-US" sz="4000" b="1">
                <a:solidFill>
                  <a:srgbClr val="77E674"/>
                </a:solidFill>
                <a:latin typeface="Times New Roman" pitchFamily="18" charset="0"/>
              </a:rPr>
              <a:t>All cells are surrounded by a thin membrane, that controls the movement of materials in and out of the cell (cell membrane).</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sunlight">
            <a:hlinkClick r:id="rId3"/>
          </p:cNvPr>
          <p:cNvPicPr>
            <a:picLocks noChangeAspect="1" noChangeArrowheads="1"/>
          </p:cNvPicPr>
          <p:nvPr/>
        </p:nvPicPr>
        <p:blipFill>
          <a:blip r:embed="rId4" cstate="print"/>
          <a:srcRect t="9267"/>
          <a:stretch>
            <a:fillRect/>
          </a:stretch>
        </p:blipFill>
        <p:spPr bwMode="auto">
          <a:xfrm>
            <a:off x="762000" y="4267200"/>
            <a:ext cx="2514600" cy="1970088"/>
          </a:xfrm>
          <a:prstGeom prst="rect">
            <a:avLst/>
          </a:prstGeom>
          <a:noFill/>
          <a:ln w="38100">
            <a:solidFill>
              <a:schemeClr val="bg1"/>
            </a:solidFill>
            <a:miter lim="800000"/>
            <a:headEnd/>
            <a:tailEnd/>
          </a:ln>
        </p:spPr>
      </p:pic>
      <p:pic>
        <p:nvPicPr>
          <p:cNvPr id="33796" name="Picture 4" descr="wildlifefrog">
            <a:hlinkClick r:id="rId5"/>
          </p:cNvPr>
          <p:cNvPicPr>
            <a:picLocks noChangeAspect="1" noChangeArrowheads="1"/>
          </p:cNvPicPr>
          <p:nvPr/>
        </p:nvPicPr>
        <p:blipFill>
          <a:blip r:embed="rId6" cstate="print"/>
          <a:srcRect/>
          <a:stretch>
            <a:fillRect/>
          </a:stretch>
        </p:blipFill>
        <p:spPr bwMode="auto">
          <a:xfrm>
            <a:off x="7078663" y="609600"/>
            <a:ext cx="1379537" cy="1524000"/>
          </a:xfrm>
          <a:prstGeom prst="rect">
            <a:avLst/>
          </a:prstGeom>
          <a:noFill/>
        </p:spPr>
      </p:pic>
      <p:sp>
        <p:nvSpPr>
          <p:cNvPr id="33797" name="Text Box 5"/>
          <p:cNvSpPr txBox="1">
            <a:spLocks noChangeArrowheads="1"/>
          </p:cNvSpPr>
          <p:nvPr/>
        </p:nvSpPr>
        <p:spPr bwMode="auto">
          <a:xfrm>
            <a:off x="609600" y="669925"/>
            <a:ext cx="7848600" cy="1068388"/>
          </a:xfrm>
          <a:prstGeom prst="rect">
            <a:avLst/>
          </a:prstGeom>
          <a:noFill/>
          <a:ln w="9525">
            <a:noFill/>
            <a:miter lim="800000"/>
            <a:headEnd/>
            <a:tailEnd/>
          </a:ln>
          <a:effectLst/>
        </p:spPr>
        <p:txBody>
          <a:bodyPr>
            <a:spAutoFit/>
          </a:bodyPr>
          <a:lstStyle/>
          <a:p>
            <a:pPr>
              <a:lnSpc>
                <a:spcPct val="75000"/>
              </a:lnSpc>
              <a:spcBef>
                <a:spcPct val="25000"/>
              </a:spcBef>
            </a:pPr>
            <a:r>
              <a:rPr lang="en-US" sz="4000" b="1" u="sng">
                <a:solidFill>
                  <a:schemeClr val="tx1"/>
                </a:solidFill>
                <a:latin typeface="Times New Roman" pitchFamily="18" charset="0"/>
              </a:rPr>
              <a:t>Biotic Factors:</a:t>
            </a:r>
          </a:p>
          <a:p>
            <a:pPr>
              <a:lnSpc>
                <a:spcPct val="75000"/>
              </a:lnSpc>
              <a:spcBef>
                <a:spcPct val="25000"/>
              </a:spcBef>
            </a:pPr>
            <a:r>
              <a:rPr lang="en-US" sz="3400" b="1">
                <a:solidFill>
                  <a:schemeClr val="tx1"/>
                </a:solidFill>
                <a:latin typeface="Times New Roman" pitchFamily="18" charset="0"/>
              </a:rPr>
              <a:t>The living part of the environment.</a:t>
            </a:r>
          </a:p>
        </p:txBody>
      </p:sp>
      <p:sp>
        <p:nvSpPr>
          <p:cNvPr id="33798" name="Text Box 6"/>
          <p:cNvSpPr txBox="1">
            <a:spLocks noChangeArrowheads="1"/>
          </p:cNvSpPr>
          <p:nvPr/>
        </p:nvSpPr>
        <p:spPr bwMode="auto">
          <a:xfrm>
            <a:off x="4572000" y="3076575"/>
            <a:ext cx="3886200" cy="701675"/>
          </a:xfrm>
          <a:prstGeom prst="rect">
            <a:avLst/>
          </a:prstGeom>
          <a:noFill/>
          <a:ln w="9525">
            <a:noFill/>
            <a:miter lim="800000"/>
            <a:headEnd/>
            <a:tailEnd/>
          </a:ln>
          <a:effectLst/>
        </p:spPr>
        <p:txBody>
          <a:bodyPr>
            <a:spAutoFit/>
          </a:bodyPr>
          <a:lstStyle/>
          <a:p>
            <a:pPr algn="r">
              <a:lnSpc>
                <a:spcPct val="100000"/>
              </a:lnSpc>
              <a:spcBef>
                <a:spcPct val="50000"/>
              </a:spcBef>
            </a:pPr>
            <a:r>
              <a:rPr lang="en-US" sz="4000" b="1" u="sng">
                <a:solidFill>
                  <a:schemeClr val="tx1"/>
                </a:solidFill>
                <a:latin typeface="Times New Roman" pitchFamily="18" charset="0"/>
              </a:rPr>
              <a:t>Abiotic Factors:</a:t>
            </a:r>
          </a:p>
        </p:txBody>
      </p:sp>
      <p:sp>
        <p:nvSpPr>
          <p:cNvPr id="33799" name="Text Box 7"/>
          <p:cNvSpPr txBox="1">
            <a:spLocks noChangeArrowheads="1"/>
          </p:cNvSpPr>
          <p:nvPr/>
        </p:nvSpPr>
        <p:spPr bwMode="auto">
          <a:xfrm>
            <a:off x="1295400" y="3657600"/>
            <a:ext cx="7772400" cy="2149475"/>
          </a:xfrm>
          <a:prstGeom prst="rect">
            <a:avLst/>
          </a:prstGeom>
          <a:noFill/>
          <a:ln w="9525">
            <a:noFill/>
            <a:miter lim="800000"/>
            <a:headEnd/>
            <a:tailEnd/>
          </a:ln>
          <a:effectLst/>
        </p:spPr>
        <p:txBody>
          <a:bodyPr>
            <a:spAutoFit/>
          </a:bodyPr>
          <a:lstStyle/>
          <a:p>
            <a:pPr algn="ctr">
              <a:lnSpc>
                <a:spcPct val="100000"/>
              </a:lnSpc>
              <a:spcBef>
                <a:spcPct val="50000"/>
              </a:spcBef>
            </a:pPr>
            <a:r>
              <a:rPr lang="en-US" sz="3000" b="1">
                <a:solidFill>
                  <a:schemeClr val="tx1"/>
                </a:solidFill>
                <a:latin typeface="Times New Roman" pitchFamily="18" charset="0"/>
              </a:rPr>
              <a:t>The non-living parts of the environment.</a:t>
            </a:r>
          </a:p>
          <a:p>
            <a:pPr>
              <a:lnSpc>
                <a:spcPct val="100000"/>
              </a:lnSpc>
              <a:spcBef>
                <a:spcPct val="50000"/>
              </a:spcBef>
            </a:pPr>
            <a:r>
              <a:rPr lang="en-US" sz="3000" b="1">
                <a:solidFill>
                  <a:schemeClr val="tx1"/>
                </a:solidFill>
                <a:latin typeface="Times New Roman" pitchFamily="18" charset="0"/>
              </a:rPr>
              <a:t>                       Water, soil, light, energy and</a:t>
            </a:r>
            <a:br>
              <a:rPr lang="en-US" sz="3000" b="1">
                <a:solidFill>
                  <a:schemeClr val="tx1"/>
                </a:solidFill>
                <a:latin typeface="Times New Roman" pitchFamily="18" charset="0"/>
              </a:rPr>
            </a:br>
            <a:r>
              <a:rPr lang="en-US" sz="3000" b="1">
                <a:solidFill>
                  <a:schemeClr val="tx1"/>
                </a:solidFill>
                <a:latin typeface="Times New Roman" pitchFamily="18" charset="0"/>
              </a:rPr>
              <a:t>                        living space, weather, wind,</a:t>
            </a:r>
            <a:br>
              <a:rPr lang="en-US" sz="3000" b="1">
                <a:solidFill>
                  <a:schemeClr val="tx1"/>
                </a:solidFill>
                <a:latin typeface="Times New Roman" pitchFamily="18" charset="0"/>
              </a:rPr>
            </a:br>
            <a:r>
              <a:rPr lang="en-US" sz="3000" b="1">
                <a:solidFill>
                  <a:schemeClr val="tx1"/>
                </a:solidFill>
                <a:latin typeface="Times New Roman" pitchFamily="18" charset="0"/>
              </a:rPr>
              <a:t>                        pollution.</a:t>
            </a:r>
          </a:p>
        </p:txBody>
      </p:sp>
      <p:sp>
        <p:nvSpPr>
          <p:cNvPr id="33800" name="Text Box 8"/>
          <p:cNvSpPr txBox="1">
            <a:spLocks noChangeArrowheads="1"/>
          </p:cNvSpPr>
          <p:nvPr/>
        </p:nvSpPr>
        <p:spPr bwMode="auto">
          <a:xfrm>
            <a:off x="685800" y="1752600"/>
            <a:ext cx="7696200" cy="457200"/>
          </a:xfrm>
          <a:prstGeom prst="rect">
            <a:avLst/>
          </a:prstGeom>
          <a:noFill/>
          <a:ln w="9525">
            <a:noFill/>
            <a:miter lim="800000"/>
            <a:headEnd/>
            <a:tailEnd/>
          </a:ln>
          <a:effectLst/>
        </p:spPr>
        <p:txBody>
          <a:bodyPr>
            <a:spAutoFit/>
          </a:bodyPr>
          <a:lstStyle/>
          <a:p>
            <a:pPr>
              <a:lnSpc>
                <a:spcPct val="100000"/>
              </a:lnSpc>
              <a:spcBef>
                <a:spcPct val="50000"/>
              </a:spcBef>
            </a:pPr>
            <a:r>
              <a:rPr lang="en-US" b="1">
                <a:solidFill>
                  <a:schemeClr val="tx1"/>
                </a:solidFill>
                <a:latin typeface="Times New Roman" pitchFamily="18" charset="0"/>
              </a:rPr>
              <a:t>Any plant, animal, fungus bacteria &amp; protist.</a:t>
            </a:r>
          </a:p>
        </p:txBody>
      </p:sp>
      <p:sp>
        <p:nvSpPr>
          <p:cNvPr id="33801" name="Text Box 9"/>
          <p:cNvSpPr txBox="1">
            <a:spLocks noChangeArrowheads="1"/>
          </p:cNvSpPr>
          <p:nvPr/>
        </p:nvSpPr>
        <p:spPr bwMode="auto">
          <a:xfrm>
            <a:off x="1600200" y="2438400"/>
            <a:ext cx="6096000" cy="366713"/>
          </a:xfrm>
          <a:prstGeom prst="rect">
            <a:avLst/>
          </a:prstGeom>
          <a:noFill/>
          <a:ln w="9525">
            <a:noFill/>
            <a:miter lim="800000"/>
            <a:headEnd/>
            <a:tailEnd/>
          </a:ln>
          <a:effectLst/>
        </p:spPr>
        <p:txBody>
          <a:bodyPr>
            <a:spAutoFit/>
          </a:bodyPr>
          <a:lstStyle/>
          <a:p>
            <a:pPr>
              <a:lnSpc>
                <a:spcPct val="75000"/>
              </a:lnSpc>
              <a:spcBef>
                <a:spcPct val="25000"/>
              </a:spcBef>
            </a:pPr>
            <a:r>
              <a:rPr lang="en-US" b="1">
                <a:solidFill>
                  <a:schemeClr val="accent2"/>
                </a:solidFill>
              </a:rPr>
              <a:t>Remember: The prefix Bio, means living.</a:t>
            </a:r>
          </a:p>
        </p:txBody>
      </p:sp>
      <p:sp>
        <p:nvSpPr>
          <p:cNvPr id="33802" name="Text Box 10"/>
          <p:cNvSpPr txBox="1">
            <a:spLocks noChangeArrowheads="1"/>
          </p:cNvSpPr>
          <p:nvPr/>
        </p:nvSpPr>
        <p:spPr bwMode="auto">
          <a:xfrm>
            <a:off x="3733800" y="2971800"/>
            <a:ext cx="914400" cy="519113"/>
          </a:xfrm>
          <a:prstGeom prst="rect">
            <a:avLst/>
          </a:prstGeom>
          <a:noFill/>
          <a:ln w="9525">
            <a:noFill/>
            <a:miter lim="800000"/>
            <a:headEnd/>
            <a:tailEnd/>
          </a:ln>
          <a:effectLst/>
        </p:spPr>
        <p:txBody>
          <a:bodyPr>
            <a:spAutoFit/>
          </a:bodyPr>
          <a:lstStyle/>
          <a:p>
            <a:pPr>
              <a:lnSpc>
                <a:spcPct val="100000"/>
              </a:lnSpc>
              <a:spcBef>
                <a:spcPct val="50000"/>
              </a:spcBef>
            </a:pPr>
            <a:r>
              <a:rPr lang="en-US" sz="2800" b="1">
                <a:solidFill>
                  <a:srgbClr val="EC1712"/>
                </a:solidFill>
              </a:rPr>
              <a:t>Not</a:t>
            </a:r>
          </a:p>
        </p:txBody>
      </p:sp>
      <p:sp>
        <p:nvSpPr>
          <p:cNvPr id="33803" name="Line 11"/>
          <p:cNvSpPr>
            <a:spLocks noChangeShapeType="1"/>
          </p:cNvSpPr>
          <p:nvPr/>
        </p:nvSpPr>
        <p:spPr bwMode="auto">
          <a:xfrm rot="22195946">
            <a:off x="4419600" y="3276600"/>
            <a:ext cx="457200" cy="76200"/>
          </a:xfrm>
          <a:prstGeom prst="line">
            <a:avLst/>
          </a:prstGeom>
          <a:noFill/>
          <a:ln w="38100">
            <a:solidFill>
              <a:schemeClr val="tx1"/>
            </a:solidFill>
            <a:round/>
            <a:headEnd/>
            <a:tailEnd type="triangle" w="med" len="med"/>
          </a:ln>
          <a:effectLst/>
        </p:spPr>
        <p:txBody>
          <a:bodyPr/>
          <a:lstStyle/>
          <a:p>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Text Box 3"/>
          <p:cNvSpPr txBox="1">
            <a:spLocks noChangeArrowheads="1"/>
          </p:cNvSpPr>
          <p:nvPr/>
        </p:nvSpPr>
        <p:spPr bwMode="auto">
          <a:xfrm>
            <a:off x="685800" y="411163"/>
            <a:ext cx="7772400" cy="579437"/>
          </a:xfrm>
          <a:prstGeom prst="rect">
            <a:avLst/>
          </a:prstGeom>
          <a:noFill/>
          <a:ln w="9525">
            <a:noFill/>
            <a:miter lim="800000"/>
            <a:headEnd/>
            <a:tailEnd/>
          </a:ln>
          <a:effectLst/>
        </p:spPr>
        <p:txBody>
          <a:bodyPr>
            <a:spAutoFit/>
          </a:bodyPr>
          <a:lstStyle/>
          <a:p>
            <a:pPr algn="ctr">
              <a:lnSpc>
                <a:spcPct val="100000"/>
              </a:lnSpc>
              <a:spcBef>
                <a:spcPct val="50000"/>
              </a:spcBef>
            </a:pPr>
            <a:r>
              <a:rPr lang="en-US" sz="3200" b="1">
                <a:solidFill>
                  <a:srgbClr val="EC1712"/>
                </a:solidFill>
              </a:rPr>
              <a:t>The Levels of Organization in Ecology</a:t>
            </a:r>
          </a:p>
        </p:txBody>
      </p:sp>
      <p:sp>
        <p:nvSpPr>
          <p:cNvPr id="34820" name="Text Box 4"/>
          <p:cNvSpPr txBox="1">
            <a:spLocks noChangeArrowheads="1"/>
          </p:cNvSpPr>
          <p:nvPr/>
        </p:nvSpPr>
        <p:spPr bwMode="auto">
          <a:xfrm>
            <a:off x="609600" y="1301750"/>
            <a:ext cx="1905000" cy="4108450"/>
          </a:xfrm>
          <a:prstGeom prst="rect">
            <a:avLst/>
          </a:prstGeom>
          <a:noFill/>
          <a:ln w="9525">
            <a:noFill/>
            <a:miter lim="800000"/>
            <a:headEnd/>
            <a:tailEnd/>
          </a:ln>
          <a:effectLst/>
        </p:spPr>
        <p:txBody>
          <a:bodyPr>
            <a:spAutoFit/>
          </a:bodyPr>
          <a:lstStyle/>
          <a:p>
            <a:pPr>
              <a:lnSpc>
                <a:spcPct val="100000"/>
              </a:lnSpc>
              <a:spcBef>
                <a:spcPct val="0"/>
              </a:spcBef>
            </a:pPr>
            <a:r>
              <a:rPr lang="en-US">
                <a:solidFill>
                  <a:schemeClr val="accent2"/>
                </a:solidFill>
              </a:rPr>
              <a:t>Biosphere:</a:t>
            </a:r>
            <a:br>
              <a:rPr lang="en-US">
                <a:solidFill>
                  <a:schemeClr val="accent2"/>
                </a:solidFill>
              </a:rPr>
            </a:br>
            <a:endParaRPr lang="en-US">
              <a:solidFill>
                <a:schemeClr val="accent2"/>
              </a:solidFill>
            </a:endParaRPr>
          </a:p>
          <a:p>
            <a:pPr>
              <a:lnSpc>
                <a:spcPct val="100000"/>
              </a:lnSpc>
              <a:spcBef>
                <a:spcPct val="0"/>
              </a:spcBef>
            </a:pPr>
            <a:r>
              <a:rPr lang="en-US">
                <a:solidFill>
                  <a:schemeClr val="accent2"/>
                </a:solidFill>
              </a:rPr>
              <a:t>Ecosystem:</a:t>
            </a:r>
          </a:p>
          <a:p>
            <a:pPr>
              <a:lnSpc>
                <a:spcPct val="100000"/>
              </a:lnSpc>
              <a:spcBef>
                <a:spcPct val="0"/>
              </a:spcBef>
            </a:pPr>
            <a:endParaRPr lang="en-US">
              <a:solidFill>
                <a:schemeClr val="accent2"/>
              </a:solidFill>
            </a:endParaRPr>
          </a:p>
          <a:p>
            <a:pPr>
              <a:lnSpc>
                <a:spcPct val="100000"/>
              </a:lnSpc>
              <a:spcBef>
                <a:spcPct val="0"/>
              </a:spcBef>
            </a:pPr>
            <a:r>
              <a:rPr lang="en-US">
                <a:solidFill>
                  <a:schemeClr val="accent2"/>
                </a:solidFill>
              </a:rPr>
              <a:t>Community:</a:t>
            </a:r>
          </a:p>
          <a:p>
            <a:pPr>
              <a:lnSpc>
                <a:spcPct val="100000"/>
              </a:lnSpc>
              <a:spcBef>
                <a:spcPct val="0"/>
              </a:spcBef>
            </a:pPr>
            <a:endParaRPr lang="en-US">
              <a:solidFill>
                <a:schemeClr val="accent2"/>
              </a:solidFill>
            </a:endParaRPr>
          </a:p>
          <a:p>
            <a:pPr>
              <a:lnSpc>
                <a:spcPct val="100000"/>
              </a:lnSpc>
              <a:spcBef>
                <a:spcPct val="0"/>
              </a:spcBef>
            </a:pPr>
            <a:r>
              <a:rPr lang="en-US">
                <a:solidFill>
                  <a:schemeClr val="accent2"/>
                </a:solidFill>
              </a:rPr>
              <a:t>Population:</a:t>
            </a:r>
          </a:p>
          <a:p>
            <a:pPr>
              <a:lnSpc>
                <a:spcPct val="100000"/>
              </a:lnSpc>
              <a:spcBef>
                <a:spcPct val="0"/>
              </a:spcBef>
            </a:pPr>
            <a:endParaRPr lang="en-US">
              <a:solidFill>
                <a:schemeClr val="accent2"/>
              </a:solidFill>
            </a:endParaRPr>
          </a:p>
          <a:p>
            <a:pPr>
              <a:lnSpc>
                <a:spcPct val="100000"/>
              </a:lnSpc>
              <a:spcBef>
                <a:spcPct val="0"/>
              </a:spcBef>
            </a:pPr>
            <a:r>
              <a:rPr lang="en-US">
                <a:solidFill>
                  <a:schemeClr val="accent2"/>
                </a:solidFill>
              </a:rPr>
              <a:t>Organism:</a:t>
            </a:r>
          </a:p>
          <a:p>
            <a:pPr>
              <a:lnSpc>
                <a:spcPct val="100000"/>
              </a:lnSpc>
              <a:spcBef>
                <a:spcPct val="0"/>
              </a:spcBef>
            </a:pPr>
            <a:endParaRPr lang="en-US">
              <a:solidFill>
                <a:schemeClr val="accent2"/>
              </a:solidFill>
            </a:endParaRPr>
          </a:p>
          <a:p>
            <a:pPr>
              <a:lnSpc>
                <a:spcPct val="100000"/>
              </a:lnSpc>
              <a:spcBef>
                <a:spcPct val="0"/>
              </a:spcBef>
            </a:pPr>
            <a:r>
              <a:rPr lang="en-US">
                <a:solidFill>
                  <a:schemeClr val="accent2"/>
                </a:solidFill>
              </a:rPr>
              <a:t>Habitat:</a:t>
            </a:r>
          </a:p>
        </p:txBody>
      </p:sp>
      <p:sp>
        <p:nvSpPr>
          <p:cNvPr id="34821" name="Text Box 5"/>
          <p:cNvSpPr txBox="1">
            <a:spLocks noChangeArrowheads="1"/>
          </p:cNvSpPr>
          <p:nvPr/>
        </p:nvSpPr>
        <p:spPr bwMode="auto">
          <a:xfrm>
            <a:off x="2362200" y="1295400"/>
            <a:ext cx="6324600" cy="4664075"/>
          </a:xfrm>
          <a:prstGeom prst="rect">
            <a:avLst/>
          </a:prstGeom>
          <a:noFill/>
          <a:ln w="9525">
            <a:noFill/>
            <a:miter lim="800000"/>
            <a:headEnd/>
            <a:tailEnd/>
          </a:ln>
          <a:effectLst/>
        </p:spPr>
        <p:txBody>
          <a:bodyPr>
            <a:spAutoFit/>
          </a:bodyPr>
          <a:lstStyle/>
          <a:p>
            <a:pPr>
              <a:lnSpc>
                <a:spcPct val="75000"/>
              </a:lnSpc>
              <a:spcBef>
                <a:spcPct val="125000"/>
              </a:spcBef>
            </a:pPr>
            <a:r>
              <a:rPr lang="en-US" sz="2000" b="1">
                <a:solidFill>
                  <a:schemeClr val="tx1"/>
                </a:solidFill>
              </a:rPr>
              <a:t>All ecosystems, from the deepest ocean trenches to the highest mountain tops and even the sky.</a:t>
            </a:r>
          </a:p>
          <a:p>
            <a:pPr>
              <a:lnSpc>
                <a:spcPct val="75000"/>
              </a:lnSpc>
              <a:spcBef>
                <a:spcPct val="125000"/>
              </a:spcBef>
            </a:pPr>
            <a:r>
              <a:rPr lang="en-US" sz="2000" b="1">
                <a:solidFill>
                  <a:schemeClr val="tx1"/>
                </a:solidFill>
              </a:rPr>
              <a:t>The community and the physical environment.</a:t>
            </a:r>
          </a:p>
          <a:p>
            <a:pPr>
              <a:lnSpc>
                <a:spcPct val="75000"/>
              </a:lnSpc>
              <a:spcBef>
                <a:spcPct val="125000"/>
              </a:spcBef>
            </a:pPr>
            <a:r>
              <a:rPr lang="en-US" sz="2000" b="1">
                <a:solidFill>
                  <a:schemeClr val="tx1"/>
                </a:solidFill>
              </a:rPr>
              <a:t>Many populations that interact with each other in one area.</a:t>
            </a:r>
          </a:p>
          <a:p>
            <a:pPr>
              <a:lnSpc>
                <a:spcPct val="75000"/>
              </a:lnSpc>
              <a:spcBef>
                <a:spcPct val="125000"/>
              </a:spcBef>
            </a:pPr>
            <a:r>
              <a:rPr lang="en-US" sz="2000" b="1">
                <a:solidFill>
                  <a:schemeClr val="tx1"/>
                </a:solidFill>
              </a:rPr>
              <a:t>All the organisms of one species, in one area, at one time.</a:t>
            </a:r>
          </a:p>
          <a:p>
            <a:pPr>
              <a:lnSpc>
                <a:spcPct val="75000"/>
              </a:lnSpc>
              <a:spcBef>
                <a:spcPct val="125000"/>
              </a:spcBef>
            </a:pPr>
            <a:r>
              <a:rPr lang="en-US" sz="2000" b="1">
                <a:solidFill>
                  <a:schemeClr val="tx1"/>
                </a:solidFill>
              </a:rPr>
              <a:t>A living thing.</a:t>
            </a:r>
          </a:p>
          <a:p>
            <a:pPr>
              <a:lnSpc>
                <a:spcPct val="75000"/>
              </a:lnSpc>
              <a:spcBef>
                <a:spcPct val="125000"/>
              </a:spcBef>
            </a:pPr>
            <a:r>
              <a:rPr lang="en-US" sz="2000" b="1">
                <a:solidFill>
                  <a:schemeClr val="tx1"/>
                </a:solidFill>
              </a:rPr>
              <a:t>A specific environment for a species.(Their home)</a:t>
            </a:r>
          </a:p>
          <a:p>
            <a:pPr>
              <a:lnSpc>
                <a:spcPct val="75000"/>
              </a:lnSpc>
              <a:spcBef>
                <a:spcPct val="125000"/>
              </a:spcBef>
            </a:pPr>
            <a:endParaRPr lang="en-US" sz="2000" b="1">
              <a:solidFill>
                <a:schemeClr val="tx1"/>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6" name="Rectangle 6"/>
          <p:cNvSpPr>
            <a:spLocks noGrp="1" noChangeArrowheads="1"/>
          </p:cNvSpPr>
          <p:nvPr>
            <p:ph type="title"/>
          </p:nvPr>
        </p:nvSpPr>
        <p:spPr>
          <a:xfrm>
            <a:off x="838200" y="274638"/>
            <a:ext cx="7772400" cy="1143000"/>
          </a:xfrm>
        </p:spPr>
        <p:txBody>
          <a:bodyPr/>
          <a:lstStyle/>
          <a:p>
            <a:r>
              <a:rPr lang="en-US" sz="4000" b="1">
                <a:solidFill>
                  <a:schemeClr val="tx1"/>
                </a:solidFill>
              </a:rPr>
              <a:t>Relationships in an Ecosystem</a:t>
            </a:r>
          </a:p>
        </p:txBody>
      </p:sp>
      <p:sp>
        <p:nvSpPr>
          <p:cNvPr id="35847" name="Text Box 7"/>
          <p:cNvSpPr txBox="1">
            <a:spLocks noChangeArrowheads="1"/>
          </p:cNvSpPr>
          <p:nvPr/>
        </p:nvSpPr>
        <p:spPr bwMode="auto">
          <a:xfrm>
            <a:off x="609600" y="4389438"/>
            <a:ext cx="8077200" cy="944562"/>
          </a:xfrm>
          <a:prstGeom prst="rect">
            <a:avLst/>
          </a:prstGeom>
          <a:noFill/>
          <a:ln w="9525">
            <a:noFill/>
            <a:miter lim="800000"/>
            <a:headEnd/>
            <a:tailEnd/>
          </a:ln>
          <a:effectLst/>
        </p:spPr>
        <p:txBody>
          <a:bodyPr>
            <a:spAutoFit/>
          </a:bodyPr>
          <a:lstStyle/>
          <a:p>
            <a:pPr>
              <a:lnSpc>
                <a:spcPct val="100000"/>
              </a:lnSpc>
              <a:spcBef>
                <a:spcPct val="50000"/>
              </a:spcBef>
            </a:pPr>
            <a:r>
              <a:rPr lang="en-US" sz="3200">
                <a:solidFill>
                  <a:schemeClr val="tx1"/>
                </a:solidFill>
                <a:latin typeface="Arial Black" pitchFamily="34" charset="0"/>
              </a:rPr>
              <a:t>II. </a:t>
            </a:r>
            <a:r>
              <a:rPr lang="en-US" sz="3200">
                <a:solidFill>
                  <a:srgbClr val="48E61E"/>
                </a:solidFill>
                <a:latin typeface="Arial Black" pitchFamily="34" charset="0"/>
              </a:rPr>
              <a:t>Symbiosis</a:t>
            </a:r>
            <a:r>
              <a:rPr lang="en-US" sz="3200">
                <a:solidFill>
                  <a:schemeClr val="tx1"/>
                </a:solidFill>
                <a:latin typeface="Arial Black" pitchFamily="34" charset="0"/>
              </a:rPr>
              <a:t>: </a:t>
            </a:r>
            <a:r>
              <a:rPr lang="en-US" b="1">
                <a:solidFill>
                  <a:schemeClr val="tx1"/>
                </a:solidFill>
                <a:latin typeface="Times New Roman" pitchFamily="18" charset="0"/>
              </a:rPr>
              <a:t>A relationship between 2 organisms</a:t>
            </a:r>
            <a:br>
              <a:rPr lang="en-US" b="1">
                <a:solidFill>
                  <a:schemeClr val="tx1"/>
                </a:solidFill>
                <a:latin typeface="Times New Roman" pitchFamily="18" charset="0"/>
              </a:rPr>
            </a:br>
            <a:r>
              <a:rPr lang="en-US" b="1">
                <a:solidFill>
                  <a:schemeClr val="tx1"/>
                </a:solidFill>
                <a:latin typeface="Times New Roman" pitchFamily="18" charset="0"/>
              </a:rPr>
              <a:t>                                        where at least one benefits</a:t>
            </a:r>
            <a:r>
              <a:rPr lang="en-US">
                <a:solidFill>
                  <a:schemeClr val="tx1"/>
                </a:solidFill>
                <a:latin typeface="Times New Roman" pitchFamily="18" charset="0"/>
              </a:rPr>
              <a:t>.</a:t>
            </a:r>
          </a:p>
        </p:txBody>
      </p:sp>
      <p:sp>
        <p:nvSpPr>
          <p:cNvPr id="35848" name="Text Box 8"/>
          <p:cNvSpPr txBox="1">
            <a:spLocks noChangeArrowheads="1"/>
          </p:cNvSpPr>
          <p:nvPr/>
        </p:nvSpPr>
        <p:spPr bwMode="auto">
          <a:xfrm>
            <a:off x="609600" y="2789238"/>
            <a:ext cx="7848600" cy="944562"/>
          </a:xfrm>
          <a:prstGeom prst="rect">
            <a:avLst/>
          </a:prstGeom>
          <a:noFill/>
          <a:ln w="9525">
            <a:noFill/>
            <a:miter lim="800000"/>
            <a:headEnd/>
            <a:tailEnd/>
          </a:ln>
          <a:effectLst/>
        </p:spPr>
        <p:txBody>
          <a:bodyPr>
            <a:spAutoFit/>
          </a:bodyPr>
          <a:lstStyle/>
          <a:p>
            <a:pPr>
              <a:lnSpc>
                <a:spcPct val="100000"/>
              </a:lnSpc>
              <a:spcBef>
                <a:spcPct val="50000"/>
              </a:spcBef>
            </a:pPr>
            <a:r>
              <a:rPr lang="en-US" sz="3200">
                <a:solidFill>
                  <a:schemeClr val="tx1"/>
                </a:solidFill>
                <a:latin typeface="Arial Black" pitchFamily="34" charset="0"/>
              </a:rPr>
              <a:t>I.</a:t>
            </a:r>
            <a:r>
              <a:rPr lang="en-US">
                <a:solidFill>
                  <a:schemeClr val="tx1"/>
                </a:solidFill>
                <a:latin typeface="Arial Black" pitchFamily="34" charset="0"/>
              </a:rPr>
              <a:t> </a:t>
            </a:r>
            <a:r>
              <a:rPr lang="en-US" sz="2800" b="1">
                <a:solidFill>
                  <a:srgbClr val="48E61E"/>
                </a:solidFill>
                <a:latin typeface="Arial Black" pitchFamily="34" charset="0"/>
              </a:rPr>
              <a:t>Competition</a:t>
            </a:r>
            <a:r>
              <a:rPr lang="en-US" sz="2800" b="1">
                <a:solidFill>
                  <a:schemeClr val="tx1"/>
                </a:solidFill>
                <a:latin typeface="Arial Black" pitchFamily="34" charset="0"/>
              </a:rPr>
              <a:t>: </a:t>
            </a:r>
            <a:r>
              <a:rPr lang="en-US" b="1">
                <a:solidFill>
                  <a:schemeClr val="tx1"/>
                </a:solidFill>
                <a:latin typeface="Times New Roman" pitchFamily="18" charset="0"/>
              </a:rPr>
              <a:t>Two or more organisms strive for</a:t>
            </a:r>
            <a:br>
              <a:rPr lang="en-US" b="1">
                <a:solidFill>
                  <a:schemeClr val="tx1"/>
                </a:solidFill>
                <a:latin typeface="Times New Roman" pitchFamily="18" charset="0"/>
              </a:rPr>
            </a:br>
            <a:r>
              <a:rPr lang="en-US" b="1">
                <a:solidFill>
                  <a:schemeClr val="tx1"/>
                </a:solidFill>
                <a:latin typeface="Times New Roman" pitchFamily="18" charset="0"/>
              </a:rPr>
              <a:t>                                       the same limited resources</a:t>
            </a:r>
          </a:p>
        </p:txBody>
      </p:sp>
      <p:sp>
        <p:nvSpPr>
          <p:cNvPr id="35850" name="Rectangle 10"/>
          <p:cNvSpPr>
            <a:spLocks noChangeArrowheads="1"/>
          </p:cNvSpPr>
          <p:nvPr/>
        </p:nvSpPr>
        <p:spPr bwMode="auto">
          <a:xfrm>
            <a:off x="685800" y="1539875"/>
            <a:ext cx="7924800" cy="822325"/>
          </a:xfrm>
          <a:prstGeom prst="rect">
            <a:avLst/>
          </a:prstGeom>
          <a:noFill/>
          <a:ln w="9525">
            <a:noFill/>
            <a:miter lim="800000"/>
            <a:headEnd/>
            <a:tailEnd/>
          </a:ln>
          <a:effectLst/>
        </p:spPr>
        <p:txBody>
          <a:bodyPr>
            <a:spAutoFit/>
          </a:bodyPr>
          <a:lstStyle/>
          <a:p>
            <a:pPr>
              <a:lnSpc>
                <a:spcPct val="100000"/>
              </a:lnSpc>
              <a:spcBef>
                <a:spcPct val="0"/>
              </a:spcBef>
            </a:pPr>
            <a:r>
              <a:rPr lang="en-US">
                <a:solidFill>
                  <a:schemeClr val="accent2"/>
                </a:solidFill>
                <a:latin typeface="Times New Roman" pitchFamily="18" charset="0"/>
              </a:rPr>
              <a:t>The </a:t>
            </a:r>
            <a:r>
              <a:rPr lang="en-US">
                <a:solidFill>
                  <a:schemeClr val="accent2"/>
                </a:solidFill>
                <a:latin typeface="Arial Black" pitchFamily="34" charset="0"/>
              </a:rPr>
              <a:t>Relationships</a:t>
            </a:r>
            <a:r>
              <a:rPr lang="en-US">
                <a:solidFill>
                  <a:schemeClr val="accent2"/>
                </a:solidFill>
                <a:latin typeface="Times New Roman" pitchFamily="18" charset="0"/>
              </a:rPr>
              <a:t> between organisms can be competitive or beneficial.</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609600" y="457200"/>
            <a:ext cx="7848600" cy="762000"/>
          </a:xfrm>
          <a:prstGeom prst="rect">
            <a:avLst/>
          </a:prstGeom>
          <a:noFill/>
          <a:ln w="9525">
            <a:noFill/>
            <a:miter lim="800000"/>
            <a:headEnd/>
            <a:tailEnd/>
          </a:ln>
          <a:effectLst/>
        </p:spPr>
        <p:txBody>
          <a:bodyPr>
            <a:spAutoFit/>
          </a:bodyPr>
          <a:lstStyle/>
          <a:p>
            <a:pPr algn="ctr">
              <a:lnSpc>
                <a:spcPct val="100000"/>
              </a:lnSpc>
              <a:spcBef>
                <a:spcPct val="50000"/>
              </a:spcBef>
            </a:pPr>
            <a:r>
              <a:rPr lang="en-US" sz="4400" b="1">
                <a:solidFill>
                  <a:srgbClr val="FF3300"/>
                </a:solidFill>
                <a:latin typeface="Times New Roman" pitchFamily="18" charset="0"/>
              </a:rPr>
              <a:t>The 3 types of Symbiosis are:</a:t>
            </a:r>
          </a:p>
        </p:txBody>
      </p:sp>
      <p:sp>
        <p:nvSpPr>
          <p:cNvPr id="37891" name="Text Box 3"/>
          <p:cNvSpPr txBox="1">
            <a:spLocks noChangeArrowheads="1"/>
          </p:cNvSpPr>
          <p:nvPr/>
        </p:nvSpPr>
        <p:spPr bwMode="auto">
          <a:xfrm>
            <a:off x="903288" y="1295400"/>
            <a:ext cx="7543800" cy="641350"/>
          </a:xfrm>
          <a:prstGeom prst="rect">
            <a:avLst/>
          </a:prstGeom>
          <a:noFill/>
          <a:ln w="9525">
            <a:noFill/>
            <a:miter lim="800000"/>
            <a:headEnd/>
            <a:tailEnd/>
          </a:ln>
          <a:effectLst/>
        </p:spPr>
        <p:txBody>
          <a:bodyPr>
            <a:spAutoFit/>
          </a:bodyPr>
          <a:lstStyle/>
          <a:p>
            <a:pPr>
              <a:lnSpc>
                <a:spcPct val="100000"/>
              </a:lnSpc>
              <a:spcBef>
                <a:spcPct val="50000"/>
              </a:spcBef>
            </a:pPr>
            <a:r>
              <a:rPr lang="en-US" sz="3600">
                <a:solidFill>
                  <a:schemeClr val="accent2"/>
                </a:solidFill>
                <a:latin typeface="Arial Black" pitchFamily="34" charset="0"/>
              </a:rPr>
              <a:t>A.</a:t>
            </a:r>
            <a:r>
              <a:rPr lang="en-US">
                <a:solidFill>
                  <a:schemeClr val="accent2"/>
                </a:solidFill>
                <a:latin typeface="Times New Roman" pitchFamily="18" charset="0"/>
              </a:rPr>
              <a:t>	</a:t>
            </a:r>
            <a:r>
              <a:rPr lang="en-US" sz="3200">
                <a:solidFill>
                  <a:schemeClr val="accent2"/>
                </a:solidFill>
                <a:latin typeface="Arial Black" pitchFamily="34" charset="0"/>
              </a:rPr>
              <a:t>Mutualism:</a:t>
            </a:r>
            <a:r>
              <a:rPr lang="en-US">
                <a:solidFill>
                  <a:schemeClr val="tx1"/>
                </a:solidFill>
                <a:latin typeface="Times New Roman" pitchFamily="18" charset="0"/>
              </a:rPr>
              <a:t>	Both species benefit.</a:t>
            </a:r>
          </a:p>
        </p:txBody>
      </p:sp>
      <p:sp>
        <p:nvSpPr>
          <p:cNvPr id="37892" name="Text Box 4"/>
          <p:cNvSpPr txBox="1">
            <a:spLocks noChangeArrowheads="1"/>
          </p:cNvSpPr>
          <p:nvPr/>
        </p:nvSpPr>
        <p:spPr bwMode="auto">
          <a:xfrm>
            <a:off x="1828800" y="2286000"/>
            <a:ext cx="5334000" cy="457200"/>
          </a:xfrm>
          <a:prstGeom prst="rect">
            <a:avLst/>
          </a:prstGeom>
          <a:noFill/>
          <a:ln w="9525">
            <a:noFill/>
            <a:miter lim="800000"/>
            <a:headEnd/>
            <a:tailEnd/>
          </a:ln>
          <a:effectLst/>
        </p:spPr>
        <p:txBody>
          <a:bodyPr>
            <a:spAutoFit/>
          </a:bodyPr>
          <a:lstStyle/>
          <a:p>
            <a:pPr>
              <a:lnSpc>
                <a:spcPct val="100000"/>
              </a:lnSpc>
              <a:spcBef>
                <a:spcPct val="50000"/>
              </a:spcBef>
            </a:pPr>
            <a:r>
              <a:rPr lang="en-US">
                <a:solidFill>
                  <a:schemeClr val="tx1"/>
                </a:solidFill>
                <a:latin typeface="Times New Roman" pitchFamily="18" charset="0"/>
              </a:rPr>
              <a:t>Examples:	bees &amp; flowers</a:t>
            </a:r>
          </a:p>
        </p:txBody>
      </p:sp>
      <p:pic>
        <p:nvPicPr>
          <p:cNvPr id="37893" name="Picture 5" descr="Bee_2aweb">
            <a:hlinkClick r:id="rId3"/>
          </p:cNvPr>
          <p:cNvPicPr>
            <a:picLocks noChangeAspect="1" noChangeArrowheads="1"/>
          </p:cNvPicPr>
          <p:nvPr/>
        </p:nvPicPr>
        <p:blipFill>
          <a:blip r:embed="rId4" cstate="print"/>
          <a:srcRect/>
          <a:stretch>
            <a:fillRect/>
          </a:stretch>
        </p:blipFill>
        <p:spPr bwMode="auto">
          <a:xfrm>
            <a:off x="4953000" y="2879725"/>
            <a:ext cx="1755775" cy="1997075"/>
          </a:xfrm>
          <a:prstGeom prst="rect">
            <a:avLst/>
          </a:prstGeom>
          <a:noFill/>
          <a:ln w="31750">
            <a:solidFill>
              <a:srgbClr val="FFFF99"/>
            </a:solidFill>
            <a:miter lim="800000"/>
            <a:headEnd/>
            <a:tailEnd/>
          </a:ln>
        </p:spPr>
      </p:pic>
      <p:pic>
        <p:nvPicPr>
          <p:cNvPr id="37894" name="Picture 6" descr="food_gathering_behavior_of_bees_full">
            <a:hlinkClick r:id="rId5"/>
          </p:cNvPr>
          <p:cNvPicPr>
            <a:picLocks noChangeAspect="1" noChangeArrowheads="1"/>
          </p:cNvPicPr>
          <p:nvPr/>
        </p:nvPicPr>
        <p:blipFill>
          <a:blip r:embed="rId6" cstate="print"/>
          <a:srcRect/>
          <a:stretch>
            <a:fillRect/>
          </a:stretch>
        </p:blipFill>
        <p:spPr bwMode="auto">
          <a:xfrm>
            <a:off x="6934200" y="2422525"/>
            <a:ext cx="1382713" cy="1063625"/>
          </a:xfrm>
          <a:prstGeom prst="rect">
            <a:avLst/>
          </a:prstGeom>
          <a:noFill/>
          <a:ln w="31750">
            <a:solidFill>
              <a:srgbClr val="FFFF99"/>
            </a:solidFill>
            <a:miter lim="800000"/>
            <a:headEnd/>
            <a:tailEnd/>
          </a:ln>
        </p:spPr>
      </p:pic>
      <p:sp>
        <p:nvSpPr>
          <p:cNvPr id="37895" name="Text Box 7"/>
          <p:cNvSpPr txBox="1">
            <a:spLocks noChangeArrowheads="1"/>
          </p:cNvSpPr>
          <p:nvPr/>
        </p:nvSpPr>
        <p:spPr bwMode="auto">
          <a:xfrm>
            <a:off x="1828800" y="3276600"/>
            <a:ext cx="2133600" cy="1187450"/>
          </a:xfrm>
          <a:prstGeom prst="rect">
            <a:avLst/>
          </a:prstGeom>
          <a:noFill/>
          <a:ln w="9525">
            <a:noFill/>
            <a:miter lim="800000"/>
            <a:headEnd/>
            <a:tailEnd/>
          </a:ln>
          <a:effectLst/>
        </p:spPr>
        <p:txBody>
          <a:bodyPr>
            <a:spAutoFit/>
          </a:bodyPr>
          <a:lstStyle/>
          <a:p>
            <a:pPr>
              <a:lnSpc>
                <a:spcPct val="100000"/>
              </a:lnSpc>
              <a:spcBef>
                <a:spcPct val="50000"/>
              </a:spcBef>
            </a:pPr>
            <a:r>
              <a:rPr lang="en-US">
                <a:solidFill>
                  <a:schemeClr val="tx1"/>
                </a:solidFill>
                <a:latin typeface="Times New Roman" pitchFamily="18" charset="0"/>
              </a:rPr>
              <a:t>Legumes and Nitrogen fixing bacteria</a:t>
            </a:r>
          </a:p>
        </p:txBody>
      </p:sp>
      <p:sp>
        <p:nvSpPr>
          <p:cNvPr id="37896" name="Text Box 8"/>
          <p:cNvSpPr txBox="1">
            <a:spLocks noChangeArrowheads="1"/>
          </p:cNvSpPr>
          <p:nvPr/>
        </p:nvSpPr>
        <p:spPr bwMode="auto">
          <a:xfrm>
            <a:off x="1828800" y="4876800"/>
            <a:ext cx="3810000" cy="457200"/>
          </a:xfrm>
          <a:prstGeom prst="rect">
            <a:avLst/>
          </a:prstGeom>
          <a:noFill/>
          <a:ln w="9525">
            <a:noFill/>
            <a:miter lim="800000"/>
            <a:headEnd/>
            <a:tailEnd/>
          </a:ln>
          <a:effectLst/>
        </p:spPr>
        <p:txBody>
          <a:bodyPr>
            <a:spAutoFit/>
          </a:bodyPr>
          <a:lstStyle/>
          <a:p>
            <a:pPr>
              <a:lnSpc>
                <a:spcPct val="100000"/>
              </a:lnSpc>
              <a:spcBef>
                <a:spcPct val="50000"/>
              </a:spcBef>
            </a:pPr>
            <a:r>
              <a:rPr lang="en-US">
                <a:solidFill>
                  <a:schemeClr val="tx1"/>
                </a:solidFill>
                <a:latin typeface="Times New Roman" pitchFamily="18" charset="0"/>
              </a:rPr>
              <a:t>Termites &amp; Protozoa</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2"/>
          <p:cNvSpPr txBox="1">
            <a:spLocks noChangeArrowheads="1"/>
          </p:cNvSpPr>
          <p:nvPr/>
        </p:nvSpPr>
        <p:spPr bwMode="auto">
          <a:xfrm>
            <a:off x="609600" y="514350"/>
            <a:ext cx="8077200" cy="944563"/>
          </a:xfrm>
          <a:prstGeom prst="rect">
            <a:avLst/>
          </a:prstGeom>
          <a:noFill/>
          <a:ln w="9525">
            <a:noFill/>
            <a:miter lim="800000"/>
            <a:headEnd/>
            <a:tailEnd/>
          </a:ln>
          <a:effectLst/>
        </p:spPr>
        <p:txBody>
          <a:bodyPr>
            <a:spAutoFit/>
          </a:bodyPr>
          <a:lstStyle/>
          <a:p>
            <a:pPr>
              <a:lnSpc>
                <a:spcPct val="100000"/>
              </a:lnSpc>
              <a:spcBef>
                <a:spcPct val="50000"/>
              </a:spcBef>
            </a:pPr>
            <a:r>
              <a:rPr lang="en-US" sz="3200">
                <a:solidFill>
                  <a:srgbClr val="E719CE"/>
                </a:solidFill>
                <a:latin typeface="Arial Black" pitchFamily="34" charset="0"/>
              </a:rPr>
              <a:t>B. Commensalism:</a:t>
            </a:r>
            <a:r>
              <a:rPr lang="en-US">
                <a:solidFill>
                  <a:schemeClr val="tx1"/>
                </a:solidFill>
                <a:latin typeface="Times New Roman" pitchFamily="18" charset="0"/>
              </a:rPr>
              <a:t>  One organism benefits while</a:t>
            </a:r>
            <a:br>
              <a:rPr lang="en-US">
                <a:solidFill>
                  <a:schemeClr val="tx1"/>
                </a:solidFill>
                <a:latin typeface="Times New Roman" pitchFamily="18" charset="0"/>
              </a:rPr>
            </a:br>
            <a:r>
              <a:rPr lang="en-US">
                <a:solidFill>
                  <a:schemeClr val="tx1"/>
                </a:solidFill>
                <a:latin typeface="Times New Roman" pitchFamily="18" charset="0"/>
              </a:rPr>
              <a:t>                                                        the other is unaffected.</a:t>
            </a:r>
          </a:p>
        </p:txBody>
      </p:sp>
      <p:sp>
        <p:nvSpPr>
          <p:cNvPr id="38915" name="Text Box 3"/>
          <p:cNvSpPr txBox="1">
            <a:spLocks noChangeArrowheads="1"/>
          </p:cNvSpPr>
          <p:nvPr/>
        </p:nvSpPr>
        <p:spPr bwMode="auto">
          <a:xfrm>
            <a:off x="5181600" y="4038600"/>
            <a:ext cx="3581400" cy="457200"/>
          </a:xfrm>
          <a:prstGeom prst="rect">
            <a:avLst/>
          </a:prstGeom>
          <a:noFill/>
          <a:ln w="9525">
            <a:noFill/>
            <a:miter lim="800000"/>
            <a:headEnd/>
            <a:tailEnd/>
          </a:ln>
          <a:effectLst/>
        </p:spPr>
        <p:txBody>
          <a:bodyPr>
            <a:spAutoFit/>
          </a:bodyPr>
          <a:lstStyle/>
          <a:p>
            <a:pPr>
              <a:lnSpc>
                <a:spcPct val="100000"/>
              </a:lnSpc>
              <a:spcBef>
                <a:spcPct val="50000"/>
              </a:spcBef>
            </a:pPr>
            <a:r>
              <a:rPr lang="en-US">
                <a:solidFill>
                  <a:schemeClr val="tx1"/>
                </a:solidFill>
                <a:latin typeface="Times New Roman" pitchFamily="18" charset="0"/>
              </a:rPr>
              <a:t>Barnacles on whales</a:t>
            </a:r>
          </a:p>
        </p:txBody>
      </p:sp>
      <p:pic>
        <p:nvPicPr>
          <p:cNvPr id="38916" name="Picture 4" descr="barnacles-on-head">
            <a:hlinkClick r:id="rId3"/>
          </p:cNvPr>
          <p:cNvPicPr>
            <a:picLocks noChangeAspect="1" noChangeArrowheads="1"/>
          </p:cNvPicPr>
          <p:nvPr/>
        </p:nvPicPr>
        <p:blipFill>
          <a:blip r:embed="rId4" cstate="print">
            <a:lum contrast="14000"/>
          </a:blip>
          <a:srcRect/>
          <a:stretch>
            <a:fillRect/>
          </a:stretch>
        </p:blipFill>
        <p:spPr bwMode="auto">
          <a:xfrm>
            <a:off x="5105400" y="1981200"/>
            <a:ext cx="2982913" cy="2000250"/>
          </a:xfrm>
          <a:prstGeom prst="rect">
            <a:avLst/>
          </a:prstGeom>
          <a:noFill/>
          <a:ln w="25400">
            <a:solidFill>
              <a:srgbClr val="FFFF00"/>
            </a:solidFill>
            <a:miter lim="800000"/>
            <a:headEnd/>
            <a:tailEnd/>
          </a:ln>
        </p:spPr>
      </p:pic>
      <p:pic>
        <p:nvPicPr>
          <p:cNvPr id="38917" name="Picture 5" descr="wpe1D">
            <a:hlinkClick r:id="rId5"/>
          </p:cNvPr>
          <p:cNvPicPr>
            <a:picLocks noChangeAspect="1" noChangeArrowheads="1"/>
          </p:cNvPicPr>
          <p:nvPr/>
        </p:nvPicPr>
        <p:blipFill>
          <a:blip r:embed="rId6" cstate="print">
            <a:lum contrast="28000"/>
          </a:blip>
          <a:srcRect/>
          <a:stretch>
            <a:fillRect/>
          </a:stretch>
        </p:blipFill>
        <p:spPr bwMode="auto">
          <a:xfrm>
            <a:off x="1828800" y="3810000"/>
            <a:ext cx="2868613" cy="2000250"/>
          </a:xfrm>
          <a:prstGeom prst="rect">
            <a:avLst/>
          </a:prstGeom>
          <a:noFill/>
          <a:ln w="25400">
            <a:solidFill>
              <a:srgbClr val="FFFF00"/>
            </a:solidFill>
            <a:miter lim="800000"/>
            <a:headEnd/>
            <a:tailEnd/>
          </a:ln>
        </p:spPr>
      </p:pic>
      <p:sp>
        <p:nvSpPr>
          <p:cNvPr id="38918" name="Text Box 6"/>
          <p:cNvSpPr txBox="1">
            <a:spLocks noChangeArrowheads="1"/>
          </p:cNvSpPr>
          <p:nvPr/>
        </p:nvSpPr>
        <p:spPr bwMode="auto">
          <a:xfrm>
            <a:off x="1219200" y="3048000"/>
            <a:ext cx="3048000" cy="457200"/>
          </a:xfrm>
          <a:prstGeom prst="rect">
            <a:avLst/>
          </a:prstGeom>
          <a:noFill/>
          <a:ln w="9525">
            <a:noFill/>
            <a:miter lim="800000"/>
            <a:headEnd/>
            <a:tailEnd/>
          </a:ln>
          <a:effectLst/>
        </p:spPr>
        <p:txBody>
          <a:bodyPr>
            <a:spAutoFit/>
          </a:bodyPr>
          <a:lstStyle/>
          <a:p>
            <a:pPr>
              <a:lnSpc>
                <a:spcPct val="100000"/>
              </a:lnSpc>
              <a:spcBef>
                <a:spcPct val="50000"/>
              </a:spcBef>
            </a:pPr>
            <a:r>
              <a:rPr lang="en-US">
                <a:solidFill>
                  <a:schemeClr val="tx1"/>
                </a:solidFill>
                <a:latin typeface="Times New Roman" pitchFamily="18" charset="0"/>
              </a:rPr>
              <a:t>Orchids grow on trees</a:t>
            </a:r>
          </a:p>
        </p:txBody>
      </p:sp>
      <p:pic>
        <p:nvPicPr>
          <p:cNvPr id="38919" name="Picture 7" descr="a%20orchid%201lg_small">
            <a:hlinkClick r:id="rId7"/>
          </p:cNvPr>
          <p:cNvPicPr>
            <a:picLocks noChangeAspect="1" noChangeArrowheads="1"/>
          </p:cNvPicPr>
          <p:nvPr/>
        </p:nvPicPr>
        <p:blipFill>
          <a:blip r:embed="rId8" cstate="print"/>
          <a:srcRect/>
          <a:stretch>
            <a:fillRect/>
          </a:stretch>
        </p:blipFill>
        <p:spPr bwMode="auto">
          <a:xfrm>
            <a:off x="914400" y="3505200"/>
            <a:ext cx="1143000" cy="1006475"/>
          </a:xfrm>
          <a:prstGeom prst="rect">
            <a:avLst/>
          </a:prstGeom>
          <a:noFill/>
          <a:ln w="25400">
            <a:solidFill>
              <a:srgbClr val="FFFF00"/>
            </a:solidFill>
            <a:miter lim="800000"/>
            <a:headEnd/>
            <a:tailEnd/>
          </a:ln>
        </p:spPr>
      </p:pic>
      <p:sp>
        <p:nvSpPr>
          <p:cNvPr id="38920" name="Text Box 8"/>
          <p:cNvSpPr txBox="1">
            <a:spLocks noChangeArrowheads="1"/>
          </p:cNvSpPr>
          <p:nvPr/>
        </p:nvSpPr>
        <p:spPr bwMode="auto">
          <a:xfrm>
            <a:off x="1371600" y="1600200"/>
            <a:ext cx="2362200" cy="822325"/>
          </a:xfrm>
          <a:prstGeom prst="rect">
            <a:avLst/>
          </a:prstGeom>
          <a:noFill/>
          <a:ln w="9525">
            <a:noFill/>
            <a:miter lim="800000"/>
            <a:headEnd/>
            <a:tailEnd/>
          </a:ln>
          <a:effectLst/>
        </p:spPr>
        <p:txBody>
          <a:bodyPr>
            <a:spAutoFit/>
          </a:bodyPr>
          <a:lstStyle/>
          <a:p>
            <a:pPr>
              <a:lnSpc>
                <a:spcPct val="100000"/>
              </a:lnSpc>
              <a:spcBef>
                <a:spcPct val="50000"/>
              </a:spcBef>
            </a:pPr>
            <a:r>
              <a:rPr lang="en-US">
                <a:solidFill>
                  <a:schemeClr val="tx1"/>
                </a:solidFill>
                <a:latin typeface="Times New Roman" pitchFamily="18" charset="0"/>
              </a:rPr>
              <a:t>Dust mites in your eyebrows</a:t>
            </a:r>
          </a:p>
        </p:txBody>
      </p:sp>
      <p:sp>
        <p:nvSpPr>
          <p:cNvPr id="38921" name="Text Box 9"/>
          <p:cNvSpPr txBox="1">
            <a:spLocks noChangeArrowheads="1"/>
          </p:cNvSpPr>
          <p:nvPr/>
        </p:nvSpPr>
        <p:spPr bwMode="auto">
          <a:xfrm>
            <a:off x="6248400" y="5029200"/>
            <a:ext cx="2667000" cy="822325"/>
          </a:xfrm>
          <a:prstGeom prst="rect">
            <a:avLst/>
          </a:prstGeom>
          <a:noFill/>
          <a:ln w="9525">
            <a:noFill/>
            <a:miter lim="800000"/>
            <a:headEnd/>
            <a:tailEnd/>
          </a:ln>
          <a:effectLst/>
        </p:spPr>
        <p:txBody>
          <a:bodyPr>
            <a:spAutoFit/>
          </a:bodyPr>
          <a:lstStyle/>
          <a:p>
            <a:pPr>
              <a:lnSpc>
                <a:spcPct val="100000"/>
              </a:lnSpc>
              <a:spcBef>
                <a:spcPct val="50000"/>
              </a:spcBef>
            </a:pPr>
            <a:r>
              <a:rPr lang="en-US">
                <a:solidFill>
                  <a:schemeClr val="tx1"/>
                </a:solidFill>
                <a:latin typeface="Times New Roman" pitchFamily="18" charset="0"/>
              </a:rPr>
              <a:t>Bacteria in your intestines.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2"/>
          <p:cNvSpPr txBox="1">
            <a:spLocks noChangeArrowheads="1"/>
          </p:cNvSpPr>
          <p:nvPr/>
        </p:nvSpPr>
        <p:spPr bwMode="auto">
          <a:xfrm>
            <a:off x="152400" y="0"/>
            <a:ext cx="7162800" cy="457200"/>
          </a:xfrm>
          <a:prstGeom prst="rect">
            <a:avLst/>
          </a:prstGeom>
          <a:noFill/>
          <a:ln w="9525">
            <a:noFill/>
            <a:miter lim="800000"/>
            <a:headEnd/>
            <a:tailEnd/>
          </a:ln>
          <a:effectLst/>
        </p:spPr>
        <p:txBody>
          <a:bodyPr>
            <a:spAutoFit/>
          </a:bodyPr>
          <a:lstStyle/>
          <a:p>
            <a:pPr>
              <a:lnSpc>
                <a:spcPct val="100000"/>
              </a:lnSpc>
              <a:spcBef>
                <a:spcPct val="50000"/>
              </a:spcBef>
            </a:pPr>
            <a:endParaRPr lang="en-US">
              <a:solidFill>
                <a:schemeClr val="tx1"/>
              </a:solidFill>
              <a:latin typeface="Times New Roman" pitchFamily="18" charset="0"/>
            </a:endParaRPr>
          </a:p>
        </p:txBody>
      </p:sp>
      <p:sp>
        <p:nvSpPr>
          <p:cNvPr id="39939" name="Text Box 3"/>
          <p:cNvSpPr txBox="1">
            <a:spLocks noChangeArrowheads="1"/>
          </p:cNvSpPr>
          <p:nvPr/>
        </p:nvSpPr>
        <p:spPr bwMode="auto">
          <a:xfrm>
            <a:off x="838200" y="533400"/>
            <a:ext cx="7467600" cy="884238"/>
          </a:xfrm>
          <a:prstGeom prst="rect">
            <a:avLst/>
          </a:prstGeom>
          <a:noFill/>
          <a:ln w="9525">
            <a:noFill/>
            <a:miter lim="800000"/>
            <a:headEnd/>
            <a:tailEnd/>
          </a:ln>
          <a:effectLst/>
        </p:spPr>
        <p:txBody>
          <a:bodyPr>
            <a:spAutoFit/>
          </a:bodyPr>
          <a:lstStyle/>
          <a:p>
            <a:pPr>
              <a:lnSpc>
                <a:spcPct val="100000"/>
              </a:lnSpc>
              <a:spcBef>
                <a:spcPct val="50000"/>
              </a:spcBef>
            </a:pPr>
            <a:r>
              <a:rPr lang="en-US" sz="2800">
                <a:solidFill>
                  <a:schemeClr val="tx1"/>
                </a:solidFill>
                <a:latin typeface="Arial Black" pitchFamily="34" charset="0"/>
              </a:rPr>
              <a:t>C. </a:t>
            </a:r>
            <a:r>
              <a:rPr lang="en-US" sz="2800">
                <a:solidFill>
                  <a:srgbClr val="EC1712"/>
                </a:solidFill>
                <a:effectLst>
                  <a:outerShdw blurRad="38100" dist="38100" dir="2700000" algn="tl">
                    <a:srgbClr val="C0C0C0"/>
                  </a:outerShdw>
                </a:effectLst>
                <a:latin typeface="Arial Black" pitchFamily="34" charset="0"/>
              </a:rPr>
              <a:t>Parasitism:</a:t>
            </a:r>
            <a:r>
              <a:rPr lang="en-US">
                <a:solidFill>
                  <a:srgbClr val="EC1712"/>
                </a:solidFill>
                <a:effectLst>
                  <a:outerShdw blurRad="38100" dist="38100" dir="2700000" algn="tl">
                    <a:srgbClr val="C0C0C0"/>
                  </a:outerShdw>
                </a:effectLst>
                <a:latin typeface="Times New Roman" pitchFamily="18" charset="0"/>
              </a:rPr>
              <a:t>	</a:t>
            </a:r>
            <a:r>
              <a:rPr lang="en-US">
                <a:solidFill>
                  <a:schemeClr val="tx1"/>
                </a:solidFill>
                <a:latin typeface="Times New Roman" pitchFamily="18" charset="0"/>
              </a:rPr>
              <a:t> The parasite benefits while the host</a:t>
            </a:r>
            <a:br>
              <a:rPr lang="en-US">
                <a:solidFill>
                  <a:schemeClr val="tx1"/>
                </a:solidFill>
                <a:latin typeface="Times New Roman" pitchFamily="18" charset="0"/>
              </a:rPr>
            </a:br>
            <a:r>
              <a:rPr lang="en-US">
                <a:solidFill>
                  <a:schemeClr val="tx1"/>
                </a:solidFill>
                <a:latin typeface="Times New Roman" pitchFamily="18" charset="0"/>
              </a:rPr>
              <a:t>                                      is harmed. (diseases)</a:t>
            </a:r>
          </a:p>
        </p:txBody>
      </p:sp>
      <p:sp>
        <p:nvSpPr>
          <p:cNvPr id="39940" name="Rectangle 4"/>
          <p:cNvSpPr>
            <a:spLocks noChangeArrowheads="1"/>
          </p:cNvSpPr>
          <p:nvPr/>
        </p:nvSpPr>
        <p:spPr bwMode="auto">
          <a:xfrm>
            <a:off x="-2465388" y="2347913"/>
            <a:ext cx="9144001" cy="0"/>
          </a:xfrm>
          <a:prstGeom prst="rect">
            <a:avLst/>
          </a:prstGeom>
          <a:noFill/>
          <a:ln w="9525">
            <a:noFill/>
            <a:miter lim="800000"/>
            <a:headEnd/>
            <a:tailEnd/>
          </a:ln>
          <a:effectLst/>
        </p:spPr>
        <p:txBody>
          <a:bodyPr>
            <a:spAutoFit/>
          </a:bodyPr>
          <a:lstStyle/>
          <a:p>
            <a:endParaRPr lang="en-US"/>
          </a:p>
        </p:txBody>
      </p:sp>
      <p:pic>
        <p:nvPicPr>
          <p:cNvPr id="39941" name="Picture 5" descr="http://cal.nbc.upenn.edu/merial/Introduction/images/mosquitosm.jpg">
            <a:hlinkClick r:id="rId3"/>
          </p:cNvPr>
          <p:cNvPicPr>
            <a:picLocks noChangeAspect="1" noChangeArrowheads="1"/>
          </p:cNvPicPr>
          <p:nvPr/>
        </p:nvPicPr>
        <p:blipFill>
          <a:blip r:embed="rId4" cstate="print"/>
          <a:srcRect r="9091"/>
          <a:stretch>
            <a:fillRect/>
          </a:stretch>
        </p:blipFill>
        <p:spPr bwMode="auto">
          <a:xfrm>
            <a:off x="762000" y="1447800"/>
            <a:ext cx="2286000" cy="1633538"/>
          </a:xfrm>
          <a:prstGeom prst="rect">
            <a:avLst/>
          </a:prstGeom>
          <a:noFill/>
          <a:ln w="31750">
            <a:solidFill>
              <a:srgbClr val="D52513"/>
            </a:solidFill>
            <a:miter lim="800000"/>
            <a:headEnd/>
            <a:tailEnd/>
          </a:ln>
        </p:spPr>
      </p:pic>
      <p:sp>
        <p:nvSpPr>
          <p:cNvPr id="39942" name="Rectangle 6"/>
          <p:cNvSpPr>
            <a:spLocks noChangeArrowheads="1"/>
          </p:cNvSpPr>
          <p:nvPr/>
        </p:nvSpPr>
        <p:spPr bwMode="auto">
          <a:xfrm>
            <a:off x="-2465388" y="2339975"/>
            <a:ext cx="9144001" cy="0"/>
          </a:xfrm>
          <a:prstGeom prst="rect">
            <a:avLst/>
          </a:prstGeom>
          <a:noFill/>
          <a:ln w="9525">
            <a:noFill/>
            <a:miter lim="800000"/>
            <a:headEnd/>
            <a:tailEnd/>
          </a:ln>
          <a:effectLst/>
        </p:spPr>
        <p:txBody>
          <a:bodyPr>
            <a:spAutoFit/>
          </a:bodyPr>
          <a:lstStyle/>
          <a:p>
            <a:endParaRPr lang="en-US"/>
          </a:p>
        </p:txBody>
      </p:sp>
      <p:pic>
        <p:nvPicPr>
          <p:cNvPr id="39943" name="Picture 7" descr="http://cal.nbc.upenn.edu/merial/Introduction/images/Tcanissm.jpg">
            <a:hlinkClick r:id="rId5"/>
          </p:cNvPr>
          <p:cNvPicPr>
            <a:picLocks noChangeAspect="1" noChangeArrowheads="1"/>
          </p:cNvPicPr>
          <p:nvPr/>
        </p:nvPicPr>
        <p:blipFill>
          <a:blip r:embed="rId6" cstate="print"/>
          <a:srcRect/>
          <a:stretch>
            <a:fillRect/>
          </a:stretch>
        </p:blipFill>
        <p:spPr bwMode="auto">
          <a:xfrm>
            <a:off x="3200400" y="2054225"/>
            <a:ext cx="2514600" cy="1644650"/>
          </a:xfrm>
          <a:prstGeom prst="rect">
            <a:avLst/>
          </a:prstGeom>
          <a:noFill/>
          <a:ln w="31750">
            <a:solidFill>
              <a:srgbClr val="D52513"/>
            </a:solidFill>
            <a:miter lim="800000"/>
            <a:headEnd/>
            <a:tailEnd/>
          </a:ln>
        </p:spPr>
      </p:pic>
      <p:pic>
        <p:nvPicPr>
          <p:cNvPr id="39944" name="Picture 8" descr="http://cal.nbc.upenn.edu/merial/Introduction/images/heartwormsm.jpg">
            <a:hlinkClick r:id="rId7"/>
          </p:cNvPr>
          <p:cNvPicPr>
            <a:picLocks noChangeAspect="1" noChangeArrowheads="1"/>
          </p:cNvPicPr>
          <p:nvPr/>
        </p:nvPicPr>
        <p:blipFill>
          <a:blip r:embed="rId8" cstate="print"/>
          <a:srcRect/>
          <a:stretch>
            <a:fillRect/>
          </a:stretch>
        </p:blipFill>
        <p:spPr bwMode="auto">
          <a:xfrm>
            <a:off x="5867400" y="2895600"/>
            <a:ext cx="2514600" cy="1676400"/>
          </a:xfrm>
          <a:prstGeom prst="rect">
            <a:avLst/>
          </a:prstGeom>
          <a:noFill/>
          <a:ln w="31750">
            <a:solidFill>
              <a:srgbClr val="D52513"/>
            </a:solidFill>
            <a:miter lim="800000"/>
            <a:headEnd/>
            <a:tailEnd/>
          </a:ln>
        </p:spPr>
      </p:pic>
      <p:sp>
        <p:nvSpPr>
          <p:cNvPr id="39945" name="Text Box 9"/>
          <p:cNvSpPr txBox="1">
            <a:spLocks noChangeArrowheads="1"/>
          </p:cNvSpPr>
          <p:nvPr/>
        </p:nvSpPr>
        <p:spPr bwMode="auto">
          <a:xfrm>
            <a:off x="6172200" y="2133600"/>
            <a:ext cx="2209800" cy="457200"/>
          </a:xfrm>
          <a:prstGeom prst="rect">
            <a:avLst/>
          </a:prstGeom>
          <a:noFill/>
          <a:ln w="9525">
            <a:noFill/>
            <a:miter lim="800000"/>
            <a:headEnd/>
            <a:tailEnd/>
          </a:ln>
          <a:effectLst/>
        </p:spPr>
        <p:txBody>
          <a:bodyPr>
            <a:spAutoFit/>
          </a:bodyPr>
          <a:lstStyle/>
          <a:p>
            <a:pPr>
              <a:lnSpc>
                <a:spcPct val="100000"/>
              </a:lnSpc>
              <a:spcBef>
                <a:spcPct val="50000"/>
              </a:spcBef>
            </a:pPr>
            <a:r>
              <a:rPr lang="en-US">
                <a:solidFill>
                  <a:schemeClr val="tx1"/>
                </a:solidFill>
                <a:latin typeface="Times New Roman" pitchFamily="18" charset="0"/>
              </a:rPr>
              <a:t>Heart worms.</a:t>
            </a:r>
          </a:p>
        </p:txBody>
      </p:sp>
      <p:sp>
        <p:nvSpPr>
          <p:cNvPr id="39946" name="Rectangle 10"/>
          <p:cNvSpPr>
            <a:spLocks noChangeArrowheads="1"/>
          </p:cNvSpPr>
          <p:nvPr/>
        </p:nvSpPr>
        <p:spPr bwMode="auto">
          <a:xfrm>
            <a:off x="-2465388" y="2309813"/>
            <a:ext cx="9144001" cy="0"/>
          </a:xfrm>
          <a:prstGeom prst="rect">
            <a:avLst/>
          </a:prstGeom>
          <a:noFill/>
          <a:ln w="9525">
            <a:noFill/>
            <a:miter lim="800000"/>
            <a:headEnd/>
            <a:tailEnd/>
          </a:ln>
          <a:effectLst/>
        </p:spPr>
        <p:txBody>
          <a:bodyPr>
            <a:spAutoFit/>
          </a:bodyPr>
          <a:lstStyle/>
          <a:p>
            <a:endParaRPr lang="en-US"/>
          </a:p>
        </p:txBody>
      </p:sp>
      <p:pic>
        <p:nvPicPr>
          <p:cNvPr id="39947" name="Picture 11" descr="http://cal.nbc.upenn.edu/merial/Introduction/images/fleasm.jpg">
            <a:hlinkClick r:id="rId9"/>
          </p:cNvPr>
          <p:cNvPicPr>
            <a:picLocks noChangeAspect="1" noChangeArrowheads="1"/>
          </p:cNvPicPr>
          <p:nvPr/>
        </p:nvPicPr>
        <p:blipFill>
          <a:blip r:embed="rId10" cstate="print"/>
          <a:srcRect l="11111"/>
          <a:stretch>
            <a:fillRect/>
          </a:stretch>
        </p:blipFill>
        <p:spPr bwMode="auto">
          <a:xfrm>
            <a:off x="1905000" y="4156075"/>
            <a:ext cx="2438400" cy="1863725"/>
          </a:xfrm>
          <a:prstGeom prst="rect">
            <a:avLst/>
          </a:prstGeom>
          <a:noFill/>
          <a:ln w="31750">
            <a:solidFill>
              <a:srgbClr val="D52513"/>
            </a:solidFill>
            <a:miter lim="800000"/>
            <a:headEnd/>
            <a:tailEnd/>
          </a:ln>
        </p:spPr>
      </p:pic>
      <p:sp>
        <p:nvSpPr>
          <p:cNvPr id="39948" name="Text Box 12"/>
          <p:cNvSpPr txBox="1">
            <a:spLocks noChangeArrowheads="1"/>
          </p:cNvSpPr>
          <p:nvPr/>
        </p:nvSpPr>
        <p:spPr bwMode="auto">
          <a:xfrm>
            <a:off x="4495800" y="4876800"/>
            <a:ext cx="2362200" cy="457200"/>
          </a:xfrm>
          <a:prstGeom prst="rect">
            <a:avLst/>
          </a:prstGeom>
          <a:noFill/>
          <a:ln w="9525">
            <a:noFill/>
            <a:miter lim="800000"/>
            <a:headEnd/>
            <a:tailEnd/>
          </a:ln>
          <a:effectLst/>
        </p:spPr>
        <p:txBody>
          <a:bodyPr>
            <a:spAutoFit/>
          </a:bodyPr>
          <a:lstStyle/>
          <a:p>
            <a:pPr>
              <a:lnSpc>
                <a:spcPct val="100000"/>
              </a:lnSpc>
              <a:spcBef>
                <a:spcPct val="50000"/>
              </a:spcBef>
            </a:pPr>
            <a:r>
              <a:rPr lang="en-US">
                <a:solidFill>
                  <a:schemeClr val="tx1"/>
                </a:solidFill>
                <a:latin typeface="Times New Roman" pitchFamily="18" charset="0"/>
              </a:rPr>
              <a:t>Fleas</a:t>
            </a:r>
          </a:p>
        </p:txBody>
      </p:sp>
      <p:sp>
        <p:nvSpPr>
          <p:cNvPr id="39949" name="Text Box 13"/>
          <p:cNvSpPr txBox="1">
            <a:spLocks noChangeArrowheads="1"/>
          </p:cNvSpPr>
          <p:nvPr/>
        </p:nvSpPr>
        <p:spPr bwMode="auto">
          <a:xfrm>
            <a:off x="4495800" y="5181600"/>
            <a:ext cx="3124200" cy="457200"/>
          </a:xfrm>
          <a:prstGeom prst="rect">
            <a:avLst/>
          </a:prstGeom>
          <a:noFill/>
          <a:ln w="9525">
            <a:noFill/>
            <a:miter lim="800000"/>
            <a:headEnd/>
            <a:tailEnd/>
          </a:ln>
          <a:effectLst/>
        </p:spPr>
        <p:txBody>
          <a:bodyPr>
            <a:spAutoFit/>
          </a:bodyPr>
          <a:lstStyle/>
          <a:p>
            <a:pPr>
              <a:lnSpc>
                <a:spcPct val="100000"/>
              </a:lnSpc>
              <a:spcBef>
                <a:spcPct val="50000"/>
              </a:spcBef>
            </a:pPr>
            <a:r>
              <a:rPr lang="en-US">
                <a:solidFill>
                  <a:schemeClr val="tx1"/>
                </a:solidFill>
                <a:latin typeface="Times New Roman" pitchFamily="18" charset="0"/>
              </a:rPr>
              <a:t>Feed on blood</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2"/>
          <p:cNvSpPr txBox="1">
            <a:spLocks noChangeArrowheads="1"/>
          </p:cNvSpPr>
          <p:nvPr/>
        </p:nvSpPr>
        <p:spPr bwMode="auto">
          <a:xfrm>
            <a:off x="152400" y="457200"/>
            <a:ext cx="6400800" cy="6226175"/>
          </a:xfrm>
          <a:prstGeom prst="rect">
            <a:avLst/>
          </a:prstGeom>
          <a:noFill/>
          <a:ln w="9525">
            <a:noFill/>
            <a:miter lim="800000"/>
            <a:headEnd/>
            <a:tailEnd/>
          </a:ln>
          <a:effectLst/>
        </p:spPr>
        <p:txBody>
          <a:bodyPr>
            <a:spAutoFit/>
          </a:bodyPr>
          <a:lstStyle/>
          <a:p>
            <a:pPr marL="609600" indent="-609600">
              <a:lnSpc>
                <a:spcPct val="90000"/>
              </a:lnSpc>
              <a:spcBef>
                <a:spcPct val="100000"/>
              </a:spcBef>
              <a:buFontTx/>
              <a:buAutoNum type="romanUcPeriod" startAt="3"/>
            </a:pPr>
            <a:r>
              <a:rPr lang="en-US" sz="3200">
                <a:solidFill>
                  <a:srgbClr val="48E61E"/>
                </a:solidFill>
                <a:latin typeface="Arial Black" pitchFamily="34" charset="0"/>
              </a:rPr>
              <a:t>Predation</a:t>
            </a:r>
            <a:r>
              <a:rPr lang="en-US">
                <a:solidFill>
                  <a:schemeClr val="tx1"/>
                </a:solidFill>
                <a:latin typeface="Arial Black" pitchFamily="34" charset="0"/>
              </a:rPr>
              <a:t>:</a:t>
            </a:r>
            <a:br>
              <a:rPr lang="en-US">
                <a:solidFill>
                  <a:schemeClr val="tx1"/>
                </a:solidFill>
                <a:latin typeface="Arial Black" pitchFamily="34" charset="0"/>
              </a:rPr>
            </a:br>
            <a:r>
              <a:rPr lang="en-US" sz="3200" b="1">
                <a:solidFill>
                  <a:schemeClr val="tx1"/>
                </a:solidFill>
                <a:latin typeface="Times New Roman" pitchFamily="18" charset="0"/>
              </a:rPr>
              <a:t>One organism kills and eats another.</a:t>
            </a:r>
            <a:br>
              <a:rPr lang="en-US" sz="3200" b="1">
                <a:solidFill>
                  <a:schemeClr val="tx1"/>
                </a:solidFill>
                <a:latin typeface="Times New Roman" pitchFamily="18" charset="0"/>
              </a:rPr>
            </a:br>
            <a:r>
              <a:rPr lang="en-US" sz="3200" b="1">
                <a:solidFill>
                  <a:srgbClr val="E80000"/>
                </a:solidFill>
                <a:effectLst>
                  <a:outerShdw blurRad="38100" dist="38100" dir="2700000" algn="tl">
                    <a:srgbClr val="C0C0C0"/>
                  </a:outerShdw>
                </a:effectLst>
                <a:latin typeface="Times New Roman" pitchFamily="18" charset="0"/>
              </a:rPr>
              <a:t>Predator:</a:t>
            </a:r>
            <a:r>
              <a:rPr lang="en-US" sz="3200" b="1">
                <a:solidFill>
                  <a:srgbClr val="FF0000"/>
                </a:solidFill>
                <a:latin typeface="Times New Roman" pitchFamily="18" charset="0"/>
              </a:rPr>
              <a:t> </a:t>
            </a:r>
            <a:r>
              <a:rPr lang="en-US" sz="3200" b="1">
                <a:solidFill>
                  <a:schemeClr val="tx1"/>
                </a:solidFill>
                <a:latin typeface="Times New Roman" pitchFamily="18" charset="0"/>
              </a:rPr>
              <a:t>Kills and eats another</a:t>
            </a:r>
            <a:br>
              <a:rPr lang="en-US" sz="3200" b="1">
                <a:solidFill>
                  <a:schemeClr val="tx1"/>
                </a:solidFill>
                <a:latin typeface="Times New Roman" pitchFamily="18" charset="0"/>
              </a:rPr>
            </a:br>
            <a:r>
              <a:rPr lang="en-US" sz="3200" b="1">
                <a:solidFill>
                  <a:schemeClr val="tx1"/>
                </a:solidFill>
                <a:latin typeface="Times New Roman" pitchFamily="18" charset="0"/>
              </a:rPr>
              <a:t>                  organism for food.</a:t>
            </a:r>
            <a:br>
              <a:rPr lang="en-US" sz="3200" b="1">
                <a:solidFill>
                  <a:schemeClr val="tx1"/>
                </a:solidFill>
                <a:latin typeface="Times New Roman" pitchFamily="18" charset="0"/>
              </a:rPr>
            </a:br>
            <a:r>
              <a:rPr lang="en-US" sz="3200" b="1">
                <a:solidFill>
                  <a:schemeClr val="tx1"/>
                </a:solidFill>
                <a:latin typeface="Times New Roman" pitchFamily="18" charset="0"/>
              </a:rPr>
              <a:t>       </a:t>
            </a:r>
            <a:r>
              <a:rPr lang="en-US" sz="3200" b="1">
                <a:solidFill>
                  <a:srgbClr val="E80000"/>
                </a:solidFill>
                <a:effectLst>
                  <a:outerShdw blurRad="38100" dist="38100" dir="2700000" algn="tl">
                    <a:srgbClr val="C0C0C0"/>
                  </a:outerShdw>
                </a:effectLst>
                <a:latin typeface="Times New Roman" pitchFamily="18" charset="0"/>
              </a:rPr>
              <a:t>Prey:</a:t>
            </a:r>
            <a:r>
              <a:rPr lang="en-US" sz="3200" b="1">
                <a:solidFill>
                  <a:srgbClr val="FF0000"/>
                </a:solidFill>
                <a:latin typeface="Times New Roman" pitchFamily="18" charset="0"/>
              </a:rPr>
              <a:t> </a:t>
            </a:r>
            <a:r>
              <a:rPr lang="en-US" sz="3200" b="1">
                <a:solidFill>
                  <a:schemeClr val="tx1"/>
                </a:solidFill>
                <a:latin typeface="Times New Roman" pitchFamily="18" charset="0"/>
              </a:rPr>
              <a:t>Is killed and eaten, “the food”</a:t>
            </a:r>
            <a:br>
              <a:rPr lang="en-US" sz="3200" b="1">
                <a:solidFill>
                  <a:schemeClr val="tx1"/>
                </a:solidFill>
                <a:latin typeface="Times New Roman" pitchFamily="18" charset="0"/>
              </a:rPr>
            </a:br>
            <a:r>
              <a:rPr lang="en-US" sz="3200" b="1">
                <a:solidFill>
                  <a:schemeClr val="tx1"/>
                </a:solidFill>
                <a:latin typeface="Times New Roman" pitchFamily="18" charset="0"/>
              </a:rPr>
              <a:t>This is a form of </a:t>
            </a:r>
            <a:r>
              <a:rPr lang="en-US" sz="3200" b="1">
                <a:solidFill>
                  <a:schemeClr val="accent2"/>
                </a:solidFill>
                <a:latin typeface="Times New Roman" pitchFamily="18" charset="0"/>
              </a:rPr>
              <a:t>natural selection</a:t>
            </a:r>
            <a:r>
              <a:rPr lang="en-US" sz="3200" b="1">
                <a:solidFill>
                  <a:schemeClr val="tx1"/>
                </a:solidFill>
                <a:latin typeface="Times New Roman" pitchFamily="18" charset="0"/>
              </a:rPr>
              <a:t>.</a:t>
            </a:r>
            <a:br>
              <a:rPr lang="en-US" sz="3200" b="1">
                <a:solidFill>
                  <a:schemeClr val="tx1"/>
                </a:solidFill>
                <a:latin typeface="Times New Roman" pitchFamily="18" charset="0"/>
              </a:rPr>
            </a:br>
            <a:r>
              <a:rPr lang="en-US" sz="3200" b="1">
                <a:solidFill>
                  <a:schemeClr val="tx1"/>
                </a:solidFill>
                <a:latin typeface="Times New Roman" pitchFamily="18" charset="0"/>
              </a:rPr>
              <a:t>The weaker or diseased organisms get captured, leaving behind the healthy one to reproduce.  Predation may also control overpopulation.</a:t>
            </a:r>
          </a:p>
        </p:txBody>
      </p:sp>
      <p:pic>
        <p:nvPicPr>
          <p:cNvPr id="40963" name="Picture 3" descr="MCAN03966_0000[1]"/>
          <p:cNvPicPr>
            <a:picLocks noChangeAspect="1" noChangeArrowheads="1"/>
          </p:cNvPicPr>
          <p:nvPr/>
        </p:nvPicPr>
        <p:blipFill>
          <a:blip r:embed="rId3" cstate="print"/>
          <a:srcRect/>
          <a:stretch>
            <a:fillRect/>
          </a:stretch>
        </p:blipFill>
        <p:spPr bwMode="auto">
          <a:xfrm>
            <a:off x="5680075" y="2209800"/>
            <a:ext cx="3463925" cy="3427413"/>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r>
              <a:rPr lang="en-US" sz="4800" b="1">
                <a:latin typeface="Georgia" pitchFamily="18" charset="0"/>
              </a:rPr>
              <a:t>How Man Interacts With the Environment</a:t>
            </a:r>
            <a:endParaRPr lang="en-US" sz="6000" b="1">
              <a:latin typeface="Georgia" pitchFamily="18" charset="0"/>
            </a:endParaRPr>
          </a:p>
        </p:txBody>
      </p:sp>
      <p:sp>
        <p:nvSpPr>
          <p:cNvPr id="105475" name="Rectangle 3"/>
          <p:cNvSpPr>
            <a:spLocks noGrp="1" noChangeArrowheads="1"/>
          </p:cNvSpPr>
          <p:nvPr>
            <p:ph type="body" idx="1"/>
          </p:nvPr>
        </p:nvSpPr>
        <p:spPr/>
        <p:txBody>
          <a:bodyPr/>
          <a:lstStyle/>
          <a:p>
            <a:pPr>
              <a:lnSpc>
                <a:spcPct val="90000"/>
              </a:lnSpc>
            </a:pPr>
            <a:r>
              <a:rPr lang="en-US"/>
              <a:t>There are 6.5 billion people on Earth.</a:t>
            </a:r>
          </a:p>
          <a:p>
            <a:pPr>
              <a:lnSpc>
                <a:spcPct val="90000"/>
              </a:lnSpc>
            </a:pPr>
            <a:r>
              <a:rPr lang="en-US"/>
              <a:t>This number grows </a:t>
            </a:r>
            <a:r>
              <a:rPr lang="en-US" b="1">
                <a:solidFill>
                  <a:srgbClr val="6178CC"/>
                </a:solidFill>
              </a:rPr>
              <a:t>exponentially</a:t>
            </a:r>
            <a:r>
              <a:rPr lang="en-US"/>
              <a:t>.</a:t>
            </a:r>
          </a:p>
          <a:p>
            <a:pPr>
              <a:lnSpc>
                <a:spcPct val="90000"/>
              </a:lnSpc>
            </a:pPr>
            <a:r>
              <a:rPr lang="en-US"/>
              <a:t>This large number of people causes most of the problems on Earth.</a:t>
            </a:r>
          </a:p>
          <a:p>
            <a:pPr>
              <a:lnSpc>
                <a:spcPct val="90000"/>
              </a:lnSpc>
            </a:pPr>
            <a:r>
              <a:rPr lang="en-US" b="1">
                <a:solidFill>
                  <a:srgbClr val="6178CC"/>
                </a:solidFill>
              </a:rPr>
              <a:t>Limiting factors</a:t>
            </a:r>
            <a:r>
              <a:rPr lang="en-US"/>
              <a:t>: food, water, shelter, space.( These will keep numbers from growing- causes </a:t>
            </a:r>
            <a:r>
              <a:rPr lang="en-US" b="1">
                <a:solidFill>
                  <a:srgbClr val="F50F0C"/>
                </a:solidFill>
              </a:rPr>
              <a:t>competition</a:t>
            </a:r>
            <a:r>
              <a:rPr lang="en-US"/>
              <a:t> if limited resources).</a:t>
            </a:r>
          </a:p>
        </p:txBody>
      </p:sp>
      <p:pic>
        <p:nvPicPr>
          <p:cNvPr id="105478" name="Picture 6" descr="MCj04355980000[1]"/>
          <p:cNvPicPr>
            <a:picLocks noChangeAspect="1" noChangeArrowheads="1"/>
          </p:cNvPicPr>
          <p:nvPr/>
        </p:nvPicPr>
        <p:blipFill>
          <a:blip r:embed="rId2" cstate="print"/>
          <a:srcRect/>
          <a:stretch>
            <a:fillRect/>
          </a:stretch>
        </p:blipFill>
        <p:spPr bwMode="auto">
          <a:xfrm>
            <a:off x="7543800" y="4953000"/>
            <a:ext cx="1431925" cy="1755775"/>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685800" y="228600"/>
            <a:ext cx="7772400" cy="762000"/>
          </a:xfrm>
        </p:spPr>
        <p:txBody>
          <a:bodyPr/>
          <a:lstStyle/>
          <a:p>
            <a:r>
              <a:rPr lang="en-US" sz="4800" b="1">
                <a:latin typeface="Rockwell Extra Bold" pitchFamily="18" charset="0"/>
              </a:rPr>
              <a:t>Pollution</a:t>
            </a:r>
          </a:p>
        </p:txBody>
      </p:sp>
      <p:sp>
        <p:nvSpPr>
          <p:cNvPr id="104451" name="Rectangle 3"/>
          <p:cNvSpPr>
            <a:spLocks noGrp="1" noChangeArrowheads="1"/>
          </p:cNvSpPr>
          <p:nvPr>
            <p:ph idx="1"/>
          </p:nvPr>
        </p:nvSpPr>
        <p:spPr>
          <a:xfrm>
            <a:off x="685800" y="1066800"/>
            <a:ext cx="7772400" cy="5029200"/>
          </a:xfrm>
        </p:spPr>
        <p:txBody>
          <a:bodyPr/>
          <a:lstStyle/>
          <a:p>
            <a:pPr>
              <a:buFontTx/>
              <a:buNone/>
            </a:pPr>
            <a:r>
              <a:rPr lang="en-US" sz="4800" b="1">
                <a:solidFill>
                  <a:srgbClr val="F50F0C"/>
                </a:solidFill>
              </a:rPr>
              <a:t>Water:</a:t>
            </a:r>
            <a:r>
              <a:rPr lang="en-US" b="1"/>
              <a:t> wastes and chemical deposited into our water system, rivers, oceans, lakes.</a:t>
            </a:r>
          </a:p>
          <a:p>
            <a:pPr>
              <a:buFontTx/>
              <a:buNone/>
            </a:pPr>
            <a:r>
              <a:rPr lang="en-US" sz="5400" b="1">
                <a:solidFill>
                  <a:srgbClr val="F50F0C"/>
                </a:solidFill>
              </a:rPr>
              <a:t>Air:</a:t>
            </a:r>
            <a:r>
              <a:rPr lang="en-US" b="1"/>
              <a:t> caused by burning fossil fuels, depletes the ozone layer, causes acid rain.</a:t>
            </a:r>
          </a:p>
          <a:p>
            <a:pPr>
              <a:buFontTx/>
              <a:buNone/>
            </a:pPr>
            <a:r>
              <a:rPr lang="en-US" sz="5400" b="1">
                <a:solidFill>
                  <a:srgbClr val="F50F0C"/>
                </a:solidFill>
              </a:rPr>
              <a:t>Land:</a:t>
            </a:r>
            <a:r>
              <a:rPr lang="en-US" sz="5400" b="1"/>
              <a:t> </a:t>
            </a:r>
            <a:r>
              <a:rPr lang="en-US" b="1"/>
              <a:t>dumping of solid wastes. Landfills- no space left, incinerators cause air pollution.</a:t>
            </a:r>
            <a:endParaRPr lang="en-US" sz="5400" b="1"/>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xfrm>
            <a:off x="1981200" y="609600"/>
            <a:ext cx="6477000" cy="1143000"/>
          </a:xfrm>
        </p:spPr>
        <p:txBody>
          <a:bodyPr/>
          <a:lstStyle/>
          <a:p>
            <a:r>
              <a:rPr lang="en-US" sz="5400" b="1"/>
              <a:t>Controlling Pollution</a:t>
            </a:r>
          </a:p>
        </p:txBody>
      </p:sp>
      <p:sp>
        <p:nvSpPr>
          <p:cNvPr id="109571" name="Rectangle 3"/>
          <p:cNvSpPr>
            <a:spLocks noGrp="1" noChangeArrowheads="1"/>
          </p:cNvSpPr>
          <p:nvPr>
            <p:ph type="body" idx="1"/>
          </p:nvPr>
        </p:nvSpPr>
        <p:spPr/>
        <p:txBody>
          <a:bodyPr/>
          <a:lstStyle/>
          <a:p>
            <a:pPr>
              <a:lnSpc>
                <a:spcPct val="90000"/>
              </a:lnSpc>
            </a:pPr>
            <a:r>
              <a:rPr lang="en-US" b="1">
                <a:solidFill>
                  <a:srgbClr val="ED0D82"/>
                </a:solidFill>
              </a:rPr>
              <a:t>Control car emissions-</a:t>
            </a:r>
            <a:r>
              <a:rPr lang="en-US"/>
              <a:t> pass tougher laws, give higher fines.</a:t>
            </a:r>
          </a:p>
          <a:p>
            <a:pPr>
              <a:lnSpc>
                <a:spcPct val="90000"/>
              </a:lnSpc>
            </a:pPr>
            <a:r>
              <a:rPr lang="en-US" b="1">
                <a:solidFill>
                  <a:srgbClr val="ED0D82"/>
                </a:solidFill>
              </a:rPr>
              <a:t>Sewage control-</a:t>
            </a:r>
            <a:r>
              <a:rPr lang="en-US"/>
              <a:t> pass tougher laws, give higher fines.</a:t>
            </a:r>
          </a:p>
          <a:p>
            <a:pPr>
              <a:lnSpc>
                <a:spcPct val="90000"/>
              </a:lnSpc>
            </a:pPr>
            <a:r>
              <a:rPr lang="en-US" b="1">
                <a:solidFill>
                  <a:schemeClr val="accent2"/>
                </a:solidFill>
              </a:rPr>
              <a:t>Recycle- reduce, reuse, recycle</a:t>
            </a:r>
          </a:p>
          <a:p>
            <a:pPr>
              <a:lnSpc>
                <a:spcPct val="90000"/>
              </a:lnSpc>
            </a:pPr>
            <a:r>
              <a:rPr lang="en-US" b="1">
                <a:solidFill>
                  <a:srgbClr val="48E61E"/>
                </a:solidFill>
              </a:rPr>
              <a:t>Soil conservation-</a:t>
            </a:r>
            <a:r>
              <a:rPr lang="en-US" b="1"/>
              <a:t> </a:t>
            </a:r>
            <a:r>
              <a:rPr lang="en-US"/>
              <a:t>stop deforestation,</a:t>
            </a:r>
            <a:r>
              <a:rPr lang="en-US" b="1"/>
              <a:t> </a:t>
            </a:r>
            <a:r>
              <a:rPr lang="en-US"/>
              <a:t>crop rotation, cover crops.</a:t>
            </a:r>
          </a:p>
          <a:p>
            <a:pPr>
              <a:lnSpc>
                <a:spcPct val="90000"/>
              </a:lnSpc>
            </a:pPr>
            <a:r>
              <a:rPr lang="en-US" b="1">
                <a:solidFill>
                  <a:srgbClr val="E80000"/>
                </a:solidFill>
              </a:rPr>
              <a:t>AVOID PESTICIDES!!!!!</a:t>
            </a:r>
          </a:p>
          <a:p>
            <a:pPr>
              <a:lnSpc>
                <a:spcPct val="90000"/>
              </a:lnSpc>
            </a:pPr>
            <a:endParaRPr lang="en-US" b="1">
              <a:solidFill>
                <a:schemeClr val="accent2"/>
              </a:solidFill>
            </a:endParaRPr>
          </a:p>
        </p:txBody>
      </p:sp>
      <p:pic>
        <p:nvPicPr>
          <p:cNvPr id="109572" name="Picture 4" descr="MCj04377890000[1]"/>
          <p:cNvPicPr>
            <a:picLocks noChangeAspect="1" noChangeArrowheads="1"/>
          </p:cNvPicPr>
          <p:nvPr/>
        </p:nvPicPr>
        <p:blipFill>
          <a:blip r:embed="rId2" cstate="print"/>
          <a:srcRect/>
          <a:stretch>
            <a:fillRect/>
          </a:stretch>
        </p:blipFill>
        <p:spPr bwMode="auto">
          <a:xfrm>
            <a:off x="0" y="0"/>
            <a:ext cx="1828800" cy="1870075"/>
          </a:xfrm>
          <a:prstGeom prst="rect">
            <a:avLst/>
          </a:prstGeom>
          <a:noFill/>
        </p:spPr>
      </p:pic>
      <p:pic>
        <p:nvPicPr>
          <p:cNvPr id="109576" name="Picture 8" descr="MCBD06482_0000[1]"/>
          <p:cNvPicPr>
            <a:picLocks noChangeAspect="1" noChangeArrowheads="1"/>
          </p:cNvPicPr>
          <p:nvPr/>
        </p:nvPicPr>
        <p:blipFill>
          <a:blip r:embed="rId3" cstate="print"/>
          <a:srcRect/>
          <a:stretch>
            <a:fillRect/>
          </a:stretch>
        </p:blipFill>
        <p:spPr bwMode="auto">
          <a:xfrm>
            <a:off x="5791200" y="4953000"/>
            <a:ext cx="3352800" cy="1616075"/>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sz="5400" b="1">
                <a:solidFill>
                  <a:srgbClr val="EC1712"/>
                </a:solidFill>
                <a:latin typeface="Arial" charset="0"/>
              </a:rPr>
              <a:t>The Cell Membrane</a:t>
            </a:r>
            <a:r>
              <a:rPr lang="en-US" sz="5400" b="1">
                <a:latin typeface="Arial" charset="0"/>
              </a:rPr>
              <a:t/>
            </a:r>
            <a:br>
              <a:rPr lang="en-US" sz="5400" b="1">
                <a:latin typeface="Arial" charset="0"/>
              </a:rPr>
            </a:br>
            <a:endParaRPr lang="en-US" sz="5400" b="1">
              <a:latin typeface="Arial" charset="0"/>
            </a:endParaRPr>
          </a:p>
        </p:txBody>
      </p:sp>
      <p:sp>
        <p:nvSpPr>
          <p:cNvPr id="6147" name="Rectangle 3"/>
          <p:cNvSpPr>
            <a:spLocks noChangeArrowheads="1"/>
          </p:cNvSpPr>
          <p:nvPr/>
        </p:nvSpPr>
        <p:spPr bwMode="auto">
          <a:xfrm>
            <a:off x="685800" y="1219200"/>
            <a:ext cx="7772400" cy="2289175"/>
          </a:xfrm>
          <a:prstGeom prst="rect">
            <a:avLst/>
          </a:prstGeom>
          <a:noFill/>
          <a:ln w="9525">
            <a:noFill/>
            <a:miter lim="800000"/>
            <a:headEnd/>
            <a:tailEnd/>
          </a:ln>
          <a:effectLst/>
        </p:spPr>
        <p:txBody>
          <a:bodyPr>
            <a:spAutoFit/>
          </a:bodyPr>
          <a:lstStyle/>
          <a:p>
            <a:pPr>
              <a:lnSpc>
                <a:spcPct val="100000"/>
              </a:lnSpc>
              <a:spcBef>
                <a:spcPct val="50000"/>
              </a:spcBef>
            </a:pPr>
            <a:r>
              <a:rPr lang="en-US" sz="3600" b="1">
                <a:solidFill>
                  <a:schemeClr val="tx1"/>
                </a:solidFill>
                <a:latin typeface="Times New Roman" pitchFamily="18" charset="0"/>
              </a:rPr>
              <a:t> All cells are surrounded by a thin      membrane, that controls the transport of materials in and out of the cell. This helps maintain </a:t>
            </a:r>
            <a:r>
              <a:rPr lang="en-US" sz="3600" b="1">
                <a:solidFill>
                  <a:srgbClr val="EC1712"/>
                </a:solidFill>
                <a:latin typeface="Times New Roman" pitchFamily="18" charset="0"/>
              </a:rPr>
              <a:t>homeostasis</a:t>
            </a:r>
            <a:r>
              <a:rPr lang="en-US" sz="3600" b="1">
                <a:solidFill>
                  <a:srgbClr val="FFFF00"/>
                </a:solidFill>
                <a:latin typeface="Times New Roman" pitchFamily="18" charset="0"/>
              </a:rPr>
              <a:t>.</a:t>
            </a:r>
          </a:p>
        </p:txBody>
      </p:sp>
      <p:pic>
        <p:nvPicPr>
          <p:cNvPr id="6148" name="Picture 4" descr="protfunc2"/>
          <p:cNvPicPr>
            <a:picLocks noChangeAspect="1" noChangeArrowheads="1"/>
          </p:cNvPicPr>
          <p:nvPr/>
        </p:nvPicPr>
        <p:blipFill>
          <a:blip r:embed="rId3" cstate="print"/>
          <a:srcRect l="3090" t="10527" r="3090" b="8421"/>
          <a:stretch>
            <a:fillRect/>
          </a:stretch>
        </p:blipFill>
        <p:spPr bwMode="auto">
          <a:xfrm>
            <a:off x="685800" y="3679825"/>
            <a:ext cx="7772400" cy="2635250"/>
          </a:xfrm>
          <a:prstGeom prst="rect">
            <a:avLst/>
          </a:prstGeom>
          <a:noFill/>
          <a:ln w="25400">
            <a:solidFill>
              <a:schemeClr val="bg2"/>
            </a:solidFill>
            <a:miter lim="800000"/>
            <a:headEnd/>
            <a:tailEnd/>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xfrm>
            <a:off x="685800" y="228600"/>
            <a:ext cx="7772400" cy="990600"/>
          </a:xfrm>
        </p:spPr>
        <p:txBody>
          <a:bodyPr/>
          <a:lstStyle/>
          <a:p>
            <a:r>
              <a:rPr lang="en-US" sz="4000">
                <a:latin typeface="Rockwell Extra Bold" pitchFamily="18" charset="0"/>
              </a:rPr>
              <a:t>Major Environmental Issues</a:t>
            </a:r>
          </a:p>
        </p:txBody>
      </p:sp>
      <p:sp>
        <p:nvSpPr>
          <p:cNvPr id="110595" name="Rectangle 3"/>
          <p:cNvSpPr>
            <a:spLocks noGrp="1" noChangeArrowheads="1"/>
          </p:cNvSpPr>
          <p:nvPr>
            <p:ph type="body" idx="1"/>
          </p:nvPr>
        </p:nvSpPr>
        <p:spPr>
          <a:xfrm>
            <a:off x="685800" y="1447800"/>
            <a:ext cx="7772400" cy="5105400"/>
          </a:xfrm>
        </p:spPr>
        <p:txBody>
          <a:bodyPr/>
          <a:lstStyle/>
          <a:p>
            <a:pPr>
              <a:lnSpc>
                <a:spcPct val="90000"/>
              </a:lnSpc>
            </a:pPr>
            <a:r>
              <a:rPr lang="en-US" sz="2800" b="1" i="1" dirty="0">
                <a:solidFill>
                  <a:srgbClr val="E80000"/>
                </a:solidFill>
                <a:latin typeface="Georgia" pitchFamily="18" charset="0"/>
              </a:rPr>
              <a:t>Global Warming-</a:t>
            </a:r>
            <a:r>
              <a:rPr lang="en-US" sz="2800" b="1" dirty="0">
                <a:solidFill>
                  <a:srgbClr val="E80000"/>
                </a:solidFill>
                <a:latin typeface="Georgia" pitchFamily="18" charset="0"/>
              </a:rPr>
              <a:t> </a:t>
            </a:r>
            <a:r>
              <a:rPr lang="en-US" sz="2800" b="1" dirty="0" smtClean="0">
                <a:latin typeface="Georgia" pitchFamily="18" charset="0"/>
              </a:rPr>
              <a:t>burning</a:t>
            </a:r>
            <a:r>
              <a:rPr lang="en-US" sz="2800" b="1" dirty="0" smtClean="0">
                <a:solidFill>
                  <a:srgbClr val="E80000"/>
                </a:solidFill>
                <a:latin typeface="Georgia" pitchFamily="18" charset="0"/>
              </a:rPr>
              <a:t> </a:t>
            </a:r>
            <a:r>
              <a:rPr lang="en-US" sz="2800" b="1" dirty="0" smtClean="0">
                <a:latin typeface="Georgia" pitchFamily="18" charset="0"/>
              </a:rPr>
              <a:t>of </a:t>
            </a:r>
            <a:r>
              <a:rPr lang="en-US" sz="2800" b="1" dirty="0">
                <a:latin typeface="Georgia" pitchFamily="18" charset="0"/>
              </a:rPr>
              <a:t>the </a:t>
            </a:r>
            <a:r>
              <a:rPr lang="en-US" sz="2800" b="1" dirty="0" smtClean="0">
                <a:latin typeface="Georgia" pitchFamily="18" charset="0"/>
              </a:rPr>
              <a:t>fossil fuels leads to Greenhouse Effect.</a:t>
            </a:r>
            <a:endParaRPr lang="en-US" sz="2800" b="1" dirty="0">
              <a:latin typeface="Georgia" pitchFamily="18" charset="0"/>
            </a:endParaRPr>
          </a:p>
          <a:p>
            <a:pPr>
              <a:lnSpc>
                <a:spcPct val="90000"/>
              </a:lnSpc>
            </a:pPr>
            <a:r>
              <a:rPr lang="en-US" sz="2800" b="1" i="1" dirty="0">
                <a:solidFill>
                  <a:srgbClr val="48E61E"/>
                </a:solidFill>
                <a:latin typeface="Georgia" pitchFamily="18" charset="0"/>
              </a:rPr>
              <a:t>Deforestation-</a:t>
            </a:r>
            <a:r>
              <a:rPr lang="en-US" sz="2800" b="1" dirty="0">
                <a:solidFill>
                  <a:srgbClr val="48E61E"/>
                </a:solidFill>
                <a:latin typeface="Georgia" pitchFamily="18" charset="0"/>
              </a:rPr>
              <a:t> </a:t>
            </a:r>
            <a:r>
              <a:rPr lang="en-US" sz="2800" b="1" dirty="0">
                <a:latin typeface="Georgia" pitchFamily="18" charset="0"/>
              </a:rPr>
              <a:t>cutting down the rainforest, loss of O</a:t>
            </a:r>
            <a:r>
              <a:rPr lang="en-US" sz="2400" b="1" dirty="0">
                <a:latin typeface="Georgia" pitchFamily="18" charset="0"/>
              </a:rPr>
              <a:t>2</a:t>
            </a:r>
            <a:r>
              <a:rPr lang="en-US" sz="2800" b="1" dirty="0">
                <a:latin typeface="Georgia" pitchFamily="18" charset="0"/>
              </a:rPr>
              <a:t>.</a:t>
            </a:r>
          </a:p>
          <a:p>
            <a:pPr>
              <a:lnSpc>
                <a:spcPct val="90000"/>
              </a:lnSpc>
            </a:pPr>
            <a:r>
              <a:rPr lang="en-US" sz="2800" b="1" i="1" dirty="0">
                <a:solidFill>
                  <a:schemeClr val="accent2"/>
                </a:solidFill>
                <a:latin typeface="Georgia" pitchFamily="18" charset="0"/>
              </a:rPr>
              <a:t>Loss of Habitat-</a:t>
            </a:r>
            <a:r>
              <a:rPr lang="en-US" sz="2800" b="1" dirty="0">
                <a:solidFill>
                  <a:schemeClr val="accent2"/>
                </a:solidFill>
                <a:latin typeface="Georgia" pitchFamily="18" charset="0"/>
              </a:rPr>
              <a:t> </a:t>
            </a:r>
            <a:r>
              <a:rPr lang="en-US" sz="2800" b="1" dirty="0">
                <a:latin typeface="Georgia" pitchFamily="18" charset="0"/>
              </a:rPr>
              <a:t>causes animals to become endangered.</a:t>
            </a:r>
          </a:p>
          <a:p>
            <a:pPr>
              <a:lnSpc>
                <a:spcPct val="90000"/>
              </a:lnSpc>
            </a:pPr>
            <a:r>
              <a:rPr lang="en-US" sz="2800" b="1" i="1" dirty="0">
                <a:solidFill>
                  <a:srgbClr val="ED0D82"/>
                </a:solidFill>
                <a:latin typeface="Georgia" pitchFamily="18" charset="0"/>
              </a:rPr>
              <a:t>Endangered Species-</a:t>
            </a:r>
            <a:r>
              <a:rPr lang="en-US" sz="2800" b="1" dirty="0">
                <a:solidFill>
                  <a:srgbClr val="ED0D82"/>
                </a:solidFill>
                <a:latin typeface="Georgia" pitchFamily="18" charset="0"/>
              </a:rPr>
              <a:t> </a:t>
            </a:r>
            <a:r>
              <a:rPr lang="en-US" sz="2800" b="1" dirty="0">
                <a:latin typeface="Georgia" pitchFamily="18" charset="0"/>
              </a:rPr>
              <a:t>leads to extinction if not controlled.</a:t>
            </a:r>
          </a:p>
          <a:p>
            <a:pPr>
              <a:lnSpc>
                <a:spcPct val="90000"/>
              </a:lnSpc>
            </a:pPr>
            <a:r>
              <a:rPr lang="en-US" sz="2800" b="1" i="1" dirty="0">
                <a:solidFill>
                  <a:srgbClr val="990099"/>
                </a:solidFill>
                <a:latin typeface="Georgia" pitchFamily="18" charset="0"/>
              </a:rPr>
              <a:t>Misuse of Renewable and Non-Renewable Resources-</a:t>
            </a:r>
            <a:r>
              <a:rPr lang="en-US" sz="2800" b="1" dirty="0">
                <a:solidFill>
                  <a:srgbClr val="990099"/>
                </a:solidFill>
                <a:latin typeface="Georgia" pitchFamily="18" charset="0"/>
              </a:rPr>
              <a:t> </a:t>
            </a:r>
            <a:r>
              <a:rPr lang="en-US" sz="2800" b="1" dirty="0">
                <a:latin typeface="Georgia" pitchFamily="18" charset="0"/>
              </a:rPr>
              <a:t>lack of oil has lead to a renewed interest in finding alternative methods of energy.</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r>
              <a:rPr lang="en-US" sz="6000" b="1">
                <a:latin typeface="Bradley Hand ITC" pitchFamily="66" charset="0"/>
              </a:rPr>
              <a:t>Resources</a:t>
            </a:r>
          </a:p>
        </p:txBody>
      </p:sp>
      <p:sp>
        <p:nvSpPr>
          <p:cNvPr id="111619" name="Rectangle 3"/>
          <p:cNvSpPr>
            <a:spLocks noGrp="1" noChangeArrowheads="1"/>
          </p:cNvSpPr>
          <p:nvPr>
            <p:ph type="body" idx="1"/>
          </p:nvPr>
        </p:nvSpPr>
        <p:spPr/>
        <p:txBody>
          <a:bodyPr/>
          <a:lstStyle/>
          <a:p>
            <a:pPr>
              <a:lnSpc>
                <a:spcPct val="80000"/>
              </a:lnSpc>
            </a:pPr>
            <a:r>
              <a:rPr lang="en-US" sz="3600" b="1">
                <a:solidFill>
                  <a:srgbClr val="EC1712"/>
                </a:solidFill>
                <a:latin typeface="Bodoni MT Black" pitchFamily="18" charset="0"/>
              </a:rPr>
              <a:t>Renewable Resources-</a:t>
            </a:r>
            <a:r>
              <a:rPr lang="en-US" sz="3600">
                <a:latin typeface="Bradley Hand ITC" pitchFamily="66" charset="0"/>
              </a:rPr>
              <a:t> are readily available, they are always going to be present.  </a:t>
            </a:r>
            <a:r>
              <a:rPr lang="en-US" sz="3600" b="1">
                <a:latin typeface="Bradley Hand ITC" pitchFamily="66" charset="0"/>
              </a:rPr>
              <a:t>(Examples- sunlight, water, wind)</a:t>
            </a:r>
          </a:p>
          <a:p>
            <a:pPr>
              <a:lnSpc>
                <a:spcPct val="80000"/>
              </a:lnSpc>
            </a:pPr>
            <a:r>
              <a:rPr lang="en-US" sz="3600" b="1">
                <a:solidFill>
                  <a:srgbClr val="EC1712"/>
                </a:solidFill>
                <a:latin typeface="Bodoni MT Black" pitchFamily="18" charset="0"/>
              </a:rPr>
              <a:t>Non-Renewable Resources-</a:t>
            </a:r>
            <a:r>
              <a:rPr lang="en-US" sz="3600">
                <a:latin typeface="Bradley Hand ITC" pitchFamily="66" charset="0"/>
              </a:rPr>
              <a:t> can’t be replaced once they have been depleted or used up. (Examples- </a:t>
            </a:r>
            <a:r>
              <a:rPr lang="en-US" sz="3600" b="1">
                <a:latin typeface="Bradley Hand ITC" pitchFamily="66" charset="0"/>
              </a:rPr>
              <a:t>fossil fuels, natural gas,forests)</a:t>
            </a:r>
          </a:p>
        </p:txBody>
      </p:sp>
      <p:pic>
        <p:nvPicPr>
          <p:cNvPr id="111620" name="Picture 4" descr="MCj02980010000[1]"/>
          <p:cNvPicPr>
            <a:picLocks noChangeAspect="1" noChangeArrowheads="1"/>
          </p:cNvPicPr>
          <p:nvPr/>
        </p:nvPicPr>
        <p:blipFill>
          <a:blip r:embed="rId2" cstate="print"/>
          <a:srcRect/>
          <a:stretch>
            <a:fillRect/>
          </a:stretch>
        </p:blipFill>
        <p:spPr bwMode="auto">
          <a:xfrm>
            <a:off x="7435850" y="5048250"/>
            <a:ext cx="1708150" cy="1809750"/>
          </a:xfrm>
          <a:prstGeom prst="rect">
            <a:avLst/>
          </a:prstGeom>
          <a:noFill/>
        </p:spPr>
      </p:pic>
      <p:pic>
        <p:nvPicPr>
          <p:cNvPr id="111621" name="Picture 5" descr="MCj04392220000[1]"/>
          <p:cNvPicPr>
            <a:picLocks noChangeAspect="1" noChangeArrowheads="1"/>
          </p:cNvPicPr>
          <p:nvPr/>
        </p:nvPicPr>
        <p:blipFill>
          <a:blip r:embed="rId3" cstate="print"/>
          <a:srcRect/>
          <a:stretch>
            <a:fillRect/>
          </a:stretch>
        </p:blipFill>
        <p:spPr bwMode="auto">
          <a:xfrm>
            <a:off x="6980238" y="228600"/>
            <a:ext cx="2163762" cy="2151063"/>
          </a:xfrm>
          <a:prstGeom prst="rect">
            <a:avLst/>
          </a:prstGeom>
          <a:noFill/>
        </p:spPr>
      </p:pic>
      <p:pic>
        <p:nvPicPr>
          <p:cNvPr id="111625" name="Picture 9" descr="MCj04376690000[1]"/>
          <p:cNvPicPr>
            <a:picLocks noChangeAspect="1" noChangeArrowheads="1"/>
          </p:cNvPicPr>
          <p:nvPr/>
        </p:nvPicPr>
        <p:blipFill>
          <a:blip r:embed="rId4" cstate="print"/>
          <a:srcRect/>
          <a:stretch>
            <a:fillRect/>
          </a:stretch>
        </p:blipFill>
        <p:spPr bwMode="auto">
          <a:xfrm>
            <a:off x="152400" y="0"/>
            <a:ext cx="1676400" cy="1901825"/>
          </a:xfrm>
          <a:prstGeom prst="rect">
            <a:avLst/>
          </a:prstGeom>
          <a:no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r>
              <a:rPr lang="en-US" sz="6000" b="1" dirty="0">
                <a:solidFill>
                  <a:srgbClr val="6178CC"/>
                </a:solidFill>
                <a:latin typeface="Rockwell Extra Bold" pitchFamily="18" charset="0"/>
              </a:rPr>
              <a:t>Resources for Studying</a:t>
            </a:r>
            <a:endParaRPr lang="en-US" dirty="0">
              <a:latin typeface="Rockwell Extra Bold" pitchFamily="18" charset="0"/>
            </a:endParaRPr>
          </a:p>
        </p:txBody>
      </p:sp>
      <p:sp>
        <p:nvSpPr>
          <p:cNvPr id="106499" name="Rectangle 3"/>
          <p:cNvSpPr>
            <a:spLocks noGrp="1" noChangeArrowheads="1"/>
          </p:cNvSpPr>
          <p:nvPr>
            <p:ph type="body" idx="1"/>
          </p:nvPr>
        </p:nvSpPr>
        <p:spPr>
          <a:xfrm>
            <a:off x="685800" y="2209800"/>
            <a:ext cx="7772400" cy="3886200"/>
          </a:xfrm>
          <a:solidFill>
            <a:srgbClr val="0000FF"/>
          </a:solidFill>
          <a:ln/>
        </p:spPr>
        <p:txBody>
          <a:bodyPr/>
          <a:lstStyle/>
          <a:p>
            <a:pPr>
              <a:lnSpc>
                <a:spcPct val="90000"/>
              </a:lnSpc>
            </a:pPr>
            <a:r>
              <a:rPr lang="en-US" sz="3600" dirty="0" smtClean="0">
                <a:solidFill>
                  <a:srgbClr val="6178CC"/>
                </a:solidFill>
                <a:hlinkClick r:id="rId2"/>
              </a:rPr>
              <a:t>www.nysedregents.org/LivingEnvironment</a:t>
            </a:r>
          </a:p>
          <a:p>
            <a:pPr>
              <a:lnSpc>
                <a:spcPct val="90000"/>
              </a:lnSpc>
            </a:pPr>
            <a:r>
              <a:rPr lang="en-US" sz="3600" dirty="0" smtClean="0">
                <a:solidFill>
                  <a:srgbClr val="6178CC"/>
                </a:solidFill>
                <a:hlinkClick r:id="rId2"/>
              </a:rPr>
              <a:t>www.regentsreviewlive.net</a:t>
            </a:r>
            <a:endParaRPr lang="en-US" sz="3600" dirty="0">
              <a:solidFill>
                <a:srgbClr val="6178CC"/>
              </a:solidFill>
            </a:endParaRPr>
          </a:p>
          <a:p>
            <a:pPr>
              <a:lnSpc>
                <a:spcPct val="90000"/>
              </a:lnSpc>
            </a:pPr>
            <a:r>
              <a:rPr lang="en-US" sz="3600" u="sng" dirty="0" smtClean="0">
                <a:solidFill>
                  <a:srgbClr val="6178CC"/>
                </a:solidFill>
              </a:rPr>
              <a:t>You tube Mr. Gonzales LE review</a:t>
            </a:r>
            <a:endParaRPr lang="en-US" u="sng" dirty="0"/>
          </a:p>
          <a:p>
            <a:pPr>
              <a:lnSpc>
                <a:spcPct val="90000"/>
              </a:lnSpc>
            </a:pPr>
            <a:r>
              <a:rPr lang="en-US" dirty="0" smtClean="0"/>
              <a:t>Study packets- </a:t>
            </a:r>
            <a:r>
              <a:rPr lang="en-US" dirty="0" smtClean="0"/>
              <a:t> Last years test, Part </a:t>
            </a:r>
            <a:r>
              <a:rPr lang="en-US" dirty="0" smtClean="0"/>
              <a:t>C review, Diagram packet</a:t>
            </a:r>
            <a:r>
              <a:rPr lang="en-US" dirty="0" smtClean="0"/>
              <a:t>, Part D </a:t>
            </a:r>
            <a:r>
              <a:rPr lang="en-US" smtClean="0"/>
              <a:t>lab review </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t>Receptor Molecules</a:t>
            </a:r>
          </a:p>
        </p:txBody>
      </p:sp>
      <p:sp>
        <p:nvSpPr>
          <p:cNvPr id="7171" name="Text Box 3"/>
          <p:cNvSpPr txBox="1">
            <a:spLocks noChangeArrowheads="1"/>
          </p:cNvSpPr>
          <p:nvPr/>
        </p:nvSpPr>
        <p:spPr bwMode="auto">
          <a:xfrm>
            <a:off x="762000" y="1905000"/>
            <a:ext cx="7696200" cy="822325"/>
          </a:xfrm>
          <a:prstGeom prst="rect">
            <a:avLst/>
          </a:prstGeom>
          <a:noFill/>
          <a:ln w="9525">
            <a:noFill/>
            <a:miter lim="800000"/>
            <a:headEnd/>
            <a:tailEnd/>
          </a:ln>
          <a:effectLst/>
        </p:spPr>
        <p:txBody>
          <a:bodyPr>
            <a:spAutoFit/>
          </a:bodyPr>
          <a:lstStyle/>
          <a:p>
            <a:pPr>
              <a:lnSpc>
                <a:spcPct val="100000"/>
              </a:lnSpc>
              <a:spcBef>
                <a:spcPct val="50000"/>
              </a:spcBef>
            </a:pPr>
            <a:r>
              <a:rPr lang="en-US" b="1">
                <a:solidFill>
                  <a:schemeClr val="tx1"/>
                </a:solidFill>
                <a:latin typeface="Times New Roman" pitchFamily="18" charset="0"/>
              </a:rPr>
              <a:t>Certain </a:t>
            </a:r>
            <a:r>
              <a:rPr lang="en-US" b="1">
                <a:solidFill>
                  <a:srgbClr val="FF33CC"/>
                </a:solidFill>
                <a:latin typeface="Times New Roman" pitchFamily="18" charset="0"/>
              </a:rPr>
              <a:t>protein molecules</a:t>
            </a:r>
            <a:r>
              <a:rPr lang="en-US" b="1">
                <a:solidFill>
                  <a:schemeClr val="tx1"/>
                </a:solidFill>
                <a:latin typeface="Times New Roman" pitchFamily="18" charset="0"/>
              </a:rPr>
              <a:t> in the cell membrane can receive chemical messages from other cells.</a:t>
            </a:r>
          </a:p>
        </p:txBody>
      </p:sp>
      <p:pic>
        <p:nvPicPr>
          <p:cNvPr id="7173" name="Picture 5" descr="pro4"/>
          <p:cNvPicPr>
            <a:picLocks noChangeAspect="1" noChangeArrowheads="1" noCrop="1"/>
          </p:cNvPicPr>
          <p:nvPr/>
        </p:nvPicPr>
        <p:blipFill>
          <a:blip r:embed="rId3" cstate="print"/>
          <a:srcRect/>
          <a:stretch>
            <a:fillRect/>
          </a:stretch>
        </p:blipFill>
        <p:spPr bwMode="auto">
          <a:xfrm>
            <a:off x="990600" y="2971800"/>
            <a:ext cx="3200400" cy="3200400"/>
          </a:xfrm>
          <a:prstGeom prst="rect">
            <a:avLst/>
          </a:prstGeom>
          <a:noFill/>
        </p:spPr>
      </p:pic>
      <p:sp>
        <p:nvSpPr>
          <p:cNvPr id="7174" name="Text Box 6"/>
          <p:cNvSpPr txBox="1">
            <a:spLocks noChangeArrowheads="1"/>
          </p:cNvSpPr>
          <p:nvPr/>
        </p:nvSpPr>
        <p:spPr bwMode="auto">
          <a:xfrm>
            <a:off x="4648200" y="3124200"/>
            <a:ext cx="3200400" cy="2830513"/>
          </a:xfrm>
          <a:prstGeom prst="rect">
            <a:avLst/>
          </a:prstGeom>
          <a:noFill/>
          <a:ln w="9525">
            <a:noFill/>
            <a:miter lim="800000"/>
            <a:headEnd/>
            <a:tailEnd/>
          </a:ln>
          <a:effectLst/>
        </p:spPr>
        <p:txBody>
          <a:bodyPr>
            <a:spAutoFit/>
          </a:bodyPr>
          <a:lstStyle/>
          <a:p>
            <a:pPr>
              <a:lnSpc>
                <a:spcPct val="100000"/>
              </a:lnSpc>
              <a:spcBef>
                <a:spcPct val="50000"/>
              </a:spcBef>
            </a:pPr>
            <a:r>
              <a:rPr lang="en-US" b="1">
                <a:solidFill>
                  <a:schemeClr val="tx1"/>
                </a:solidFill>
                <a:latin typeface="Times New Roman" pitchFamily="18" charset="0"/>
              </a:rPr>
              <a:t>Chemical messages can be in the form of </a:t>
            </a:r>
            <a:r>
              <a:rPr lang="en-US" b="1">
                <a:solidFill>
                  <a:srgbClr val="EC1712"/>
                </a:solidFill>
                <a:latin typeface="Times New Roman" pitchFamily="18" charset="0"/>
              </a:rPr>
              <a:t>Hormones</a:t>
            </a:r>
            <a:r>
              <a:rPr lang="en-US" b="1">
                <a:solidFill>
                  <a:srgbClr val="003399"/>
                </a:solidFill>
                <a:latin typeface="Times New Roman" pitchFamily="18" charset="0"/>
              </a:rPr>
              <a:t> </a:t>
            </a:r>
            <a:r>
              <a:rPr lang="en-US" b="1">
                <a:solidFill>
                  <a:schemeClr val="tx1"/>
                </a:solidFill>
                <a:latin typeface="Times New Roman" pitchFamily="18" charset="0"/>
              </a:rPr>
              <a:t>from the Endocrine System, or chemicals from the Nervous System.</a:t>
            </a:r>
            <a:endParaRPr lang="en-US" b="1">
              <a:solidFill>
                <a:srgbClr val="003399"/>
              </a:solidFill>
              <a:latin typeface="Times New Roman" pitchFamily="18" charset="0"/>
            </a:endParaRPr>
          </a:p>
          <a:p>
            <a:pPr>
              <a:lnSpc>
                <a:spcPct val="100000"/>
              </a:lnSpc>
              <a:spcBef>
                <a:spcPct val="50000"/>
              </a:spcBef>
            </a:pPr>
            <a:endParaRPr lang="en-US">
              <a:solidFill>
                <a:schemeClr val="tx1"/>
              </a:solidFill>
              <a:latin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02" name="Picture 10" descr="http://www.phschool.com/science/biology_place/biocoach/images/photosynth/photo1.gif"/>
          <p:cNvPicPr>
            <a:picLocks noChangeAspect="1" noChangeArrowheads="1" noCrop="1"/>
          </p:cNvPicPr>
          <p:nvPr/>
        </p:nvPicPr>
        <p:blipFill>
          <a:blip r:embed="rId3" cstate="print"/>
          <a:srcRect/>
          <a:stretch>
            <a:fillRect/>
          </a:stretch>
        </p:blipFill>
        <p:spPr bwMode="auto">
          <a:xfrm>
            <a:off x="685800" y="1143000"/>
            <a:ext cx="7772400" cy="5181600"/>
          </a:xfrm>
          <a:prstGeom prst="rect">
            <a:avLst/>
          </a:prstGeom>
          <a:noFill/>
        </p:spPr>
      </p:pic>
      <p:sp>
        <p:nvSpPr>
          <p:cNvPr id="8194" name="Rectangle 2"/>
          <p:cNvSpPr>
            <a:spLocks noGrp="1" noChangeArrowheads="1"/>
          </p:cNvSpPr>
          <p:nvPr>
            <p:ph type="title"/>
          </p:nvPr>
        </p:nvSpPr>
        <p:spPr>
          <a:xfrm>
            <a:off x="685800" y="0"/>
            <a:ext cx="7772400" cy="1524000"/>
          </a:xfrm>
        </p:spPr>
        <p:txBody>
          <a:bodyPr/>
          <a:lstStyle/>
          <a:p>
            <a:r>
              <a:rPr lang="en-US" sz="5400"/>
              <a:t>Photosynthesis</a:t>
            </a:r>
          </a:p>
        </p:txBody>
      </p:sp>
      <p:sp>
        <p:nvSpPr>
          <p:cNvPr id="8197" name="Text Box 5"/>
          <p:cNvSpPr txBox="1">
            <a:spLocks noChangeArrowheads="1"/>
          </p:cNvSpPr>
          <p:nvPr/>
        </p:nvSpPr>
        <p:spPr bwMode="auto">
          <a:xfrm>
            <a:off x="762000" y="5318125"/>
            <a:ext cx="4343400" cy="1006475"/>
          </a:xfrm>
          <a:prstGeom prst="rect">
            <a:avLst/>
          </a:prstGeom>
          <a:noFill/>
          <a:ln w="9525">
            <a:noFill/>
            <a:miter lim="800000"/>
            <a:headEnd/>
            <a:tailEnd/>
          </a:ln>
          <a:effectLst/>
        </p:spPr>
        <p:txBody>
          <a:bodyPr>
            <a:spAutoFit/>
          </a:bodyPr>
          <a:lstStyle/>
          <a:p>
            <a:pPr algn="ctr">
              <a:lnSpc>
                <a:spcPct val="100000"/>
              </a:lnSpc>
              <a:spcBef>
                <a:spcPct val="50000"/>
              </a:spcBef>
            </a:pPr>
            <a:r>
              <a:rPr lang="en-US" sz="2000">
                <a:solidFill>
                  <a:schemeClr val="tx1"/>
                </a:solidFill>
              </a:rPr>
              <a:t>All animal life on Earth (including humans) depends on the oxygen produced by photosynthesis!</a:t>
            </a:r>
          </a:p>
        </p:txBody>
      </p:sp>
      <p:sp>
        <p:nvSpPr>
          <p:cNvPr id="8198" name="Text Box 6"/>
          <p:cNvSpPr txBox="1">
            <a:spLocks noChangeArrowheads="1"/>
          </p:cNvSpPr>
          <p:nvPr/>
        </p:nvSpPr>
        <p:spPr bwMode="auto">
          <a:xfrm>
            <a:off x="533400" y="1114425"/>
            <a:ext cx="4495800" cy="1431925"/>
          </a:xfrm>
          <a:prstGeom prst="rect">
            <a:avLst/>
          </a:prstGeom>
          <a:noFill/>
          <a:ln w="9525">
            <a:noFill/>
            <a:miter lim="800000"/>
            <a:headEnd/>
            <a:tailEnd/>
          </a:ln>
          <a:effectLst/>
        </p:spPr>
        <p:txBody>
          <a:bodyPr>
            <a:spAutoFit/>
          </a:bodyPr>
          <a:lstStyle/>
          <a:p>
            <a:pPr algn="ctr">
              <a:lnSpc>
                <a:spcPct val="100000"/>
              </a:lnSpc>
              <a:spcBef>
                <a:spcPct val="50000"/>
              </a:spcBef>
            </a:pPr>
            <a:r>
              <a:rPr lang="en-US" sz="2200">
                <a:solidFill>
                  <a:schemeClr val="tx1"/>
                </a:solidFill>
              </a:rPr>
              <a:t>Plants absorb carbon dioxide from the air. Too much carbon dioxide will cause the Earth to heat up</a:t>
            </a:r>
            <a:br>
              <a:rPr lang="en-US" sz="2200">
                <a:solidFill>
                  <a:schemeClr val="tx1"/>
                </a:solidFill>
              </a:rPr>
            </a:br>
            <a:r>
              <a:rPr lang="en-US" sz="2200">
                <a:solidFill>
                  <a:schemeClr val="tx1"/>
                </a:solidFill>
              </a:rPr>
              <a:t>(the </a:t>
            </a:r>
            <a:r>
              <a:rPr lang="en-US" sz="2200" i="1">
                <a:solidFill>
                  <a:schemeClr val="tx1"/>
                </a:solidFill>
              </a:rPr>
              <a:t>greenhouse effect</a:t>
            </a:r>
            <a:r>
              <a:rPr lang="en-US" sz="2200">
                <a:solidFill>
                  <a:schemeClr val="tx1"/>
                </a:solidFill>
              </a:rPr>
              <a:t>).</a:t>
            </a:r>
          </a:p>
        </p:txBody>
      </p:sp>
      <p:sp>
        <p:nvSpPr>
          <p:cNvPr id="8203" name="Text Box 11"/>
          <p:cNvSpPr txBox="1">
            <a:spLocks noChangeArrowheads="1"/>
          </p:cNvSpPr>
          <p:nvPr/>
        </p:nvSpPr>
        <p:spPr bwMode="auto">
          <a:xfrm>
            <a:off x="6629400" y="1965325"/>
            <a:ext cx="1981200" cy="1311275"/>
          </a:xfrm>
          <a:prstGeom prst="rect">
            <a:avLst/>
          </a:prstGeom>
          <a:noFill/>
          <a:ln w="9525">
            <a:noFill/>
            <a:miter lim="800000"/>
            <a:headEnd/>
            <a:tailEnd/>
          </a:ln>
          <a:effectLst/>
        </p:spPr>
        <p:txBody>
          <a:bodyPr>
            <a:spAutoFit/>
          </a:bodyPr>
          <a:lstStyle/>
          <a:p>
            <a:pPr>
              <a:lnSpc>
                <a:spcPct val="100000"/>
              </a:lnSpc>
              <a:spcBef>
                <a:spcPct val="50000"/>
              </a:spcBef>
            </a:pPr>
            <a:r>
              <a:rPr lang="en-US" sz="2000">
                <a:solidFill>
                  <a:schemeClr val="tx1"/>
                </a:solidFill>
              </a:rPr>
              <a:t>Animals can eat the sugar made to use as energy</a:t>
            </a:r>
          </a:p>
        </p:txBody>
      </p:sp>
      <p:pic>
        <p:nvPicPr>
          <p:cNvPr id="8209" name="Picture 17" descr="http://www.ucmp.berkeley.edu/plants/cells/elodeacell.jpg"/>
          <p:cNvPicPr>
            <a:picLocks noChangeAspect="1" noChangeArrowheads="1"/>
          </p:cNvPicPr>
          <p:nvPr/>
        </p:nvPicPr>
        <p:blipFill>
          <a:blip r:embed="rId4" cstate="print"/>
          <a:srcRect/>
          <a:stretch>
            <a:fillRect/>
          </a:stretch>
        </p:blipFill>
        <p:spPr bwMode="auto">
          <a:xfrm>
            <a:off x="4953000" y="1143000"/>
            <a:ext cx="1676400" cy="1830388"/>
          </a:xfrm>
          <a:prstGeom prst="rect">
            <a:avLst/>
          </a:prstGeom>
          <a:noFill/>
        </p:spPr>
      </p:pic>
      <p:sp>
        <p:nvSpPr>
          <p:cNvPr id="8210" name="Line 18"/>
          <p:cNvSpPr>
            <a:spLocks noChangeShapeType="1"/>
          </p:cNvSpPr>
          <p:nvPr/>
        </p:nvSpPr>
        <p:spPr bwMode="auto">
          <a:xfrm flipV="1">
            <a:off x="5257800" y="2514600"/>
            <a:ext cx="381000" cy="990600"/>
          </a:xfrm>
          <a:prstGeom prst="line">
            <a:avLst/>
          </a:prstGeom>
          <a:noFill/>
          <a:ln w="57150">
            <a:solidFill>
              <a:srgbClr val="FF33CC"/>
            </a:solidFill>
            <a:round/>
            <a:headEnd/>
            <a:tailEnd type="triangle" w="med" len="med"/>
          </a:ln>
          <a:effectLst/>
        </p:spPr>
        <p:txBody>
          <a:bodyPr/>
          <a:lstStyle/>
          <a:p>
            <a:endParaRPr lang="en-US"/>
          </a:p>
        </p:txBody>
      </p:sp>
      <p:sp>
        <p:nvSpPr>
          <p:cNvPr id="8211" name="Text Box 19"/>
          <p:cNvSpPr txBox="1">
            <a:spLocks noChangeArrowheads="1"/>
          </p:cNvSpPr>
          <p:nvPr/>
        </p:nvSpPr>
        <p:spPr bwMode="auto">
          <a:xfrm>
            <a:off x="4876800" y="1371600"/>
            <a:ext cx="1828800" cy="457200"/>
          </a:xfrm>
          <a:prstGeom prst="rect">
            <a:avLst/>
          </a:prstGeom>
          <a:noFill/>
          <a:ln w="9525">
            <a:noFill/>
            <a:miter lim="800000"/>
            <a:headEnd/>
            <a:tailEnd/>
          </a:ln>
          <a:effectLst>
            <a:outerShdw dist="17961" dir="2700000" algn="ctr" rotWithShape="0">
              <a:schemeClr val="tx1"/>
            </a:outerShdw>
          </a:effectLst>
        </p:spPr>
        <p:txBody>
          <a:bodyPr>
            <a:spAutoFit/>
          </a:bodyPr>
          <a:lstStyle/>
          <a:p>
            <a:pPr algn="ctr">
              <a:lnSpc>
                <a:spcPct val="100000"/>
              </a:lnSpc>
              <a:spcBef>
                <a:spcPct val="50000"/>
              </a:spcBef>
            </a:pPr>
            <a:r>
              <a:rPr lang="en-US" b="1">
                <a:solidFill>
                  <a:srgbClr val="FF33CC"/>
                </a:solidFill>
                <a:latin typeface="Times New Roman" pitchFamily="18" charset="0"/>
              </a:rPr>
              <a:t>chloroplasts</a:t>
            </a:r>
          </a:p>
        </p:txBody>
      </p:sp>
      <p:sp>
        <p:nvSpPr>
          <p:cNvPr id="8212" name="Text Box 20"/>
          <p:cNvSpPr txBox="1">
            <a:spLocks noChangeArrowheads="1"/>
          </p:cNvSpPr>
          <p:nvPr/>
        </p:nvSpPr>
        <p:spPr bwMode="auto">
          <a:xfrm>
            <a:off x="5943600" y="4860925"/>
            <a:ext cx="2514600" cy="701675"/>
          </a:xfrm>
          <a:prstGeom prst="rect">
            <a:avLst/>
          </a:prstGeom>
          <a:noFill/>
          <a:ln w="9525">
            <a:noFill/>
            <a:miter lim="800000"/>
            <a:headEnd/>
            <a:tailEnd/>
          </a:ln>
          <a:effectLst/>
        </p:spPr>
        <p:txBody>
          <a:bodyPr>
            <a:spAutoFit/>
          </a:bodyPr>
          <a:lstStyle/>
          <a:p>
            <a:pPr>
              <a:lnSpc>
                <a:spcPct val="100000"/>
              </a:lnSpc>
              <a:spcBef>
                <a:spcPct val="50000"/>
              </a:spcBef>
            </a:pPr>
            <a:r>
              <a:rPr lang="en-US" sz="2000">
                <a:solidFill>
                  <a:schemeClr val="tx1"/>
                </a:solidFill>
              </a:rPr>
              <a:t>Energy rich organic compounds.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762000" y="152400"/>
            <a:ext cx="7772400" cy="1143000"/>
          </a:xfrm>
        </p:spPr>
        <p:txBody>
          <a:bodyPr/>
          <a:lstStyle/>
          <a:p>
            <a:r>
              <a:rPr lang="en-US" sz="5400" b="1">
                <a:latin typeface="Arial" charset="0"/>
              </a:rPr>
              <a:t>Cellular Respiration</a:t>
            </a:r>
          </a:p>
        </p:txBody>
      </p:sp>
      <p:pic>
        <p:nvPicPr>
          <p:cNvPr id="9220" name="Picture 4" descr="image002">
            <a:hlinkClick r:id="rId3"/>
          </p:cNvPr>
          <p:cNvPicPr>
            <a:picLocks noChangeAspect="1" noChangeArrowheads="1"/>
          </p:cNvPicPr>
          <p:nvPr/>
        </p:nvPicPr>
        <p:blipFill>
          <a:blip r:embed="rId4" cstate="print"/>
          <a:srcRect/>
          <a:stretch>
            <a:fillRect/>
          </a:stretch>
        </p:blipFill>
        <p:spPr bwMode="auto">
          <a:xfrm>
            <a:off x="3276600" y="2819400"/>
            <a:ext cx="3448050" cy="2695575"/>
          </a:xfrm>
          <a:prstGeom prst="rect">
            <a:avLst/>
          </a:prstGeom>
          <a:noFill/>
          <a:ln w="25400">
            <a:solidFill>
              <a:schemeClr val="bg2"/>
            </a:solidFill>
            <a:miter lim="800000"/>
            <a:headEnd/>
            <a:tailEnd/>
          </a:ln>
          <a:effectLst/>
        </p:spPr>
      </p:pic>
      <p:sp>
        <p:nvSpPr>
          <p:cNvPr id="9221" name="Text Box 5"/>
          <p:cNvSpPr txBox="1">
            <a:spLocks noChangeArrowheads="1"/>
          </p:cNvSpPr>
          <p:nvPr/>
        </p:nvSpPr>
        <p:spPr bwMode="auto">
          <a:xfrm>
            <a:off x="685800" y="1066800"/>
            <a:ext cx="7772400" cy="822325"/>
          </a:xfrm>
          <a:prstGeom prst="rect">
            <a:avLst/>
          </a:prstGeom>
          <a:noFill/>
          <a:ln w="9525">
            <a:noFill/>
            <a:miter lim="800000"/>
            <a:headEnd/>
            <a:tailEnd/>
          </a:ln>
          <a:effectLst/>
        </p:spPr>
        <p:txBody>
          <a:bodyPr>
            <a:spAutoFit/>
          </a:bodyPr>
          <a:lstStyle/>
          <a:p>
            <a:pPr>
              <a:lnSpc>
                <a:spcPct val="100000"/>
              </a:lnSpc>
              <a:spcBef>
                <a:spcPct val="50000"/>
              </a:spcBef>
            </a:pPr>
            <a:r>
              <a:rPr lang="en-US" b="1">
                <a:solidFill>
                  <a:schemeClr val="tx1"/>
                </a:solidFill>
                <a:latin typeface="Times New Roman" pitchFamily="18" charset="0"/>
              </a:rPr>
              <a:t>Glucose(sugar) is used to produce high energy storage molecules know as </a:t>
            </a:r>
            <a:r>
              <a:rPr lang="en-US" b="1">
                <a:solidFill>
                  <a:srgbClr val="EC1712"/>
                </a:solidFill>
                <a:latin typeface="Times New Roman" pitchFamily="18" charset="0"/>
              </a:rPr>
              <a:t>ATP</a:t>
            </a:r>
            <a:r>
              <a:rPr lang="en-US" b="1">
                <a:solidFill>
                  <a:schemeClr val="tx1"/>
                </a:solidFill>
                <a:latin typeface="Times New Roman" pitchFamily="18" charset="0"/>
              </a:rPr>
              <a:t>.</a:t>
            </a:r>
          </a:p>
        </p:txBody>
      </p:sp>
      <p:sp>
        <p:nvSpPr>
          <p:cNvPr id="9222" name="Text Box 6"/>
          <p:cNvSpPr txBox="1">
            <a:spLocks noChangeArrowheads="1"/>
          </p:cNvSpPr>
          <p:nvPr/>
        </p:nvSpPr>
        <p:spPr bwMode="auto">
          <a:xfrm>
            <a:off x="766763" y="1905000"/>
            <a:ext cx="7691437" cy="822325"/>
          </a:xfrm>
          <a:prstGeom prst="rect">
            <a:avLst/>
          </a:prstGeom>
          <a:noFill/>
          <a:ln w="9525">
            <a:noFill/>
            <a:miter lim="800000"/>
            <a:headEnd/>
            <a:tailEnd/>
          </a:ln>
          <a:effectLst/>
        </p:spPr>
        <p:txBody>
          <a:bodyPr>
            <a:spAutoFit/>
          </a:bodyPr>
          <a:lstStyle/>
          <a:p>
            <a:pPr>
              <a:lnSpc>
                <a:spcPct val="100000"/>
              </a:lnSpc>
              <a:spcBef>
                <a:spcPct val="50000"/>
              </a:spcBef>
            </a:pPr>
            <a:r>
              <a:rPr lang="en-US" b="1">
                <a:solidFill>
                  <a:srgbClr val="EC1712"/>
                </a:solidFill>
                <a:latin typeface="Times New Roman" pitchFamily="18" charset="0"/>
              </a:rPr>
              <a:t>Energy</a:t>
            </a:r>
            <a:r>
              <a:rPr lang="en-US" b="1">
                <a:solidFill>
                  <a:schemeClr val="tx1"/>
                </a:solidFill>
                <a:latin typeface="Times New Roman" pitchFamily="18" charset="0"/>
              </a:rPr>
              <a:t> is stored in the bonds of the ATP molecule. This is the energy source for all life processes.</a:t>
            </a:r>
          </a:p>
        </p:txBody>
      </p:sp>
      <p:sp>
        <p:nvSpPr>
          <p:cNvPr id="9223" name="Text Box 7"/>
          <p:cNvSpPr txBox="1">
            <a:spLocks noChangeArrowheads="1"/>
          </p:cNvSpPr>
          <p:nvPr/>
        </p:nvSpPr>
        <p:spPr bwMode="auto">
          <a:xfrm>
            <a:off x="838200" y="3048000"/>
            <a:ext cx="2590800" cy="822325"/>
          </a:xfrm>
          <a:prstGeom prst="rect">
            <a:avLst/>
          </a:prstGeom>
          <a:noFill/>
          <a:ln w="9525">
            <a:noFill/>
            <a:miter lim="800000"/>
            <a:headEnd/>
            <a:tailEnd/>
          </a:ln>
          <a:effectLst>
            <a:outerShdw dist="17961" dir="2700000" algn="ctr" rotWithShape="0">
              <a:schemeClr val="tx2"/>
            </a:outerShdw>
          </a:effectLst>
        </p:spPr>
        <p:txBody>
          <a:bodyPr>
            <a:spAutoFit/>
          </a:bodyPr>
          <a:lstStyle/>
          <a:p>
            <a:pPr>
              <a:lnSpc>
                <a:spcPct val="100000"/>
              </a:lnSpc>
              <a:spcBef>
                <a:spcPct val="50000"/>
              </a:spcBef>
            </a:pPr>
            <a:r>
              <a:rPr lang="en-US" b="1">
                <a:solidFill>
                  <a:srgbClr val="CC0000"/>
                </a:solidFill>
                <a:latin typeface="Times New Roman" pitchFamily="18" charset="0"/>
              </a:rPr>
              <a:t>Oxygen from the environment.</a:t>
            </a:r>
          </a:p>
        </p:txBody>
      </p:sp>
      <p:sp>
        <p:nvSpPr>
          <p:cNvPr id="9224" name="Line 8"/>
          <p:cNvSpPr>
            <a:spLocks noChangeShapeType="1"/>
          </p:cNvSpPr>
          <p:nvPr/>
        </p:nvSpPr>
        <p:spPr bwMode="auto">
          <a:xfrm>
            <a:off x="2895600" y="3505200"/>
            <a:ext cx="1066800" cy="533400"/>
          </a:xfrm>
          <a:prstGeom prst="line">
            <a:avLst/>
          </a:prstGeom>
          <a:noFill/>
          <a:ln w="57150">
            <a:solidFill>
              <a:srgbClr val="FF0000"/>
            </a:solidFill>
            <a:round/>
            <a:headEnd/>
            <a:tailEnd type="triangle" w="med" len="med"/>
          </a:ln>
          <a:effectLst>
            <a:outerShdw dist="35921" dir="2700000" algn="ctr" rotWithShape="0">
              <a:schemeClr val="tx2"/>
            </a:outerShdw>
          </a:effectLst>
        </p:spPr>
        <p:txBody>
          <a:bodyPr/>
          <a:lstStyle/>
          <a:p>
            <a:endParaRPr lang="en-US"/>
          </a:p>
        </p:txBody>
      </p:sp>
      <p:sp>
        <p:nvSpPr>
          <p:cNvPr id="9225" name="Text Box 9"/>
          <p:cNvSpPr txBox="1">
            <a:spLocks noChangeArrowheads="1"/>
          </p:cNvSpPr>
          <p:nvPr/>
        </p:nvSpPr>
        <p:spPr bwMode="auto">
          <a:xfrm>
            <a:off x="4038600" y="5105400"/>
            <a:ext cx="2209800" cy="457200"/>
          </a:xfrm>
          <a:prstGeom prst="rect">
            <a:avLst/>
          </a:prstGeom>
          <a:noFill/>
          <a:ln w="9525">
            <a:noFill/>
            <a:miter lim="800000"/>
            <a:headEnd/>
            <a:tailEnd/>
          </a:ln>
          <a:effectLst>
            <a:outerShdw dist="17961" dir="2700000" algn="ctr" rotWithShape="0">
              <a:schemeClr val="tx2"/>
            </a:outerShdw>
          </a:effectLst>
        </p:spPr>
        <p:txBody>
          <a:bodyPr>
            <a:spAutoFit/>
          </a:bodyPr>
          <a:lstStyle/>
          <a:p>
            <a:pPr>
              <a:lnSpc>
                <a:spcPct val="100000"/>
              </a:lnSpc>
              <a:spcBef>
                <a:spcPct val="50000"/>
              </a:spcBef>
            </a:pPr>
            <a:r>
              <a:rPr lang="en-US" b="1">
                <a:solidFill>
                  <a:srgbClr val="CC0000"/>
                </a:solidFill>
                <a:latin typeface="Times New Roman" pitchFamily="18" charset="0"/>
              </a:rPr>
              <a:t>Mitochondria</a:t>
            </a:r>
          </a:p>
        </p:txBody>
      </p:sp>
      <p:sp>
        <p:nvSpPr>
          <p:cNvPr id="9226" name="Text Box 10"/>
          <p:cNvSpPr txBox="1">
            <a:spLocks noChangeArrowheads="1"/>
          </p:cNvSpPr>
          <p:nvPr/>
        </p:nvSpPr>
        <p:spPr bwMode="auto">
          <a:xfrm>
            <a:off x="838200" y="4724400"/>
            <a:ext cx="2209800" cy="457200"/>
          </a:xfrm>
          <a:prstGeom prst="rect">
            <a:avLst/>
          </a:prstGeom>
          <a:noFill/>
          <a:ln w="9525">
            <a:noFill/>
            <a:miter lim="800000"/>
            <a:headEnd/>
            <a:tailEnd/>
          </a:ln>
          <a:effectLst>
            <a:outerShdw dist="17961" dir="2700000" algn="ctr" rotWithShape="0">
              <a:schemeClr val="tx2"/>
            </a:outerShdw>
          </a:effectLst>
        </p:spPr>
        <p:txBody>
          <a:bodyPr>
            <a:spAutoFit/>
          </a:bodyPr>
          <a:lstStyle/>
          <a:p>
            <a:pPr>
              <a:lnSpc>
                <a:spcPct val="100000"/>
              </a:lnSpc>
              <a:spcBef>
                <a:spcPct val="50000"/>
              </a:spcBef>
            </a:pPr>
            <a:r>
              <a:rPr lang="en-US" b="1">
                <a:solidFill>
                  <a:srgbClr val="CC0000"/>
                </a:solidFill>
                <a:latin typeface="Times New Roman" pitchFamily="18" charset="0"/>
              </a:rPr>
              <a:t>Glucose</a:t>
            </a:r>
          </a:p>
        </p:txBody>
      </p:sp>
      <p:sp>
        <p:nvSpPr>
          <p:cNvPr id="9227" name="Line 11"/>
          <p:cNvSpPr>
            <a:spLocks noChangeShapeType="1"/>
          </p:cNvSpPr>
          <p:nvPr/>
        </p:nvSpPr>
        <p:spPr bwMode="auto">
          <a:xfrm flipV="1">
            <a:off x="2209800" y="4419600"/>
            <a:ext cx="1981200" cy="609600"/>
          </a:xfrm>
          <a:prstGeom prst="line">
            <a:avLst/>
          </a:prstGeom>
          <a:noFill/>
          <a:ln w="57150">
            <a:solidFill>
              <a:srgbClr val="FF0000"/>
            </a:solidFill>
            <a:round/>
            <a:headEnd/>
            <a:tailEnd type="triangle" w="med" len="med"/>
          </a:ln>
          <a:effectLst>
            <a:outerShdw dist="35921" dir="2700000" algn="ctr" rotWithShape="0">
              <a:schemeClr val="tx2"/>
            </a:outerShdw>
          </a:effectLst>
        </p:spPr>
        <p:txBody>
          <a:bodyPr/>
          <a:lstStyle/>
          <a:p>
            <a:endParaRPr lang="en-US"/>
          </a:p>
        </p:txBody>
      </p:sp>
      <p:sp>
        <p:nvSpPr>
          <p:cNvPr id="9228" name="Line 12"/>
          <p:cNvSpPr>
            <a:spLocks noChangeShapeType="1"/>
          </p:cNvSpPr>
          <p:nvPr/>
        </p:nvSpPr>
        <p:spPr bwMode="auto">
          <a:xfrm flipV="1">
            <a:off x="6096000" y="3200400"/>
            <a:ext cx="1295400" cy="533400"/>
          </a:xfrm>
          <a:prstGeom prst="line">
            <a:avLst/>
          </a:prstGeom>
          <a:noFill/>
          <a:ln w="57150">
            <a:solidFill>
              <a:schemeClr val="tx1"/>
            </a:solidFill>
            <a:round/>
            <a:headEnd/>
            <a:tailEnd type="triangle" w="med" len="med"/>
          </a:ln>
          <a:effectLst/>
        </p:spPr>
        <p:txBody>
          <a:bodyPr/>
          <a:lstStyle/>
          <a:p>
            <a:endParaRPr lang="en-US"/>
          </a:p>
        </p:txBody>
      </p:sp>
      <p:sp>
        <p:nvSpPr>
          <p:cNvPr id="9229" name="Text Box 13"/>
          <p:cNvSpPr txBox="1">
            <a:spLocks noChangeArrowheads="1"/>
          </p:cNvSpPr>
          <p:nvPr/>
        </p:nvSpPr>
        <p:spPr bwMode="auto">
          <a:xfrm>
            <a:off x="7391400" y="2819400"/>
            <a:ext cx="1371600" cy="457200"/>
          </a:xfrm>
          <a:prstGeom prst="rect">
            <a:avLst/>
          </a:prstGeom>
          <a:noFill/>
          <a:ln w="9525">
            <a:noFill/>
            <a:miter lim="800000"/>
            <a:headEnd/>
            <a:tailEnd/>
          </a:ln>
          <a:effectLst/>
        </p:spPr>
        <p:txBody>
          <a:bodyPr>
            <a:spAutoFit/>
          </a:bodyPr>
          <a:lstStyle/>
          <a:p>
            <a:pPr>
              <a:lnSpc>
                <a:spcPct val="100000"/>
              </a:lnSpc>
              <a:spcBef>
                <a:spcPct val="50000"/>
              </a:spcBef>
            </a:pPr>
            <a:r>
              <a:rPr lang="en-US" b="1">
                <a:solidFill>
                  <a:schemeClr val="tx1"/>
                </a:solidFill>
                <a:latin typeface="Times New Roman" pitchFamily="18" charset="0"/>
              </a:rPr>
              <a:t>Water</a:t>
            </a:r>
          </a:p>
        </p:txBody>
      </p:sp>
      <p:sp>
        <p:nvSpPr>
          <p:cNvPr id="9230" name="Line 14"/>
          <p:cNvSpPr>
            <a:spLocks noChangeShapeType="1"/>
          </p:cNvSpPr>
          <p:nvPr/>
        </p:nvSpPr>
        <p:spPr bwMode="auto">
          <a:xfrm>
            <a:off x="5943600" y="4038600"/>
            <a:ext cx="1447800" cy="304800"/>
          </a:xfrm>
          <a:prstGeom prst="line">
            <a:avLst/>
          </a:prstGeom>
          <a:noFill/>
          <a:ln w="57150">
            <a:solidFill>
              <a:schemeClr val="tx1"/>
            </a:solidFill>
            <a:round/>
            <a:headEnd/>
            <a:tailEnd type="triangle" w="med" len="med"/>
          </a:ln>
          <a:effectLst/>
        </p:spPr>
        <p:txBody>
          <a:bodyPr/>
          <a:lstStyle/>
          <a:p>
            <a:endParaRPr lang="en-US"/>
          </a:p>
        </p:txBody>
      </p:sp>
      <p:sp>
        <p:nvSpPr>
          <p:cNvPr id="9231" name="Text Box 15"/>
          <p:cNvSpPr txBox="1">
            <a:spLocks noChangeArrowheads="1"/>
          </p:cNvSpPr>
          <p:nvPr/>
        </p:nvSpPr>
        <p:spPr bwMode="auto">
          <a:xfrm>
            <a:off x="7315200" y="4114800"/>
            <a:ext cx="1600200" cy="822325"/>
          </a:xfrm>
          <a:prstGeom prst="rect">
            <a:avLst/>
          </a:prstGeom>
          <a:noFill/>
          <a:ln w="9525">
            <a:noFill/>
            <a:miter lim="800000"/>
            <a:headEnd/>
            <a:tailEnd/>
          </a:ln>
          <a:effectLst/>
        </p:spPr>
        <p:txBody>
          <a:bodyPr>
            <a:spAutoFit/>
          </a:bodyPr>
          <a:lstStyle/>
          <a:p>
            <a:pPr>
              <a:lnSpc>
                <a:spcPct val="100000"/>
              </a:lnSpc>
              <a:spcBef>
                <a:spcPct val="50000"/>
              </a:spcBef>
            </a:pPr>
            <a:r>
              <a:rPr lang="en-US" b="1">
                <a:solidFill>
                  <a:schemeClr val="tx1"/>
                </a:solidFill>
                <a:latin typeface="Times New Roman" pitchFamily="18" charset="0"/>
              </a:rPr>
              <a:t>Carbon Dioxide</a:t>
            </a:r>
          </a:p>
        </p:txBody>
      </p:sp>
      <p:sp>
        <p:nvSpPr>
          <p:cNvPr id="9232" name="Line 16"/>
          <p:cNvSpPr>
            <a:spLocks noChangeShapeType="1"/>
          </p:cNvSpPr>
          <p:nvPr/>
        </p:nvSpPr>
        <p:spPr bwMode="auto">
          <a:xfrm>
            <a:off x="5562600" y="4343400"/>
            <a:ext cx="1752600" cy="838200"/>
          </a:xfrm>
          <a:prstGeom prst="line">
            <a:avLst/>
          </a:prstGeom>
          <a:noFill/>
          <a:ln w="57150">
            <a:solidFill>
              <a:schemeClr val="tx1"/>
            </a:solidFill>
            <a:round/>
            <a:headEnd/>
            <a:tailEnd type="triangle" w="med" len="med"/>
          </a:ln>
          <a:effectLst/>
        </p:spPr>
        <p:txBody>
          <a:bodyPr/>
          <a:lstStyle/>
          <a:p>
            <a:endParaRPr lang="en-US"/>
          </a:p>
        </p:txBody>
      </p:sp>
      <p:sp>
        <p:nvSpPr>
          <p:cNvPr id="9233" name="Text Box 17"/>
          <p:cNvSpPr txBox="1">
            <a:spLocks noChangeArrowheads="1"/>
          </p:cNvSpPr>
          <p:nvPr/>
        </p:nvSpPr>
        <p:spPr bwMode="auto">
          <a:xfrm>
            <a:off x="7315200" y="4953000"/>
            <a:ext cx="1600200" cy="822325"/>
          </a:xfrm>
          <a:prstGeom prst="rect">
            <a:avLst/>
          </a:prstGeom>
          <a:noFill/>
          <a:ln w="9525">
            <a:noFill/>
            <a:miter lim="800000"/>
            <a:headEnd/>
            <a:tailEnd/>
          </a:ln>
          <a:effectLst/>
        </p:spPr>
        <p:txBody>
          <a:bodyPr>
            <a:spAutoFit/>
          </a:bodyPr>
          <a:lstStyle/>
          <a:p>
            <a:pPr>
              <a:lnSpc>
                <a:spcPct val="100000"/>
              </a:lnSpc>
              <a:spcBef>
                <a:spcPct val="50000"/>
              </a:spcBef>
            </a:pPr>
            <a:r>
              <a:rPr lang="en-US" b="1">
                <a:solidFill>
                  <a:schemeClr val="tx1"/>
                </a:solidFill>
                <a:latin typeface="Times New Roman" pitchFamily="18" charset="0"/>
              </a:rPr>
              <a:t>Energy (ATP)</a:t>
            </a:r>
          </a:p>
        </p:txBody>
      </p:sp>
      <p:sp>
        <p:nvSpPr>
          <p:cNvPr id="9234" name="Text Box 18"/>
          <p:cNvSpPr txBox="1">
            <a:spLocks noChangeArrowheads="1"/>
          </p:cNvSpPr>
          <p:nvPr/>
        </p:nvSpPr>
        <p:spPr bwMode="auto">
          <a:xfrm>
            <a:off x="685800" y="5821363"/>
            <a:ext cx="7772400" cy="442912"/>
          </a:xfrm>
          <a:prstGeom prst="rect">
            <a:avLst/>
          </a:prstGeom>
          <a:noFill/>
          <a:ln w="9525">
            <a:noFill/>
            <a:miter lim="800000"/>
            <a:headEnd/>
            <a:tailEnd/>
          </a:ln>
          <a:effectLst/>
        </p:spPr>
        <p:txBody>
          <a:bodyPr>
            <a:spAutoFit/>
          </a:bodyPr>
          <a:lstStyle/>
          <a:p>
            <a:pPr algn="ctr">
              <a:lnSpc>
                <a:spcPct val="100000"/>
              </a:lnSpc>
              <a:spcBef>
                <a:spcPct val="50000"/>
              </a:spcBef>
            </a:pPr>
            <a:r>
              <a:rPr lang="en-US" sz="2300" b="1">
                <a:solidFill>
                  <a:srgbClr val="E719CE"/>
                </a:solidFill>
                <a:latin typeface="Times New Roman" pitchFamily="18" charset="0"/>
              </a:rPr>
              <a:t>Respiration occurs continuously in the cells of all organisms.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85800" y="152400"/>
            <a:ext cx="7772400" cy="1143000"/>
          </a:xfrm>
        </p:spPr>
        <p:txBody>
          <a:bodyPr/>
          <a:lstStyle/>
          <a:p>
            <a:r>
              <a:rPr lang="en-US" sz="5400" b="1"/>
              <a:t>Enzymes</a:t>
            </a:r>
          </a:p>
        </p:txBody>
      </p:sp>
      <p:sp>
        <p:nvSpPr>
          <p:cNvPr id="10243" name="Text Box 3"/>
          <p:cNvSpPr txBox="1">
            <a:spLocks noChangeArrowheads="1"/>
          </p:cNvSpPr>
          <p:nvPr/>
        </p:nvSpPr>
        <p:spPr bwMode="auto">
          <a:xfrm>
            <a:off x="685800" y="1143000"/>
            <a:ext cx="7772400" cy="2100263"/>
          </a:xfrm>
          <a:prstGeom prst="rect">
            <a:avLst/>
          </a:prstGeom>
          <a:noFill/>
          <a:ln w="9525">
            <a:noFill/>
            <a:miter lim="800000"/>
            <a:headEnd/>
            <a:tailEnd/>
          </a:ln>
          <a:effectLst/>
        </p:spPr>
        <p:txBody>
          <a:bodyPr>
            <a:spAutoFit/>
          </a:bodyPr>
          <a:lstStyle/>
          <a:p>
            <a:pPr>
              <a:lnSpc>
                <a:spcPct val="100000"/>
              </a:lnSpc>
              <a:spcBef>
                <a:spcPct val="50000"/>
              </a:spcBef>
            </a:pPr>
            <a:r>
              <a:rPr lang="en-US" b="1">
                <a:solidFill>
                  <a:schemeClr val="tx1"/>
                </a:solidFill>
              </a:rPr>
              <a:t>• </a:t>
            </a:r>
            <a:r>
              <a:rPr lang="en-US" b="1">
                <a:solidFill>
                  <a:srgbClr val="E719CE"/>
                </a:solidFill>
              </a:rPr>
              <a:t>Proteins</a:t>
            </a:r>
            <a:r>
              <a:rPr lang="en-US" b="1">
                <a:solidFill>
                  <a:schemeClr val="tx1"/>
                </a:solidFill>
              </a:rPr>
              <a:t> that affect the rate of chemical reactions in all organisms.</a:t>
            </a:r>
          </a:p>
          <a:p>
            <a:pPr>
              <a:lnSpc>
                <a:spcPct val="100000"/>
              </a:lnSpc>
              <a:spcBef>
                <a:spcPct val="50000"/>
              </a:spcBef>
            </a:pPr>
            <a:r>
              <a:rPr lang="en-US" b="1">
                <a:solidFill>
                  <a:schemeClr val="tx1"/>
                </a:solidFill>
              </a:rPr>
              <a:t>• As with many other molecules, enzymes have a </a:t>
            </a:r>
            <a:r>
              <a:rPr lang="en-US" b="1">
                <a:solidFill>
                  <a:srgbClr val="E719CE"/>
                </a:solidFill>
              </a:rPr>
              <a:t>specific shape</a:t>
            </a:r>
            <a:r>
              <a:rPr lang="en-US" b="1">
                <a:solidFill>
                  <a:schemeClr val="tx1"/>
                </a:solidFill>
              </a:rPr>
              <a:t>.  This enables them to react with specific molecules.</a:t>
            </a:r>
          </a:p>
        </p:txBody>
      </p:sp>
      <p:pic>
        <p:nvPicPr>
          <p:cNvPr id="10244" name="Picture 4" descr="metab19"/>
          <p:cNvPicPr>
            <a:picLocks noChangeAspect="1" noChangeArrowheads="1"/>
          </p:cNvPicPr>
          <p:nvPr/>
        </p:nvPicPr>
        <p:blipFill>
          <a:blip r:embed="rId3" cstate="print"/>
          <a:srcRect/>
          <a:stretch>
            <a:fillRect/>
          </a:stretch>
        </p:blipFill>
        <p:spPr bwMode="auto">
          <a:xfrm>
            <a:off x="5181600" y="3733800"/>
            <a:ext cx="3276600" cy="2576513"/>
          </a:xfrm>
          <a:prstGeom prst="rect">
            <a:avLst/>
          </a:prstGeom>
          <a:noFill/>
        </p:spPr>
      </p:pic>
      <p:pic>
        <p:nvPicPr>
          <p:cNvPr id="10245" name="Picture 5" descr="lockandkeyenzymes6"/>
          <p:cNvPicPr>
            <a:picLocks noChangeAspect="1" noChangeArrowheads="1"/>
          </p:cNvPicPr>
          <p:nvPr/>
        </p:nvPicPr>
        <p:blipFill>
          <a:blip r:embed="rId4" cstate="print"/>
          <a:srcRect/>
          <a:stretch>
            <a:fillRect/>
          </a:stretch>
        </p:blipFill>
        <p:spPr bwMode="auto">
          <a:xfrm>
            <a:off x="762000" y="3359150"/>
            <a:ext cx="4724400" cy="1670050"/>
          </a:xfrm>
          <a:prstGeom prst="rect">
            <a:avLst/>
          </a:prstGeom>
          <a:noFill/>
          <a:ln w="25400">
            <a:solidFill>
              <a:schemeClr val="bg2"/>
            </a:solid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85800" y="228600"/>
            <a:ext cx="7772400" cy="1143000"/>
          </a:xfrm>
        </p:spPr>
        <p:txBody>
          <a:bodyPr/>
          <a:lstStyle/>
          <a:p>
            <a:r>
              <a:rPr lang="en-US"/>
              <a:t>Enzyme Function</a:t>
            </a:r>
          </a:p>
        </p:txBody>
      </p:sp>
      <p:sp>
        <p:nvSpPr>
          <p:cNvPr id="11267" name="Text Box 3"/>
          <p:cNvSpPr txBox="1">
            <a:spLocks noChangeArrowheads="1"/>
          </p:cNvSpPr>
          <p:nvPr/>
        </p:nvSpPr>
        <p:spPr bwMode="auto">
          <a:xfrm>
            <a:off x="685800" y="1447800"/>
            <a:ext cx="7772400" cy="5945188"/>
          </a:xfrm>
          <a:prstGeom prst="rect">
            <a:avLst/>
          </a:prstGeom>
          <a:noFill/>
          <a:ln w="9525">
            <a:noFill/>
            <a:miter lim="800000"/>
            <a:headEnd/>
            <a:tailEnd/>
          </a:ln>
          <a:effectLst/>
        </p:spPr>
        <p:txBody>
          <a:bodyPr>
            <a:spAutoFit/>
          </a:bodyPr>
          <a:lstStyle/>
          <a:p>
            <a:pPr>
              <a:lnSpc>
                <a:spcPct val="100000"/>
              </a:lnSpc>
              <a:spcBef>
                <a:spcPct val="50000"/>
              </a:spcBef>
            </a:pPr>
            <a:r>
              <a:rPr lang="en-US" sz="3200">
                <a:solidFill>
                  <a:schemeClr val="tx1"/>
                </a:solidFill>
                <a:latin typeface="Times New Roman" pitchFamily="18" charset="0"/>
              </a:rPr>
              <a:t>The rate at which an can function is affected by…..</a:t>
            </a:r>
          </a:p>
          <a:p>
            <a:pPr>
              <a:lnSpc>
                <a:spcPct val="100000"/>
              </a:lnSpc>
              <a:spcBef>
                <a:spcPct val="50000"/>
              </a:spcBef>
            </a:pPr>
            <a:r>
              <a:rPr lang="en-US" sz="3200" b="1">
                <a:solidFill>
                  <a:srgbClr val="F50F0C"/>
                </a:solidFill>
                <a:latin typeface="Times New Roman" pitchFamily="18" charset="0"/>
              </a:rPr>
              <a:t>Temperature</a:t>
            </a:r>
            <a:r>
              <a:rPr lang="en-US" sz="3200" b="1">
                <a:solidFill>
                  <a:schemeClr val="tx1"/>
                </a:solidFill>
                <a:latin typeface="Times New Roman" pitchFamily="18" charset="0"/>
              </a:rPr>
              <a:t>:</a:t>
            </a:r>
          </a:p>
          <a:p>
            <a:pPr>
              <a:lnSpc>
                <a:spcPct val="100000"/>
              </a:lnSpc>
              <a:spcBef>
                <a:spcPct val="50000"/>
              </a:spcBef>
            </a:pPr>
            <a:r>
              <a:rPr lang="en-US" sz="3200">
                <a:solidFill>
                  <a:schemeClr val="tx1"/>
                </a:solidFill>
                <a:latin typeface="Times New Roman" pitchFamily="18" charset="0"/>
              </a:rPr>
              <a:t>    Human enzymes function best at 98.6 degrees Fahrenheit.</a:t>
            </a:r>
          </a:p>
          <a:p>
            <a:pPr>
              <a:lnSpc>
                <a:spcPct val="100000"/>
              </a:lnSpc>
              <a:spcBef>
                <a:spcPct val="50000"/>
              </a:spcBef>
            </a:pPr>
            <a:r>
              <a:rPr lang="en-US" sz="3200">
                <a:solidFill>
                  <a:schemeClr val="tx1"/>
                </a:solidFill>
                <a:latin typeface="Times New Roman" pitchFamily="18" charset="0"/>
              </a:rPr>
              <a:t>     </a:t>
            </a:r>
            <a:r>
              <a:rPr lang="en-US" sz="3200">
                <a:solidFill>
                  <a:srgbClr val="E719CE"/>
                </a:solidFill>
                <a:latin typeface="Times New Roman" pitchFamily="18" charset="0"/>
              </a:rPr>
              <a:t>THAT’S 37 degrees CELSIUS!!!!!!!!!!!</a:t>
            </a:r>
          </a:p>
          <a:p>
            <a:pPr>
              <a:lnSpc>
                <a:spcPct val="100000"/>
              </a:lnSpc>
              <a:spcBef>
                <a:spcPct val="50000"/>
              </a:spcBef>
            </a:pPr>
            <a:r>
              <a:rPr lang="en-US" sz="3200" b="1">
                <a:solidFill>
                  <a:srgbClr val="F50F0C"/>
                </a:solidFill>
                <a:latin typeface="Times New Roman" pitchFamily="18" charset="0"/>
              </a:rPr>
              <a:t>pH</a:t>
            </a:r>
            <a:r>
              <a:rPr lang="en-US" sz="3200" b="1">
                <a:solidFill>
                  <a:schemeClr val="tx1"/>
                </a:solidFill>
                <a:latin typeface="Times New Roman" pitchFamily="18" charset="0"/>
              </a:rPr>
              <a:t>:</a:t>
            </a:r>
          </a:p>
          <a:p>
            <a:pPr>
              <a:lnSpc>
                <a:spcPct val="100000"/>
              </a:lnSpc>
              <a:spcBef>
                <a:spcPct val="50000"/>
              </a:spcBef>
            </a:pPr>
            <a:r>
              <a:rPr lang="en-US" sz="3200" b="1" i="1">
                <a:solidFill>
                  <a:schemeClr val="tx1"/>
                </a:solidFill>
                <a:latin typeface="Times New Roman" pitchFamily="18" charset="0"/>
              </a:rPr>
              <a:t>    Human enzymes function best at a pH of </a:t>
            </a:r>
            <a:r>
              <a:rPr lang="en-US" sz="3200" b="1" i="1">
                <a:solidFill>
                  <a:srgbClr val="E719CE"/>
                </a:solidFill>
                <a:latin typeface="Times New Roman" pitchFamily="18" charset="0"/>
              </a:rPr>
              <a:t>7</a:t>
            </a:r>
            <a:endParaRPr lang="en-US" sz="3200" b="1">
              <a:solidFill>
                <a:srgbClr val="E719CE"/>
              </a:solidFill>
              <a:latin typeface="Times New Roman" pitchFamily="18" charset="0"/>
            </a:endParaRPr>
          </a:p>
          <a:p>
            <a:pPr>
              <a:lnSpc>
                <a:spcPct val="100000"/>
              </a:lnSpc>
              <a:spcBef>
                <a:spcPct val="50000"/>
              </a:spcBef>
            </a:pPr>
            <a:endParaRPr lang="en-US" sz="3200">
              <a:solidFill>
                <a:schemeClr val="tx1"/>
              </a:solidFill>
              <a:latin typeface="Times New Roman" pitchFamily="18" charset="0"/>
            </a:endParaRPr>
          </a:p>
        </p:txBody>
      </p:sp>
    </p:spTree>
  </p:cSld>
  <p:clrMapOvr>
    <a:masterClrMapping/>
  </p:clrMapOvr>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15000"/>
          </a:lnSpc>
          <a:spcBef>
            <a:spcPct val="5000"/>
          </a:spcBef>
          <a:spcAft>
            <a:spcPct val="0"/>
          </a:spcAft>
          <a:buClrTx/>
          <a:buSzTx/>
          <a:buFontTx/>
          <a:buNone/>
          <a:tabLst/>
          <a:defRPr kumimoji="0" lang="en-US" sz="2400" b="0" i="0" u="none" strike="noStrike" cap="none" normalizeH="0" baseline="0" smtClean="0">
            <a:ln>
              <a:noFill/>
            </a:ln>
            <a:solidFill>
              <a:srgbClr val="FFFF17"/>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15000"/>
          </a:lnSpc>
          <a:spcBef>
            <a:spcPct val="5000"/>
          </a:spcBef>
          <a:spcAft>
            <a:spcPct val="0"/>
          </a:spcAft>
          <a:buClrTx/>
          <a:buSzTx/>
          <a:buFontTx/>
          <a:buNone/>
          <a:tabLst/>
          <a:defRPr kumimoji="0" lang="en-US" sz="2400" b="0" i="0" u="none" strike="noStrike" cap="none" normalizeH="0" baseline="0" smtClean="0">
            <a:ln>
              <a:noFill/>
            </a:ln>
            <a:solidFill>
              <a:srgbClr val="FFFF17"/>
            </a:solidFill>
            <a:effectLst/>
            <a:latin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677</TotalTime>
  <Words>1497</Words>
  <Application>Microsoft Office PowerPoint</Application>
  <PresentationFormat>On-screen Show (4:3)</PresentationFormat>
  <Paragraphs>235</Paragraphs>
  <Slides>42</Slides>
  <Notes>36</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Default Design</vt:lpstr>
      <vt:lpstr>Characteristics of Life</vt:lpstr>
      <vt:lpstr>Metabolism &amp; Homeostasis</vt:lpstr>
      <vt:lpstr>All living things are made of cells</vt:lpstr>
      <vt:lpstr>The Cell Membrane </vt:lpstr>
      <vt:lpstr>Receptor Molecules</vt:lpstr>
      <vt:lpstr>Photosynthesis</vt:lpstr>
      <vt:lpstr>Cellular Respiration</vt:lpstr>
      <vt:lpstr>Enzymes</vt:lpstr>
      <vt:lpstr>Enzyme Function</vt:lpstr>
      <vt:lpstr>Immune System</vt:lpstr>
      <vt:lpstr>Diseases: Failure of Homeostasis</vt:lpstr>
      <vt:lpstr>Virus attacking a host cell</vt:lpstr>
      <vt:lpstr>Genetics</vt:lpstr>
      <vt:lpstr>Slide 14</vt:lpstr>
      <vt:lpstr>Slide 15</vt:lpstr>
      <vt:lpstr>The Structure of DNA</vt:lpstr>
      <vt:lpstr>Slide 17</vt:lpstr>
      <vt:lpstr>Slide 18</vt:lpstr>
      <vt:lpstr>Slide 19</vt:lpstr>
      <vt:lpstr>Slide 20</vt:lpstr>
      <vt:lpstr>Slide 21</vt:lpstr>
      <vt:lpstr>The Genetic Code is Universal.</vt:lpstr>
      <vt:lpstr>Slide 23</vt:lpstr>
      <vt:lpstr>DNA Replication</vt:lpstr>
      <vt:lpstr>Slide 25</vt:lpstr>
      <vt:lpstr>Comparing RNA and DNA</vt:lpstr>
      <vt:lpstr>Protein Synthesis</vt:lpstr>
      <vt:lpstr>Ecology</vt:lpstr>
      <vt:lpstr>Slide 29</vt:lpstr>
      <vt:lpstr>Slide 30</vt:lpstr>
      <vt:lpstr>Slide 31</vt:lpstr>
      <vt:lpstr>Relationships in an Ecosystem</vt:lpstr>
      <vt:lpstr>Slide 33</vt:lpstr>
      <vt:lpstr>Slide 34</vt:lpstr>
      <vt:lpstr>Slide 35</vt:lpstr>
      <vt:lpstr>Slide 36</vt:lpstr>
      <vt:lpstr>How Man Interacts With the Environment</vt:lpstr>
      <vt:lpstr>Pollution</vt:lpstr>
      <vt:lpstr>Controlling Pollution</vt:lpstr>
      <vt:lpstr>Major Environmental Issues</vt:lpstr>
      <vt:lpstr>Resources</vt:lpstr>
      <vt:lpstr>Resources for Studying</vt:lpstr>
    </vt:vector>
  </TitlesOfParts>
  <Company>Scotia-Glenville C.S.D.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Living Environment Regents Review</dc:title>
  <dc:creator>Admin</dc:creator>
  <cp:lastModifiedBy>SCSD</cp:lastModifiedBy>
  <cp:revision>100</cp:revision>
  <cp:lastPrinted>2005-06-06T12:24:59Z</cp:lastPrinted>
  <dcterms:created xsi:type="dcterms:W3CDTF">2005-04-27T12:15:36Z</dcterms:created>
  <dcterms:modified xsi:type="dcterms:W3CDTF">2015-06-15T12:29:09Z</dcterms:modified>
</cp:coreProperties>
</file>