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8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180B-52E9-4F59-80EF-26462040728E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61F22-F71D-45B8-8A36-E4329C54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180B-52E9-4F59-80EF-26462040728E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61F22-F71D-45B8-8A36-E4329C54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180B-52E9-4F59-80EF-26462040728E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61F22-F71D-45B8-8A36-E4329C54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180B-52E9-4F59-80EF-26462040728E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61F22-F71D-45B8-8A36-E4329C54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180B-52E9-4F59-80EF-26462040728E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61F22-F71D-45B8-8A36-E4329C54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180B-52E9-4F59-80EF-26462040728E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61F22-F71D-45B8-8A36-E4329C54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180B-52E9-4F59-80EF-26462040728E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61F22-F71D-45B8-8A36-E4329C54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180B-52E9-4F59-80EF-26462040728E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61F22-F71D-45B8-8A36-E4329C54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180B-52E9-4F59-80EF-26462040728E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61F22-F71D-45B8-8A36-E4329C54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180B-52E9-4F59-80EF-26462040728E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61F22-F71D-45B8-8A36-E4329C54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180B-52E9-4F59-80EF-26462040728E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61F22-F71D-45B8-8A36-E4329C54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5180B-52E9-4F59-80EF-26462040728E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61F22-F71D-45B8-8A36-E4329C5448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"/>
            <a:ext cx="8839200" cy="1523999"/>
          </a:xfrm>
        </p:spPr>
        <p:txBody>
          <a:bodyPr>
            <a:noAutofit/>
          </a:bodyPr>
          <a:lstStyle/>
          <a:p>
            <a:r>
              <a:rPr lang="en-US" sz="4800" dirty="0" smtClean="0"/>
              <a:t>Chapter 20:</a:t>
            </a:r>
            <a:br>
              <a:rPr lang="en-US" sz="4800" dirty="0" smtClean="0"/>
            </a:br>
            <a:r>
              <a:rPr lang="en-US" sz="4800" dirty="0" smtClean="0">
                <a:solidFill>
                  <a:srgbClr val="7030A0"/>
                </a:solidFill>
              </a:rPr>
              <a:t>National Security Policymaking</a:t>
            </a:r>
            <a:endParaRPr lang="en-US" sz="48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bush2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43062"/>
            <a:ext cx="9303226" cy="52149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us_vs_worl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27375" y="0"/>
            <a:ext cx="9171375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global-military-spending2009-png_6270_20120718-52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599" y="0"/>
            <a:ext cx="8440615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US_1715824i-460x287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95" y="228600"/>
            <a:ext cx="9054005" cy="56489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715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Oops, sorry … that’s China. Yes. China.</a:t>
            </a:r>
            <a:endParaRPr lang="en-US" dirty="0"/>
          </a:p>
        </p:txBody>
      </p:sp>
      <p:pic>
        <p:nvPicPr>
          <p:cNvPr id="4" name="Content Placeholder 3" descr="china-military-segway-tiny-gu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800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Foreign Policy 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 smtClean="0"/>
              <a:t>Military: War &amp; the threat of war</a:t>
            </a:r>
          </a:p>
        </p:txBody>
      </p:sp>
      <p:pic>
        <p:nvPicPr>
          <p:cNvPr id="5" name="Picture 4" descr="bada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219200"/>
            <a:ext cx="7518400" cy="563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Economic</a:t>
            </a:r>
            <a:br>
              <a:rPr lang="en-US" dirty="0" smtClean="0"/>
            </a:br>
            <a:r>
              <a:rPr lang="en-US" sz="3600" dirty="0" smtClean="0"/>
              <a:t>Trade &amp; tariff policies, monetary policies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sanction-map-ft-3-31-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808" y="1447799"/>
            <a:ext cx="9130192" cy="514334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Obama-Iran2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1" y="1348581"/>
            <a:ext cx="6886774" cy="550941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Diplomatic</a:t>
            </a:r>
            <a:br>
              <a:rPr lang="en-US" dirty="0" smtClean="0"/>
            </a:br>
            <a:r>
              <a:rPr lang="en-US" sz="3100" dirty="0" smtClean="0"/>
              <a:t>Process by which nations carry on relationships with each other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Actors in Foreign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International Organizations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UN, OPEC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Regional Organizations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NATO, EU, NAFTA, SEATO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Multinational Corporations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Coca-Cola, McDonald’s, Marriot, Google, Microsoft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Nongovernmental Organizations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Amnesty International, Greenpeace, Red Cross, Doctors without Borders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Individuals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Tourists, Immigrants, Refugees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Terrorists</a:t>
            </a:r>
          </a:p>
          <a:p>
            <a:pPr lvl="1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Al Qaeda, Drug Cartels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Policymakers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President</a:t>
            </a:r>
          </a:p>
          <a:p>
            <a:pPr lvl="1"/>
            <a:r>
              <a:rPr lang="en-US" dirty="0" smtClean="0"/>
              <a:t>Commander-in-Chief, Chief Diplomat (appoints ambassadors, dep’t. heads, negotiates treaties, executive orders, recognition)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Diplomats</a:t>
            </a:r>
          </a:p>
          <a:p>
            <a:pPr lvl="1"/>
            <a:r>
              <a:rPr lang="en-US" dirty="0" err="1" smtClean="0"/>
              <a:t>Sec’y</a:t>
            </a:r>
            <a:r>
              <a:rPr lang="en-US" dirty="0" smtClean="0"/>
              <a:t> of State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National Security Establishment</a:t>
            </a:r>
          </a:p>
          <a:p>
            <a:pPr lvl="1"/>
            <a:r>
              <a:rPr lang="en-US" dirty="0" err="1" smtClean="0"/>
              <a:t>Sec’y</a:t>
            </a:r>
            <a:r>
              <a:rPr lang="en-US" dirty="0" smtClean="0"/>
              <a:t> of Defense &amp; Dep’t. of Defense</a:t>
            </a:r>
          </a:p>
          <a:p>
            <a:pPr lvl="1"/>
            <a:r>
              <a:rPr lang="en-US" dirty="0" smtClean="0"/>
              <a:t>Joint Chiefs of Staff: </a:t>
            </a:r>
            <a:r>
              <a:rPr lang="en-US" sz="2600" dirty="0" smtClean="0"/>
              <a:t>commanding officers of each branch of service</a:t>
            </a:r>
          </a:p>
          <a:p>
            <a:pPr lvl="1"/>
            <a:r>
              <a:rPr lang="en-US" dirty="0" smtClean="0"/>
              <a:t>National Security Council: </a:t>
            </a:r>
            <a:r>
              <a:rPr lang="en-US" sz="2600" dirty="0" smtClean="0"/>
              <a:t>diplomatic &amp; military</a:t>
            </a:r>
          </a:p>
          <a:p>
            <a:pPr lvl="1"/>
            <a:r>
              <a:rPr lang="en-US" dirty="0" smtClean="0"/>
              <a:t>CIA: </a:t>
            </a:r>
            <a:r>
              <a:rPr lang="en-US" sz="2600" dirty="0" smtClean="0"/>
              <a:t>coordinates intelligence activities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Congress</a:t>
            </a:r>
            <a:r>
              <a:rPr lang="en-US" dirty="0" smtClean="0"/>
              <a:t>: </a:t>
            </a:r>
            <a:r>
              <a:rPr lang="en-US" sz="2600" dirty="0" smtClean="0"/>
              <a:t>authority over foreign &amp; defense policy</a:t>
            </a:r>
          </a:p>
          <a:p>
            <a:pPr lvl="1"/>
            <a:r>
              <a:rPr lang="en-US" dirty="0" smtClean="0"/>
              <a:t>Advice &amp; consent, “power of the purse”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U.S. Foreign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1789-1945: Isolationism</a:t>
            </a:r>
          </a:p>
          <a:p>
            <a:pPr lvl="1"/>
            <a:r>
              <a:rPr lang="en-US" dirty="0" smtClean="0"/>
              <a:t>Monroe Doctrine &amp; Roosevelt Corollary</a:t>
            </a:r>
          </a:p>
          <a:p>
            <a:pPr lvl="1"/>
            <a:r>
              <a:rPr lang="en-US" dirty="0" smtClean="0"/>
              <a:t>WWI &amp; WWII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1945-1991: Interventionism &amp; Containment</a:t>
            </a:r>
          </a:p>
          <a:p>
            <a:pPr lvl="1"/>
            <a:r>
              <a:rPr lang="en-US" dirty="0" smtClean="0"/>
              <a:t>UN; Peacekeeping Operations (’45-present)</a:t>
            </a:r>
          </a:p>
          <a:p>
            <a:pPr lvl="1"/>
            <a:r>
              <a:rPr lang="en-US" dirty="0" smtClean="0"/>
              <a:t>Cold War: Arms Race, proxy wars</a:t>
            </a:r>
          </a:p>
          <a:p>
            <a:pPr lvl="1"/>
            <a:r>
              <a:rPr lang="en-US" dirty="0" smtClean="0"/>
              <a:t>Détente: 1970s</a:t>
            </a:r>
          </a:p>
          <a:p>
            <a:pPr lvl="1"/>
            <a:r>
              <a:rPr lang="en-US" dirty="0" smtClean="0"/>
              <a:t>Reagan Rearmament: 1980s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11 Sept 2001-present: “War on Terror(ism)”</a:t>
            </a:r>
          </a:p>
          <a:p>
            <a:pPr lvl="1"/>
            <a:r>
              <a:rPr lang="en-US" dirty="0" smtClean="0"/>
              <a:t>Iraq, Afghanistan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Military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Military Expenditures</a:t>
            </a:r>
          </a:p>
          <a:p>
            <a:r>
              <a:rPr lang="en-US" dirty="0" smtClean="0"/>
              <a:t>Personnel</a:t>
            </a:r>
          </a:p>
          <a:p>
            <a:r>
              <a:rPr lang="en-US" dirty="0" smtClean="0"/>
              <a:t>Weapons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ilitaryspen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07986" y="0"/>
            <a:ext cx="9363456" cy="6400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220</Words>
  <Application>Microsoft Office PowerPoint</Application>
  <PresentationFormat>On-screen Show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Chapter 20: National Security Policymaking</vt:lpstr>
      <vt:lpstr>Foreign Policy Instruments</vt:lpstr>
      <vt:lpstr>Economic Trade &amp; tariff policies, monetary policies </vt:lpstr>
      <vt:lpstr>Diplomatic Process by which nations carry on relationships with each other </vt:lpstr>
      <vt:lpstr>Actors in Foreign Relations</vt:lpstr>
      <vt:lpstr>Policymakers</vt:lpstr>
      <vt:lpstr>U.S. Foreign Policy</vt:lpstr>
      <vt:lpstr>Military Policy</vt:lpstr>
      <vt:lpstr>Slide 9</vt:lpstr>
      <vt:lpstr>Slide 10</vt:lpstr>
      <vt:lpstr>Slide 11</vt:lpstr>
      <vt:lpstr>Slide 12</vt:lpstr>
      <vt:lpstr>Oops, sorry … that’s China. Yes. China.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20: National Security Policymaking</dc:title>
  <dc:creator>SCSD</dc:creator>
  <cp:lastModifiedBy>SCSD</cp:lastModifiedBy>
  <cp:revision>7</cp:revision>
  <dcterms:created xsi:type="dcterms:W3CDTF">2014-05-01T13:04:05Z</dcterms:created>
  <dcterms:modified xsi:type="dcterms:W3CDTF">2014-05-02T15:48:16Z</dcterms:modified>
</cp:coreProperties>
</file>