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8" r:id="rId3"/>
    <p:sldId id="269" r:id="rId4"/>
    <p:sldId id="257" r:id="rId5"/>
    <p:sldId id="274" r:id="rId6"/>
    <p:sldId id="258" r:id="rId7"/>
    <p:sldId id="259" r:id="rId8"/>
    <p:sldId id="280" r:id="rId9"/>
    <p:sldId id="281" r:id="rId10"/>
    <p:sldId id="260" r:id="rId11"/>
    <p:sldId id="282" r:id="rId12"/>
    <p:sldId id="279" r:id="rId13"/>
    <p:sldId id="283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70" r:id="rId22"/>
    <p:sldId id="284" r:id="rId23"/>
    <p:sldId id="271" r:id="rId24"/>
    <p:sldId id="272" r:id="rId25"/>
    <p:sldId id="285" r:id="rId26"/>
    <p:sldId id="286" r:id="rId27"/>
    <p:sldId id="273" r:id="rId28"/>
    <p:sldId id="276" r:id="rId29"/>
    <p:sldId id="277" r:id="rId30"/>
    <p:sldId id="27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E1A15-28DE-4931-9B80-21CB30AE29E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0C853-C803-451A-9D5F-106A5BCFA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7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0C853-C803-451A-9D5F-106A5BCFAC6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58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0C853-C803-451A-9D5F-106A5BCFAC6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14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0C853-C803-451A-9D5F-106A5BCFAC6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6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AE034-ABCF-450E-B4CF-87DA7140742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9879-8804-492B-98A4-62E545C1A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all.com/news/local/watchdog/mc-government-waste-vehicles-phones-military-surpluls-watchdog-20160420-column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/>
              <a:t/>
            </a:r>
            <a:br>
              <a:rPr lang="en-US" sz="8000" b="1"/>
            </a:br>
            <a:r>
              <a:rPr lang="en-US" sz="6700" smtClean="0"/>
              <a:t>Chapter 14</a:t>
            </a: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6000" b="1" dirty="0" smtClean="0"/>
              <a:t>The </a:t>
            </a:r>
            <a:r>
              <a:rPr lang="en-US" sz="6000" b="1" dirty="0"/>
              <a:t>Federal </a:t>
            </a:r>
            <a:r>
              <a:rPr lang="en-US" sz="6000" b="1" dirty="0" smtClean="0"/>
              <a:t>Bureaucracy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" y="3733800"/>
            <a:ext cx="88392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ritics of government count as waste </a:t>
            </a:r>
            <a:r>
              <a:rPr lang="en-US" dirty="0" smtClean="0">
                <a:solidFill>
                  <a:srgbClr val="0070C0"/>
                </a:solidFill>
              </a:rPr>
              <a:t>those programs they simply don’t like</a:t>
            </a:r>
            <a:r>
              <a:rPr lang="en-US" dirty="0" smtClean="0"/>
              <a:t> – such as the Legal Services Corporation, the National Endowment for the Arts, </a:t>
            </a:r>
            <a:r>
              <a:rPr lang="en-US" dirty="0" err="1" smtClean="0"/>
              <a:t>Americorp</a:t>
            </a:r>
            <a:r>
              <a:rPr lang="en-US" dirty="0" smtClean="0"/>
              <a:t>, and subsidies for public television. </a:t>
            </a:r>
          </a:p>
          <a:p>
            <a:r>
              <a:rPr lang="en-US" dirty="0" smtClean="0"/>
              <a:t>But to use the term “waste” in this way makes it entirely a </a:t>
            </a:r>
            <a:r>
              <a:rPr lang="en-US" dirty="0" smtClean="0">
                <a:solidFill>
                  <a:srgbClr val="FF0000"/>
                </a:solidFill>
              </a:rPr>
              <a:t>political judgment </a:t>
            </a:r>
            <a:r>
              <a:rPr lang="en-US" dirty="0" smtClean="0"/>
              <a:t>and renders it essentially meaningless.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324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Wireless phones and other devices are another area where the government dropped the call.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cost of wireless services paid by agencies varied greatly, with a difference of about $53 between the lowest and highest rates paid </a:t>
            </a:r>
            <a:r>
              <a:rPr lang="en-US" dirty="0"/>
              <a:t>for unlimited voice, data and text services.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"Given the variance, cost savings could be realized by taking steps such as consolidating contracts and leveraging economies of scale to reduce costs," </a:t>
            </a:r>
            <a:r>
              <a:rPr lang="en-US" dirty="0"/>
              <a:t>the GAO said in last week's report.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much could be saved by consolidating contracts and eliminating unnecessary devices isn't clear, the GAO said, but </a:t>
            </a:r>
            <a:r>
              <a:rPr lang="en-US" i="1" dirty="0"/>
              <a:t>"could potentially be significant."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It noted that in 2012, the Office of Management and Budget estimated potential savings of $388 million if that was done in fiscal years 2013 through 2015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www.mcall.com/news/local/watchdog/mc-government-waste-vehicles-phones-military-surpluls-watchdog-20160420-column.html</a:t>
            </a:r>
            <a:r>
              <a:rPr lang="en-US" dirty="0" smtClean="0"/>
              <a:t>. Accessed Feb 26, 2018.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National Performance Review examined the federal bureaucracy in great detail and discovered that waste consisted of </a:t>
            </a:r>
            <a:r>
              <a:rPr lang="en-US" dirty="0">
                <a:solidFill>
                  <a:srgbClr val="0070C0"/>
                </a:solidFill>
              </a:rPr>
              <a:t>less than two cents of every tax dollar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Yet, it can easily be argued that even 2% is significant (in a $4 trillion  federal budget).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7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What’s the issue with determining/ending government waste?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Efforts </a:t>
            </a:r>
            <a:r>
              <a:rPr lang="en-US" dirty="0"/>
              <a:t>to avoid fraud in hundreds of federal </a:t>
            </a:r>
            <a:r>
              <a:rPr lang="en-US" dirty="0" smtClean="0"/>
              <a:t>programs can be hampered by one significant issue: </a:t>
            </a:r>
            <a:r>
              <a:rPr lang="en-US" dirty="0">
                <a:solidFill>
                  <a:srgbClr val="0070C0"/>
                </a:solidFill>
              </a:rPr>
              <a:t>we have to spend money to save money.</a:t>
            </a:r>
            <a:r>
              <a:rPr lang="en-US" dirty="0"/>
              <a:t>  Portraying the federal government as so wasteful as to make additional investments unbearable can have the effect of foreclosing the path to a more efficient and ultimately less costly government.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(Catching Disability Insurance fraud cases 	  requires investigators, for example)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Myth No. 2: Business is Always Better than Bureaucracy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government bureaucracies don’t have to produce a profit and they are not subject to market competition, it is argued, they have much less incentive to be cost-efficient in their management and delivery of services.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/>
              <a:t>“In short, there is much evidence that is ambivalent. The assumption that business always does better than government is not upheld. … When you add up all these study results, the basis for the mantra that business is always better evaporates.”</a:t>
            </a:r>
          </a:p>
          <a:p>
            <a:pPr algn="ctr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Charles </a:t>
            </a:r>
            <a:r>
              <a:rPr lang="en-US" sz="2000" dirty="0" err="1" smtClean="0"/>
              <a:t>Goodsell</a:t>
            </a:r>
            <a:r>
              <a:rPr lang="en-US" sz="2000" dirty="0" smtClean="0"/>
              <a:t> is a professor of Public Administration and Public Affairs at Virginia Polytechnic Institute and State University; After examining efficiency studies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Myth No. 3: We Want the Government to Act Like a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Businesses are obsessed with their bottom lines and are always looking for the cheapest way to make a product or deliver a service. </a:t>
            </a:r>
            <a:r>
              <a:rPr lang="en-US" dirty="0" smtClean="0">
                <a:solidFill>
                  <a:srgbClr val="0070C0"/>
                </a:solidFill>
              </a:rPr>
              <a:t>But in many cases, we don’t want government services to be as cheap as possible. </a:t>
            </a:r>
            <a:r>
              <a:rPr lang="en-US" dirty="0" smtClean="0"/>
              <a:t>Often, with government, the main concern is the </a:t>
            </a:r>
            <a:r>
              <a:rPr lang="en-US" u="sng" dirty="0" smtClean="0"/>
              <a:t>quality of the service</a:t>
            </a:r>
            <a:r>
              <a:rPr lang="en-US" dirty="0" smtClean="0"/>
              <a:t>, not its costs. For example, </a:t>
            </a:r>
            <a:r>
              <a:rPr lang="en-US" i="1" dirty="0" smtClean="0"/>
              <a:t>do we really want to spend the least amount of money possible on our air traffic control system? </a:t>
            </a:r>
          </a:p>
          <a:p>
            <a:r>
              <a:rPr lang="en-US" dirty="0" smtClean="0"/>
              <a:t>The main goal should be maximizing the safety of the aviation system. Also, do we want the cheapest possible workforce in charge of security at our airports?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Myth No. 4: Bureaucracy is a Major Cause of Government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Figures show that federal agencies have not been growing at an alarming rate. </a:t>
            </a:r>
          </a:p>
          <a:p>
            <a:r>
              <a:rPr lang="en-US" dirty="0" smtClean="0"/>
              <a:t>If we go back to </a:t>
            </a:r>
            <a:r>
              <a:rPr lang="en-US" dirty="0" smtClean="0">
                <a:solidFill>
                  <a:srgbClr val="FF0000"/>
                </a:solidFill>
              </a:rPr>
              <a:t>1970</a:t>
            </a:r>
            <a:r>
              <a:rPr lang="en-US" dirty="0" smtClean="0"/>
              <a:t>, we find that </a:t>
            </a:r>
            <a:r>
              <a:rPr lang="en-US" dirty="0" smtClean="0">
                <a:solidFill>
                  <a:srgbClr val="0070C0"/>
                </a:solidFill>
              </a:rPr>
              <a:t>2,997,000</a:t>
            </a:r>
            <a:r>
              <a:rPr lang="en-US" dirty="0" smtClean="0"/>
              <a:t> civilians worked for the federal government at that time. By </a:t>
            </a:r>
            <a:r>
              <a:rPr lang="en-US" dirty="0" smtClean="0">
                <a:solidFill>
                  <a:srgbClr val="FF0000"/>
                </a:solidFill>
              </a:rPr>
              <a:t>2007</a:t>
            </a:r>
            <a:r>
              <a:rPr lang="en-US" dirty="0" smtClean="0"/>
              <a:t>, that figure had actually gone down – to </a:t>
            </a:r>
            <a:r>
              <a:rPr lang="en-US" dirty="0" smtClean="0">
                <a:solidFill>
                  <a:srgbClr val="0070C0"/>
                </a:solidFill>
              </a:rPr>
              <a:t>2,695,000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But if this is true, what has driven the historical expansion of government in the United States?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important clue can be found by identifying those periods in which government has expanded the most. For example, </a:t>
            </a:r>
            <a:r>
              <a:rPr lang="en-US" dirty="0" smtClean="0">
                <a:solidFill>
                  <a:srgbClr val="FF0000"/>
                </a:solidFill>
              </a:rPr>
              <a:t>70%</a:t>
            </a:r>
            <a:r>
              <a:rPr lang="en-US" dirty="0" smtClean="0"/>
              <a:t> of the growth in federal regulatory agencies occurred during three decades, the 1930s, the 1960s, and the 1970s.</a:t>
            </a:r>
            <a:r>
              <a:rPr lang="en-US" baseline="30000" dirty="0" smtClean="0"/>
              <a:t>21 </a:t>
            </a:r>
            <a:r>
              <a:rPr lang="en-US" dirty="0" smtClean="0"/>
              <a:t>What these decades have in common is that they were times of enormous economic and social upheaval and increased political activism. </a:t>
            </a:r>
            <a:r>
              <a:rPr lang="en-US" dirty="0" smtClean="0">
                <a:solidFill>
                  <a:srgbClr val="0070C0"/>
                </a:solidFill>
              </a:rPr>
              <a:t>In other words, government responsibilities increased because of public demand for social and economic regulation increased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“A substantial source of growth in government activity in democratic societies is driven … by citizens and other groups using government to improve their life-chances.”</a:t>
            </a:r>
          </a:p>
          <a:p>
            <a:pPr algn="ctr">
              <a:buNone/>
            </a:pPr>
            <a:endParaRPr lang="en-US" sz="1100" i="1" dirty="0"/>
          </a:p>
          <a:p>
            <a:r>
              <a:rPr lang="en-US" dirty="0"/>
              <a:t>C</a:t>
            </a:r>
            <a:r>
              <a:rPr lang="en-US" dirty="0" smtClean="0"/>
              <a:t>itizens have realized that large-scale public programs are necessary to solve big problems – economic depressions, an elderly population mired in poverty, widespread racism, growing environmental degradation, a health care crisis, etc.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u="sng" dirty="0" smtClean="0"/>
              <a:t>Bureaucracy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Hierarchical Authority Structure</a:t>
            </a:r>
          </a:p>
          <a:p>
            <a:pPr lvl="1"/>
            <a:r>
              <a:rPr lang="en-US" sz="2400" dirty="0" smtClean="0"/>
              <a:t>Power flows top-down and responsibility bottom-to-top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Task Specialization</a:t>
            </a:r>
          </a:p>
          <a:p>
            <a:pPr lvl="1"/>
            <a:r>
              <a:rPr lang="en-US" sz="2400" dirty="0" smtClean="0"/>
              <a:t>Experts perform jobs with extensive rules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Operate on Merit Principle</a:t>
            </a:r>
          </a:p>
          <a:p>
            <a:pPr lvl="1"/>
            <a:r>
              <a:rPr lang="en-US" sz="2400" dirty="0" smtClean="0"/>
              <a:t>Ability-based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Behave with Impersonality</a:t>
            </a:r>
          </a:p>
          <a:p>
            <a:pPr lvl="1"/>
            <a:r>
              <a:rPr lang="en-US" sz="2400" dirty="0" smtClean="0"/>
              <a:t>Treat all clients impartially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Myth No. 5: Bureaucracies Usually Provide Poor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Surveys show high citizen evaluations for most large </a:t>
            </a:r>
            <a:r>
              <a:rPr lang="en-US" i="1" dirty="0" smtClean="0"/>
              <a:t>federal</a:t>
            </a:r>
            <a:r>
              <a:rPr lang="en-US" dirty="0" smtClean="0"/>
              <a:t> agencies as well. A Pew Research Center survey in 2000 found: Predictably, only </a:t>
            </a:r>
            <a:r>
              <a:rPr lang="en-US" dirty="0" smtClean="0">
                <a:solidFill>
                  <a:srgbClr val="FF0000"/>
                </a:solidFill>
              </a:rPr>
              <a:t>47.6%</a:t>
            </a:r>
            <a:r>
              <a:rPr lang="en-US" dirty="0" smtClean="0"/>
              <a:t> had a favorable view of the IRS. But </a:t>
            </a:r>
            <a:r>
              <a:rPr lang="en-US" dirty="0" smtClean="0">
                <a:solidFill>
                  <a:srgbClr val="0070C0"/>
                </a:solidFill>
              </a:rPr>
              <a:t>84.5%</a:t>
            </a:r>
            <a:r>
              <a:rPr lang="en-US" dirty="0" smtClean="0"/>
              <a:t> had favorable views of the FDA. For the Social Security Administration that figure was </a:t>
            </a:r>
            <a:r>
              <a:rPr lang="en-US" dirty="0" smtClean="0">
                <a:solidFill>
                  <a:srgbClr val="0070C0"/>
                </a:solidFill>
              </a:rPr>
              <a:t>72%</a:t>
            </a:r>
            <a:r>
              <a:rPr lang="en-US" dirty="0" smtClean="0"/>
              <a:t>; for the FAA, </a:t>
            </a:r>
            <a:r>
              <a:rPr lang="en-US" dirty="0" smtClean="0">
                <a:solidFill>
                  <a:srgbClr val="0070C0"/>
                </a:solidFill>
              </a:rPr>
              <a:t>69.3%</a:t>
            </a:r>
            <a:r>
              <a:rPr lang="en-US" dirty="0" smtClean="0"/>
              <a:t>; and for the EPA, </a:t>
            </a:r>
            <a:r>
              <a:rPr lang="en-US" dirty="0" smtClean="0">
                <a:solidFill>
                  <a:srgbClr val="0070C0"/>
                </a:solidFill>
              </a:rPr>
              <a:t>68%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/>
              <a:t>Hiring and promotion system based on political factors rather than merit/competence</a:t>
            </a:r>
          </a:p>
          <a:p>
            <a:pPr algn="ctr">
              <a:buNone/>
            </a:pPr>
            <a:r>
              <a:rPr lang="en-US" sz="7200" i="1" dirty="0" smtClean="0">
                <a:solidFill>
                  <a:srgbClr val="0070C0"/>
                </a:solidFill>
                <a:latin typeface="Byington" pitchFamily="2" charset="0"/>
              </a:rPr>
              <a:t>“The Spoils System”</a:t>
            </a:r>
          </a:p>
          <a:p>
            <a:pPr algn="ctr">
              <a:buNone/>
            </a:pPr>
            <a:endParaRPr lang="en-US" i="1" dirty="0" smtClean="0">
              <a:solidFill>
                <a:srgbClr val="0070C0"/>
              </a:solidFill>
              <a:latin typeface="Byington" pitchFamily="2" charset="0"/>
            </a:endParaRPr>
          </a:p>
          <a:p>
            <a:pPr algn="ctr">
              <a:buNone/>
            </a:pPr>
            <a:r>
              <a:rPr lang="en-US" sz="2400" dirty="0" smtClean="0"/>
              <a:t>[</a:t>
            </a:r>
            <a:r>
              <a:rPr lang="en-US" sz="2400" i="1" dirty="0" smtClean="0"/>
              <a:t>"to the victor belong the spoils" </a:t>
            </a:r>
            <a:r>
              <a:rPr lang="en-US" sz="2400" dirty="0" smtClean="0"/>
              <a:t>by New York Senator William L. Marcy, referring to the victory of the Jackson Democrats in the election of 1828]</a:t>
            </a:r>
            <a:endParaRPr lang="en-US" sz="2400" i="1" dirty="0">
              <a:solidFill>
                <a:srgbClr val="0070C0"/>
              </a:solidFill>
              <a:latin typeface="Byingto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8943" y="0"/>
            <a:ext cx="10297297" cy="6858000"/>
          </a:xfrm>
        </p:spPr>
      </p:pic>
    </p:spTree>
    <p:extLst>
      <p:ext uri="{BB962C8B-B14F-4D97-AF65-F5344CB8AC3E}">
        <p14:creationId xmlns:p14="http://schemas.microsoft.com/office/powerpoint/2010/main" val="471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Pendleton Civil Service Act, 1883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Inspired by Pres. Garfield’s assassination in 1881</a:t>
            </a:r>
          </a:p>
          <a:p>
            <a:r>
              <a:rPr lang="en-US" dirty="0" smtClean="0"/>
              <a:t>Installed a system of hiring &amp; promotion based on merit (exams and ratings)</a:t>
            </a:r>
          </a:p>
          <a:p>
            <a:r>
              <a:rPr lang="en-US" dirty="0" smtClean="0"/>
              <a:t>Insulates workers from being fired simply due to new administrations coming to power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Intended result</a:t>
            </a:r>
            <a:r>
              <a:rPr lang="en-US" dirty="0" smtClean="0"/>
              <a:t>: nonpartisan people with talent &amp; skill as bureaucrats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Hatch Act, 1939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Prohibits civil service employees from actively participating in partisan politics while on duty.</a:t>
            </a:r>
          </a:p>
          <a:p>
            <a:r>
              <a:rPr lang="en-US" dirty="0" smtClean="0"/>
              <a:t>Sensitive positions (such as National security) may not do so, even off-duty.</a:t>
            </a:r>
          </a:p>
          <a:p>
            <a:r>
              <a:rPr lang="en-US" dirty="0"/>
              <a:t>The law’s </a:t>
            </a:r>
            <a:r>
              <a:rPr lang="en-US" dirty="0" smtClean="0"/>
              <a:t>purpose is </a:t>
            </a:r>
            <a:r>
              <a:rPr lang="en-US" dirty="0"/>
              <a:t>to ensure that federal programs are administered in a nonpartisan </a:t>
            </a:r>
            <a:r>
              <a:rPr lang="en-US" dirty="0" smtClean="0"/>
              <a:t>fashion.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n-US" sz="9800" u="sng" dirty="0">
                <a:latin typeface="Arial" panose="020B0604020202020204" pitchFamily="34" charset="0"/>
              </a:rPr>
              <a:t>A Covered </a:t>
            </a:r>
            <a:r>
              <a:rPr lang="en-US" sz="9800" u="sng" dirty="0" smtClean="0">
                <a:latin typeface="Arial" panose="020B0604020202020204" pitchFamily="34" charset="0"/>
              </a:rPr>
              <a:t>Employee:</a:t>
            </a:r>
            <a:endParaRPr lang="en-US" sz="9800" u="sng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37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300" dirty="0">
                <a:solidFill>
                  <a:srgbClr val="FF0000"/>
                </a:solidFill>
                <a:latin typeface="Arial" panose="020B0604020202020204" pitchFamily="34" charset="0"/>
              </a:rPr>
              <a:t>May not </a:t>
            </a:r>
            <a:r>
              <a:rPr lang="en-US" sz="4300" dirty="0" smtClean="0">
                <a:latin typeface="Arial" panose="020B0604020202020204" pitchFamily="34" charset="0"/>
              </a:rPr>
              <a:t>be </a:t>
            </a:r>
            <a:r>
              <a:rPr lang="en-US" sz="4300" dirty="0">
                <a:latin typeface="Arial" panose="020B0604020202020204" pitchFamily="34" charset="0"/>
              </a:rPr>
              <a:t>a candidate for nomination or </a:t>
            </a:r>
            <a:r>
              <a:rPr lang="en-US" sz="4300" dirty="0" smtClean="0">
                <a:latin typeface="Arial" panose="020B0604020202020204" pitchFamily="34" charset="0"/>
              </a:rPr>
              <a:t>election </a:t>
            </a:r>
            <a:r>
              <a:rPr lang="en-US" sz="4300" dirty="0">
                <a:latin typeface="Arial" panose="020B0604020202020204" pitchFamily="34" charset="0"/>
              </a:rPr>
              <a:t>to public office </a:t>
            </a:r>
            <a:r>
              <a:rPr lang="en-US" sz="4300" dirty="0" smtClean="0">
                <a:latin typeface="Arial" panose="020B0604020202020204" pitchFamily="34" charset="0"/>
              </a:rPr>
              <a:t>in </a:t>
            </a:r>
            <a:r>
              <a:rPr lang="en-US" sz="4300" dirty="0">
                <a:latin typeface="Arial" panose="020B0604020202020204" pitchFamily="34" charset="0"/>
              </a:rPr>
              <a:t>a partisan election. </a:t>
            </a:r>
            <a:endParaRPr lang="en-US" sz="43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3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43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4300" dirty="0" smtClean="0">
                <a:latin typeface="Arial" panose="020B0604020202020204" pitchFamily="34" charset="0"/>
              </a:rPr>
              <a:t>use </a:t>
            </a:r>
            <a:r>
              <a:rPr lang="en-US" sz="4300" dirty="0">
                <a:latin typeface="Arial" panose="020B0604020202020204" pitchFamily="34" charset="0"/>
              </a:rPr>
              <a:t>his or her official authority or </a:t>
            </a:r>
            <a:r>
              <a:rPr lang="en-US" sz="4300" dirty="0" smtClean="0">
                <a:latin typeface="Arial" panose="020B0604020202020204" pitchFamily="34" charset="0"/>
              </a:rPr>
              <a:t>influence </a:t>
            </a:r>
            <a:r>
              <a:rPr lang="en-US" sz="4300" dirty="0">
                <a:latin typeface="Arial" panose="020B0604020202020204" pitchFamily="34" charset="0"/>
              </a:rPr>
              <a:t>to interfere with </a:t>
            </a:r>
            <a:r>
              <a:rPr lang="en-US" sz="4300" dirty="0" smtClean="0">
                <a:latin typeface="Arial" panose="020B0604020202020204" pitchFamily="34" charset="0"/>
              </a:rPr>
              <a:t>or </a:t>
            </a:r>
            <a:r>
              <a:rPr lang="en-US" sz="4300" dirty="0">
                <a:latin typeface="Arial" panose="020B0604020202020204" pitchFamily="34" charset="0"/>
              </a:rPr>
              <a:t>affect the result of </a:t>
            </a:r>
            <a:r>
              <a:rPr lang="en-US" sz="4300" dirty="0" smtClean="0">
                <a:latin typeface="Arial" panose="020B0604020202020204" pitchFamily="34" charset="0"/>
              </a:rPr>
              <a:t>an </a:t>
            </a:r>
            <a:r>
              <a:rPr lang="en-US" sz="4300" dirty="0">
                <a:latin typeface="Arial" panose="020B0604020202020204" pitchFamily="34" charset="0"/>
              </a:rPr>
              <a:t>election. For example: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May </a:t>
            </a:r>
            <a:r>
              <a:rPr lang="en-US" sz="3700" dirty="0"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use </a:t>
            </a:r>
            <a:r>
              <a:rPr lang="en-US" sz="3700" dirty="0">
                <a:latin typeface="Arial" panose="020B0604020202020204" pitchFamily="34" charset="0"/>
              </a:rPr>
              <a:t>his or her official title or </a:t>
            </a:r>
            <a:r>
              <a:rPr lang="en-US" sz="3700" dirty="0" smtClean="0">
                <a:latin typeface="Arial" panose="020B0604020202020204" pitchFamily="34" charset="0"/>
              </a:rPr>
              <a:t>position </a:t>
            </a:r>
            <a:r>
              <a:rPr lang="en-US" sz="3700" dirty="0">
                <a:latin typeface="Arial" panose="020B0604020202020204" pitchFamily="34" charset="0"/>
              </a:rPr>
              <a:t>while engaged in political activity.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May </a:t>
            </a:r>
            <a:r>
              <a:rPr lang="en-US" sz="3700" dirty="0"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invite </a:t>
            </a:r>
            <a:r>
              <a:rPr lang="en-US" sz="3700" dirty="0">
                <a:latin typeface="Arial" panose="020B0604020202020204" pitchFamily="34" charset="0"/>
              </a:rPr>
              <a:t>subordinate employees to </a:t>
            </a:r>
            <a:r>
              <a:rPr lang="en-US" sz="3700" dirty="0" smtClean="0">
                <a:latin typeface="Arial" panose="020B0604020202020204" pitchFamily="34" charset="0"/>
              </a:rPr>
              <a:t>political </a:t>
            </a:r>
            <a:r>
              <a:rPr lang="en-US" sz="3700" dirty="0">
                <a:latin typeface="Arial" panose="020B0604020202020204" pitchFamily="34" charset="0"/>
              </a:rPr>
              <a:t>events or otherwise suggest to </a:t>
            </a:r>
            <a:r>
              <a:rPr lang="en-US" sz="3700" dirty="0" smtClean="0">
                <a:latin typeface="Arial" panose="020B0604020202020204" pitchFamily="34" charset="0"/>
              </a:rPr>
              <a:t>subordinates </a:t>
            </a:r>
            <a:r>
              <a:rPr lang="en-US" sz="3700" dirty="0">
                <a:latin typeface="Arial" panose="020B0604020202020204" pitchFamily="34" charset="0"/>
              </a:rPr>
              <a:t>that they </a:t>
            </a:r>
            <a:r>
              <a:rPr lang="en-US" sz="3700" dirty="0" smtClean="0">
                <a:latin typeface="Arial" panose="020B0604020202020204" pitchFamily="34" charset="0"/>
              </a:rPr>
              <a:t>	   attend </a:t>
            </a:r>
            <a:r>
              <a:rPr lang="en-US" sz="3700" dirty="0">
                <a:latin typeface="Arial" panose="020B0604020202020204" pitchFamily="34" charset="0"/>
              </a:rPr>
              <a:t>political events </a:t>
            </a:r>
            <a:r>
              <a:rPr lang="en-US" sz="3700" dirty="0" smtClean="0">
                <a:latin typeface="Arial" panose="020B0604020202020204" pitchFamily="34" charset="0"/>
              </a:rPr>
              <a:t>or </a:t>
            </a:r>
            <a:r>
              <a:rPr lang="en-US" sz="3700" dirty="0">
                <a:latin typeface="Arial" panose="020B0604020202020204" pitchFamily="34" charset="0"/>
              </a:rPr>
              <a:t>undertake any partisan political activity. </a:t>
            </a:r>
          </a:p>
          <a:p>
            <a:pPr marL="0" indent="0">
              <a:buNone/>
            </a:pPr>
            <a:endParaRPr lang="en-US" sz="37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300" dirty="0">
                <a:solidFill>
                  <a:srgbClr val="FF0000"/>
                </a:solidFill>
                <a:latin typeface="Arial" panose="020B0604020202020204" pitchFamily="34" charset="0"/>
              </a:rPr>
              <a:t>May not </a:t>
            </a:r>
            <a:r>
              <a:rPr lang="en-US" sz="4300" dirty="0" smtClean="0">
                <a:latin typeface="Arial" panose="020B0604020202020204" pitchFamily="34" charset="0"/>
              </a:rPr>
              <a:t>knowingly </a:t>
            </a:r>
            <a:r>
              <a:rPr lang="en-US" sz="4300" dirty="0">
                <a:latin typeface="Arial" panose="020B0604020202020204" pitchFamily="34" charset="0"/>
              </a:rPr>
              <a:t>solicit or discourage the </a:t>
            </a:r>
            <a:r>
              <a:rPr lang="en-US" sz="4300" dirty="0" smtClean="0">
                <a:latin typeface="Arial" panose="020B0604020202020204" pitchFamily="34" charset="0"/>
              </a:rPr>
              <a:t>participation </a:t>
            </a:r>
            <a:r>
              <a:rPr lang="en-US" sz="4300" dirty="0">
                <a:latin typeface="Arial" panose="020B0604020202020204" pitchFamily="34" charset="0"/>
              </a:rPr>
              <a:t>in any political activity of anyone </a:t>
            </a:r>
            <a:r>
              <a:rPr lang="en-US" sz="4300" dirty="0" smtClean="0">
                <a:latin typeface="Arial" panose="020B0604020202020204" pitchFamily="34" charset="0"/>
              </a:rPr>
              <a:t>who </a:t>
            </a:r>
            <a:r>
              <a:rPr lang="en-US" sz="4300" dirty="0">
                <a:latin typeface="Arial" panose="020B0604020202020204" pitchFamily="34" charset="0"/>
              </a:rPr>
              <a:t>has business before </a:t>
            </a:r>
            <a:r>
              <a:rPr lang="en-US" sz="4300" dirty="0" smtClean="0">
                <a:latin typeface="Arial" panose="020B0604020202020204" pitchFamily="34" charset="0"/>
              </a:rPr>
              <a:t>their </a:t>
            </a:r>
            <a:r>
              <a:rPr lang="en-US" sz="4300" dirty="0">
                <a:latin typeface="Arial" panose="020B0604020202020204" pitchFamily="34" charset="0"/>
              </a:rPr>
              <a:t>employing office. </a:t>
            </a:r>
          </a:p>
          <a:p>
            <a:pPr marL="0" indent="0">
              <a:buNone/>
            </a:pPr>
            <a:endParaRPr lang="en-US" sz="43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3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43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4300" dirty="0" smtClean="0">
                <a:latin typeface="Arial" panose="020B0604020202020204" pitchFamily="34" charset="0"/>
              </a:rPr>
              <a:t>solicit</a:t>
            </a:r>
            <a:r>
              <a:rPr lang="en-US" sz="4300" dirty="0">
                <a:latin typeface="Arial" panose="020B0604020202020204" pitchFamily="34" charset="0"/>
              </a:rPr>
              <a:t>, accept, or receive a donation </a:t>
            </a:r>
            <a:r>
              <a:rPr lang="en-US" sz="4300" dirty="0" smtClean="0">
                <a:latin typeface="Arial" panose="020B0604020202020204" pitchFamily="34" charset="0"/>
              </a:rPr>
              <a:t>or </a:t>
            </a:r>
            <a:r>
              <a:rPr lang="en-US" sz="4300" dirty="0">
                <a:latin typeface="Arial" panose="020B0604020202020204" pitchFamily="34" charset="0"/>
              </a:rPr>
              <a:t>contribution for a partisan political party, </a:t>
            </a:r>
            <a:r>
              <a:rPr lang="en-US" sz="4300" dirty="0" smtClean="0">
                <a:latin typeface="Arial" panose="020B0604020202020204" pitchFamily="34" charset="0"/>
              </a:rPr>
              <a:t>candidate </a:t>
            </a:r>
            <a:r>
              <a:rPr lang="en-US" sz="4300" dirty="0">
                <a:latin typeface="Arial" panose="020B0604020202020204" pitchFamily="34" charset="0"/>
              </a:rPr>
              <a:t>for partisan political office, or partisan </a:t>
            </a:r>
            <a:r>
              <a:rPr lang="en-US" sz="4300" dirty="0" smtClean="0">
                <a:latin typeface="Arial" panose="020B0604020202020204" pitchFamily="34" charset="0"/>
              </a:rPr>
              <a:t>political </a:t>
            </a:r>
            <a:r>
              <a:rPr lang="en-US" sz="4300" dirty="0">
                <a:latin typeface="Arial" panose="020B0604020202020204" pitchFamily="34" charset="0"/>
              </a:rPr>
              <a:t>group. For example: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May </a:t>
            </a:r>
            <a:r>
              <a:rPr lang="en-US" sz="3700" dirty="0"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host </a:t>
            </a:r>
            <a:r>
              <a:rPr lang="en-US" sz="3700" dirty="0">
                <a:latin typeface="Arial" panose="020B0604020202020204" pitchFamily="34" charset="0"/>
              </a:rPr>
              <a:t>a political fundraiser;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May not invite </a:t>
            </a:r>
            <a:r>
              <a:rPr lang="en-US" sz="3700" dirty="0">
                <a:latin typeface="Arial" panose="020B0604020202020204" pitchFamily="34" charset="0"/>
              </a:rPr>
              <a:t>others to a political </a:t>
            </a:r>
            <a:r>
              <a:rPr lang="en-US" sz="3700" dirty="0" smtClean="0">
                <a:latin typeface="Arial" panose="020B0604020202020204" pitchFamily="34" charset="0"/>
              </a:rPr>
              <a:t>fundraiser</a:t>
            </a:r>
            <a:r>
              <a:rPr lang="en-US" sz="3700" dirty="0"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May </a:t>
            </a:r>
            <a:r>
              <a:rPr lang="en-US" sz="3700" dirty="0"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sell </a:t>
            </a:r>
            <a:r>
              <a:rPr lang="en-US" sz="3700" dirty="0">
                <a:latin typeface="Arial" panose="020B0604020202020204" pitchFamily="34" charset="0"/>
              </a:rPr>
              <a:t>tickets to a political fundraiser; </a:t>
            </a:r>
          </a:p>
          <a:p>
            <a:pPr marL="0" indent="0">
              <a:buNone/>
            </a:pPr>
            <a:endParaRPr lang="en-US" sz="37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300" dirty="0">
                <a:solidFill>
                  <a:srgbClr val="FF0000"/>
                </a:solidFill>
                <a:latin typeface="Arial" panose="020B0604020202020204" pitchFamily="34" charset="0"/>
              </a:rPr>
              <a:t>May not </a:t>
            </a:r>
            <a:r>
              <a:rPr lang="en-US" sz="4300" dirty="0" smtClean="0">
                <a:latin typeface="Arial" panose="020B0604020202020204" pitchFamily="34" charset="0"/>
              </a:rPr>
              <a:t>use </a:t>
            </a:r>
            <a:r>
              <a:rPr lang="en-US" sz="4300" dirty="0">
                <a:latin typeface="Arial" panose="020B0604020202020204" pitchFamily="34" charset="0"/>
              </a:rPr>
              <a:t>any e-mail account or social </a:t>
            </a:r>
            <a:r>
              <a:rPr lang="en-US" sz="4300" dirty="0" smtClean="0">
                <a:latin typeface="Arial" panose="020B0604020202020204" pitchFamily="34" charset="0"/>
              </a:rPr>
              <a:t>media </a:t>
            </a:r>
            <a:r>
              <a:rPr lang="en-US" sz="4300" dirty="0">
                <a:latin typeface="Arial" panose="020B0604020202020204" pitchFamily="34" charset="0"/>
              </a:rPr>
              <a:t>to distribute, send, or forward content </a:t>
            </a:r>
            <a:r>
              <a:rPr lang="en-US" sz="4300" dirty="0" smtClean="0">
                <a:latin typeface="Arial" panose="020B0604020202020204" pitchFamily="34" charset="0"/>
              </a:rPr>
              <a:t>that </a:t>
            </a:r>
            <a:r>
              <a:rPr lang="en-US" sz="4300" dirty="0">
                <a:latin typeface="Arial" panose="020B0604020202020204" pitchFamily="34" charset="0"/>
              </a:rPr>
              <a:t>solicits political contributions. </a:t>
            </a:r>
          </a:p>
          <a:p>
            <a:endParaRPr lang="en-US" sz="37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300" dirty="0">
                <a:solidFill>
                  <a:srgbClr val="FF0000"/>
                </a:solidFill>
                <a:latin typeface="Arial" panose="020B0604020202020204" pitchFamily="34" charset="0"/>
              </a:rPr>
              <a:t>May not </a:t>
            </a:r>
            <a:r>
              <a:rPr lang="en-US" sz="4300" dirty="0" smtClean="0">
                <a:latin typeface="Arial" panose="020B0604020202020204" pitchFamily="34" charset="0"/>
              </a:rPr>
              <a:t>engage </a:t>
            </a:r>
            <a:r>
              <a:rPr lang="en-US" sz="4300" dirty="0">
                <a:latin typeface="Arial" panose="020B0604020202020204" pitchFamily="34" charset="0"/>
              </a:rPr>
              <a:t>in political activity — i.e., activity </a:t>
            </a:r>
            <a:r>
              <a:rPr lang="en-US" sz="4300" dirty="0" smtClean="0">
                <a:latin typeface="Arial" panose="020B0604020202020204" pitchFamily="34" charset="0"/>
              </a:rPr>
              <a:t>directed </a:t>
            </a:r>
            <a:r>
              <a:rPr lang="en-US" sz="4300" dirty="0">
                <a:latin typeface="Arial" panose="020B0604020202020204" pitchFamily="34" charset="0"/>
              </a:rPr>
              <a:t>at the success or </a:t>
            </a:r>
            <a:r>
              <a:rPr lang="en-US" sz="4300" dirty="0" smtClean="0">
                <a:latin typeface="Arial" panose="020B0604020202020204" pitchFamily="34" charset="0"/>
              </a:rPr>
              <a:t>failure </a:t>
            </a:r>
            <a:r>
              <a:rPr lang="en-US" sz="4300" dirty="0">
                <a:latin typeface="Arial" panose="020B0604020202020204" pitchFamily="34" charset="0"/>
              </a:rPr>
              <a:t>of a political party, </a:t>
            </a:r>
            <a:r>
              <a:rPr lang="en-US" sz="4300" dirty="0" smtClean="0">
                <a:latin typeface="Arial" panose="020B0604020202020204" pitchFamily="34" charset="0"/>
              </a:rPr>
              <a:t>candidate </a:t>
            </a:r>
            <a:r>
              <a:rPr lang="en-US" sz="4300" dirty="0">
                <a:latin typeface="Arial" panose="020B0604020202020204" pitchFamily="34" charset="0"/>
              </a:rPr>
              <a:t>for partisan political office, or partisan </a:t>
            </a:r>
            <a:r>
              <a:rPr lang="en-US" sz="4300" dirty="0" smtClean="0">
                <a:latin typeface="Arial" panose="020B0604020202020204" pitchFamily="34" charset="0"/>
              </a:rPr>
              <a:t>political </a:t>
            </a:r>
            <a:r>
              <a:rPr lang="en-US" sz="4300" dirty="0">
                <a:latin typeface="Arial" panose="020B0604020202020204" pitchFamily="34" charset="0"/>
              </a:rPr>
              <a:t>group — while the employee is on duty, in </a:t>
            </a:r>
            <a:r>
              <a:rPr lang="en-US" sz="4300" dirty="0" smtClean="0">
                <a:latin typeface="Arial" panose="020B0604020202020204" pitchFamily="34" charset="0"/>
              </a:rPr>
              <a:t>any </a:t>
            </a:r>
            <a:r>
              <a:rPr lang="en-US" sz="4300" dirty="0">
                <a:latin typeface="Arial" panose="020B0604020202020204" pitchFamily="34" charset="0"/>
              </a:rPr>
              <a:t>federal room or building, while wearing a </a:t>
            </a:r>
            <a:r>
              <a:rPr lang="en-US" sz="4300" dirty="0" smtClean="0">
                <a:latin typeface="Arial" panose="020B0604020202020204" pitchFamily="34" charset="0"/>
              </a:rPr>
              <a:t>uniform </a:t>
            </a:r>
            <a:r>
              <a:rPr lang="en-US" sz="4300" dirty="0">
                <a:latin typeface="Arial" panose="020B0604020202020204" pitchFamily="34" charset="0"/>
              </a:rPr>
              <a:t>or official insignia, or using any federally </a:t>
            </a:r>
            <a:r>
              <a:rPr lang="en-US" sz="4300" dirty="0" smtClean="0">
                <a:latin typeface="Arial" panose="020B0604020202020204" pitchFamily="34" charset="0"/>
              </a:rPr>
              <a:t>owned </a:t>
            </a:r>
            <a:r>
              <a:rPr lang="en-US" sz="4300" dirty="0">
                <a:latin typeface="Arial" panose="020B0604020202020204" pitchFamily="34" charset="0"/>
              </a:rPr>
              <a:t>or leased vehicle. For example: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distribute campaign </a:t>
            </a:r>
            <a:r>
              <a:rPr lang="en-US" sz="3700" dirty="0">
                <a:latin typeface="Arial" panose="020B0604020202020204" pitchFamily="34" charset="0"/>
              </a:rPr>
              <a:t>materials;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display </a:t>
            </a:r>
            <a:r>
              <a:rPr lang="en-US" sz="3700" dirty="0">
                <a:latin typeface="Arial" panose="020B0604020202020204" pitchFamily="34" charset="0"/>
              </a:rPr>
              <a:t>campaign materials or items;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perform </a:t>
            </a:r>
            <a:r>
              <a:rPr lang="en-US" sz="3700" dirty="0">
                <a:latin typeface="Arial" panose="020B0604020202020204" pitchFamily="34" charset="0"/>
              </a:rPr>
              <a:t>campaign related chores;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wear </a:t>
            </a:r>
            <a:r>
              <a:rPr lang="en-US" sz="3700" dirty="0">
                <a:latin typeface="Arial" panose="020B0604020202020204" pitchFamily="34" charset="0"/>
              </a:rPr>
              <a:t>or display partisan political </a:t>
            </a:r>
            <a:r>
              <a:rPr lang="en-US" sz="3700" dirty="0" smtClean="0">
                <a:latin typeface="Arial" panose="020B0604020202020204" pitchFamily="34" charset="0"/>
              </a:rPr>
              <a:t>buttons</a:t>
            </a:r>
            <a:r>
              <a:rPr lang="en-US" sz="3700" dirty="0">
                <a:latin typeface="Arial" panose="020B0604020202020204" pitchFamily="34" charset="0"/>
              </a:rPr>
              <a:t>, t-shirts, signs, or other items;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make </a:t>
            </a:r>
            <a:r>
              <a:rPr lang="en-US" sz="3700" dirty="0">
                <a:latin typeface="Arial" panose="020B0604020202020204" pitchFamily="34" charset="0"/>
              </a:rPr>
              <a:t>political contributions to a </a:t>
            </a:r>
            <a:r>
              <a:rPr lang="en-US" sz="3700" dirty="0" smtClean="0">
                <a:latin typeface="Arial" panose="020B0604020202020204" pitchFamily="34" charset="0"/>
              </a:rPr>
              <a:t>partisan </a:t>
            </a:r>
            <a:r>
              <a:rPr lang="en-US" sz="3700" dirty="0">
                <a:latin typeface="Arial" panose="020B0604020202020204" pitchFamily="34" charset="0"/>
              </a:rPr>
              <a:t>political party, candidate for partisan </a:t>
            </a:r>
            <a:r>
              <a:rPr lang="en-US" sz="3700" dirty="0" smtClean="0">
                <a:latin typeface="Arial" panose="020B0604020202020204" pitchFamily="34" charset="0"/>
              </a:rPr>
              <a:t>political </a:t>
            </a:r>
            <a:r>
              <a:rPr lang="en-US" sz="3700" dirty="0">
                <a:latin typeface="Arial" panose="020B0604020202020204" pitchFamily="34" charset="0"/>
              </a:rPr>
              <a:t>office, or </a:t>
            </a:r>
            <a:r>
              <a:rPr lang="en-US" sz="3700" dirty="0" smtClean="0">
                <a:latin typeface="Arial" panose="020B0604020202020204" pitchFamily="34" charset="0"/>
              </a:rPr>
              <a:t>	   partisan </a:t>
            </a:r>
            <a:r>
              <a:rPr lang="en-US" sz="3700" dirty="0">
                <a:latin typeface="Arial" panose="020B0604020202020204" pitchFamily="34" charset="0"/>
              </a:rPr>
              <a:t>political </a:t>
            </a:r>
            <a:r>
              <a:rPr lang="en-US" sz="3700" dirty="0" smtClean="0">
                <a:latin typeface="Arial" panose="020B0604020202020204" pitchFamily="34" charset="0"/>
              </a:rPr>
              <a:t>group</a:t>
            </a:r>
            <a:r>
              <a:rPr lang="en-US" sz="3700" dirty="0"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post </a:t>
            </a:r>
            <a:r>
              <a:rPr lang="en-US" sz="3700" dirty="0">
                <a:latin typeface="Arial" panose="020B0604020202020204" pitchFamily="34" charset="0"/>
              </a:rPr>
              <a:t>a comment to a blog or a social </a:t>
            </a:r>
            <a:r>
              <a:rPr lang="en-US" sz="3700" dirty="0" smtClean="0">
                <a:latin typeface="Arial" panose="020B0604020202020204" pitchFamily="34" charset="0"/>
              </a:rPr>
              <a:t>media </a:t>
            </a:r>
            <a:r>
              <a:rPr lang="en-US" sz="3700" dirty="0">
                <a:latin typeface="Arial" panose="020B0604020202020204" pitchFamily="34" charset="0"/>
              </a:rPr>
              <a:t>site that advocates for or against a partisan </a:t>
            </a:r>
            <a:r>
              <a:rPr lang="en-US" sz="3700" dirty="0" smtClean="0">
                <a:latin typeface="Arial" panose="020B0604020202020204" pitchFamily="34" charset="0"/>
              </a:rPr>
              <a:t>political 	   party</a:t>
            </a:r>
            <a:r>
              <a:rPr lang="en-US" sz="3700" dirty="0">
                <a:latin typeface="Arial" panose="020B0604020202020204" pitchFamily="34" charset="0"/>
              </a:rPr>
              <a:t>, candidate for </a:t>
            </a:r>
            <a:r>
              <a:rPr lang="en-US" sz="3700" dirty="0" smtClean="0">
                <a:latin typeface="Arial" panose="020B0604020202020204" pitchFamily="34" charset="0"/>
              </a:rPr>
              <a:t>partisan </a:t>
            </a:r>
            <a:r>
              <a:rPr lang="en-US" sz="3700" dirty="0">
                <a:latin typeface="Arial" panose="020B0604020202020204" pitchFamily="34" charset="0"/>
              </a:rPr>
              <a:t>political </a:t>
            </a:r>
            <a:r>
              <a:rPr lang="en-US" sz="3700" dirty="0" smtClean="0">
                <a:latin typeface="Arial" panose="020B0604020202020204" pitchFamily="34" charset="0"/>
              </a:rPr>
              <a:t>office</a:t>
            </a:r>
            <a:r>
              <a:rPr lang="en-US" sz="3700" dirty="0">
                <a:latin typeface="Arial" panose="020B0604020202020204" pitchFamily="34" charset="0"/>
              </a:rPr>
              <a:t>, or partisan political group; </a:t>
            </a:r>
          </a:p>
          <a:p>
            <a:pPr marL="0" indent="0">
              <a:buNone/>
            </a:pPr>
            <a:r>
              <a:rPr lang="en-US" sz="3700" dirty="0" smtClean="0">
                <a:latin typeface="Arial" panose="020B0604020202020204" pitchFamily="34" charset="0"/>
              </a:rPr>
              <a:t>	&gt; </a:t>
            </a:r>
            <a:r>
              <a:rPr lang="en-US" sz="3700" dirty="0" smtClean="0">
                <a:solidFill>
                  <a:srgbClr val="FF0000"/>
                </a:solidFill>
                <a:latin typeface="Arial" panose="020B0604020202020204" pitchFamily="34" charset="0"/>
              </a:rPr>
              <a:t>May </a:t>
            </a:r>
            <a:r>
              <a:rPr lang="en-US" sz="3700" dirty="0">
                <a:solidFill>
                  <a:srgbClr val="FF0000"/>
                </a:solidFill>
                <a:latin typeface="Arial" panose="020B0604020202020204" pitchFamily="34" charset="0"/>
              </a:rPr>
              <a:t>not </a:t>
            </a:r>
            <a:r>
              <a:rPr lang="en-US" sz="3700" dirty="0" smtClean="0">
                <a:latin typeface="Arial" panose="020B0604020202020204" pitchFamily="34" charset="0"/>
              </a:rPr>
              <a:t>use </a:t>
            </a:r>
            <a:r>
              <a:rPr lang="en-US" sz="3700" dirty="0">
                <a:latin typeface="Arial" panose="020B0604020202020204" pitchFamily="34" charset="0"/>
              </a:rPr>
              <a:t>any e-mail </a:t>
            </a:r>
            <a:r>
              <a:rPr lang="en-US" sz="3700" dirty="0" smtClean="0">
                <a:latin typeface="Arial" panose="020B0604020202020204" pitchFamily="34" charset="0"/>
              </a:rPr>
              <a:t>account or </a:t>
            </a:r>
            <a:r>
              <a:rPr lang="en-US" sz="3700" dirty="0">
                <a:latin typeface="Arial" panose="020B0604020202020204" pitchFamily="34" charset="0"/>
              </a:rPr>
              <a:t>social media </a:t>
            </a:r>
            <a:r>
              <a:rPr lang="en-US" sz="3700" dirty="0" smtClean="0">
                <a:latin typeface="Arial" panose="020B0604020202020204" pitchFamily="34" charset="0"/>
              </a:rPr>
              <a:t>to </a:t>
            </a:r>
            <a:r>
              <a:rPr lang="en-US" sz="3700" dirty="0">
                <a:latin typeface="Arial" panose="020B0604020202020204" pitchFamily="34" charset="0"/>
              </a:rPr>
              <a:t>distribute, send, or forward content that </a:t>
            </a:r>
            <a:r>
              <a:rPr lang="en-US" sz="3700" dirty="0" smtClean="0">
                <a:latin typeface="Arial" panose="020B0604020202020204" pitchFamily="34" charset="0"/>
              </a:rPr>
              <a:t>advocates 	   for </a:t>
            </a:r>
            <a:r>
              <a:rPr lang="en-US" sz="3700" dirty="0">
                <a:latin typeface="Arial" panose="020B0604020202020204" pitchFamily="34" charset="0"/>
              </a:rPr>
              <a:t>or against a partisan </a:t>
            </a:r>
            <a:r>
              <a:rPr lang="en-US" sz="3700" dirty="0" smtClean="0">
                <a:latin typeface="Arial" panose="020B0604020202020204" pitchFamily="34" charset="0"/>
              </a:rPr>
              <a:t>political </a:t>
            </a:r>
            <a:r>
              <a:rPr lang="en-US" sz="3700" dirty="0">
                <a:latin typeface="Arial" panose="020B0604020202020204" pitchFamily="34" charset="0"/>
              </a:rPr>
              <a:t>party, </a:t>
            </a:r>
            <a:r>
              <a:rPr lang="en-US" sz="3700" dirty="0" smtClean="0">
                <a:latin typeface="Arial" panose="020B0604020202020204" pitchFamily="34" charset="0"/>
              </a:rPr>
              <a:t>candidate </a:t>
            </a:r>
            <a:r>
              <a:rPr lang="en-US" sz="3700" dirty="0">
                <a:latin typeface="Arial" panose="020B0604020202020204" pitchFamily="34" charset="0"/>
              </a:rPr>
              <a:t>for partisan political office, or partisan </a:t>
            </a:r>
            <a:r>
              <a:rPr lang="en-US" sz="3700" dirty="0" smtClean="0">
                <a:latin typeface="Arial" panose="020B0604020202020204" pitchFamily="34" charset="0"/>
              </a:rPr>
              <a:t>political </a:t>
            </a:r>
            <a:r>
              <a:rPr lang="en-US" sz="3700" dirty="0">
                <a:latin typeface="Arial" panose="020B0604020202020204" pitchFamily="34" charset="0"/>
              </a:rPr>
              <a:t>group.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2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818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9800" u="sng" dirty="0" smtClean="0"/>
              <a:t>A Covered Employee</a:t>
            </a:r>
            <a:r>
              <a:rPr lang="en-US" sz="9800" dirty="0" smtClean="0"/>
              <a:t>:</a:t>
            </a:r>
            <a:endParaRPr lang="en-US" sz="9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be </a:t>
            </a:r>
            <a:r>
              <a:rPr lang="en-US" sz="4500" dirty="0"/>
              <a:t>a candidate in a nonpartisan election.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register </a:t>
            </a:r>
            <a:r>
              <a:rPr lang="en-US" sz="4500" dirty="0"/>
              <a:t>and vote as they choose.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assist </a:t>
            </a:r>
            <a:r>
              <a:rPr lang="en-US" sz="4500" dirty="0"/>
              <a:t>in voter </a:t>
            </a:r>
            <a:r>
              <a:rPr lang="en-US" sz="4500" dirty="0" smtClean="0"/>
              <a:t>registration </a:t>
            </a:r>
            <a:r>
              <a:rPr lang="en-US" sz="4500" dirty="0"/>
              <a:t>drives.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participate </a:t>
            </a:r>
            <a:r>
              <a:rPr lang="en-US" sz="4500" dirty="0"/>
              <a:t>in nonpartisan campaigns.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contribute </a:t>
            </a:r>
            <a:r>
              <a:rPr lang="en-US" sz="4500" dirty="0"/>
              <a:t>money to political campaigns</a:t>
            </a:r>
            <a:r>
              <a:rPr lang="en-US" sz="4500" dirty="0" smtClean="0"/>
              <a:t>, </a:t>
            </a:r>
            <a:r>
              <a:rPr lang="en-US" sz="4500" dirty="0"/>
              <a:t>political parties, or partisan political groups.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attend </a:t>
            </a:r>
            <a:r>
              <a:rPr lang="en-US" sz="4500" dirty="0"/>
              <a:t>political fundraising functions.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attend </a:t>
            </a:r>
            <a:r>
              <a:rPr lang="en-US" sz="4500" dirty="0"/>
              <a:t>political rallies and meetings.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join </a:t>
            </a:r>
            <a:r>
              <a:rPr lang="en-US" sz="4500" dirty="0"/>
              <a:t>political clubs or parties.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campaign </a:t>
            </a:r>
            <a:r>
              <a:rPr lang="en-US" sz="4500" dirty="0"/>
              <a:t>for or against referendum questions, </a:t>
            </a:r>
            <a:r>
              <a:rPr lang="en-US" sz="4500" dirty="0" smtClean="0"/>
              <a:t>constitutional </a:t>
            </a:r>
            <a:r>
              <a:rPr lang="en-US" sz="4500" dirty="0"/>
              <a:t>amendments, or  municipal ordinances.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</a:t>
            </a:r>
            <a:r>
              <a:rPr lang="en-US" sz="4500" dirty="0"/>
              <a:t>sign nominating petitions 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circulate </a:t>
            </a:r>
            <a:r>
              <a:rPr lang="en-US" sz="4500" dirty="0"/>
              <a:t>nominating petitions.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campaign </a:t>
            </a:r>
            <a:r>
              <a:rPr lang="en-US" sz="4500" dirty="0"/>
              <a:t>for or against candidates in partisan </a:t>
            </a:r>
            <a:r>
              <a:rPr lang="en-US" sz="4500" dirty="0" smtClean="0"/>
              <a:t>elections</a:t>
            </a:r>
            <a:endParaRPr lang="en-US" sz="4500" dirty="0"/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make </a:t>
            </a:r>
            <a:r>
              <a:rPr lang="en-US" sz="4500" dirty="0"/>
              <a:t>campaign speeches for candidates </a:t>
            </a:r>
            <a:r>
              <a:rPr lang="en-US" sz="4500" dirty="0" smtClean="0"/>
              <a:t>in </a:t>
            </a:r>
            <a:r>
              <a:rPr lang="en-US" sz="4500" dirty="0"/>
              <a:t>partisan elections.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distribute </a:t>
            </a:r>
            <a:r>
              <a:rPr lang="en-US" sz="4500" dirty="0"/>
              <a:t>campaign literature in </a:t>
            </a:r>
            <a:r>
              <a:rPr lang="en-US" sz="4500" dirty="0" smtClean="0"/>
              <a:t>partisan </a:t>
            </a:r>
            <a:r>
              <a:rPr lang="en-US" sz="4500" dirty="0"/>
              <a:t>elections.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volunteer </a:t>
            </a:r>
            <a:r>
              <a:rPr lang="en-US" sz="4500" dirty="0"/>
              <a:t>to work on a partisan </a:t>
            </a:r>
            <a:r>
              <a:rPr lang="en-US" sz="4500" dirty="0" smtClean="0"/>
              <a:t>political </a:t>
            </a:r>
            <a:r>
              <a:rPr lang="en-US" sz="4500" dirty="0"/>
              <a:t>campaign.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0070C0"/>
                </a:solidFill>
              </a:rPr>
              <a:t>May</a:t>
            </a:r>
            <a:r>
              <a:rPr lang="en-US" sz="4500" dirty="0" smtClean="0"/>
              <a:t> express </a:t>
            </a:r>
            <a:r>
              <a:rPr lang="en-US" sz="4500" dirty="0"/>
              <a:t>opinions about candidates and issues.  If </a:t>
            </a:r>
            <a:r>
              <a:rPr lang="en-US" sz="4500" dirty="0" smtClean="0"/>
              <a:t>the </a:t>
            </a:r>
            <a:r>
              <a:rPr lang="en-US" sz="4500" dirty="0"/>
              <a:t>expression is political activity, however — </a:t>
            </a:r>
            <a:r>
              <a:rPr lang="en-US" sz="4500" dirty="0" smtClean="0"/>
              <a:t>i.e.,   activity directed </a:t>
            </a:r>
            <a:r>
              <a:rPr lang="en-US" sz="4500" dirty="0"/>
              <a:t>at the success or failure of a political </a:t>
            </a:r>
            <a:r>
              <a:rPr lang="en-US" sz="4500" dirty="0" smtClean="0"/>
              <a:t>party</a:t>
            </a:r>
            <a:r>
              <a:rPr lang="en-US" sz="4500" dirty="0"/>
              <a:t>, candidate for partisan </a:t>
            </a:r>
            <a:r>
              <a:rPr lang="en-US" sz="4500" dirty="0" smtClean="0"/>
              <a:t>political </a:t>
            </a:r>
            <a:r>
              <a:rPr lang="en-US" sz="4500" dirty="0"/>
              <a:t>office, or partisan </a:t>
            </a:r>
            <a:r>
              <a:rPr lang="en-US" sz="4500" dirty="0" smtClean="0"/>
              <a:t>political </a:t>
            </a:r>
            <a:r>
              <a:rPr lang="en-US" sz="4500" dirty="0"/>
              <a:t>group — then the expression is not </a:t>
            </a:r>
            <a:r>
              <a:rPr lang="en-US" sz="4500" dirty="0" smtClean="0"/>
              <a:t>permitted </a:t>
            </a:r>
            <a:r>
              <a:rPr lang="en-US" sz="4500" dirty="0"/>
              <a:t>while the employee is on duty, in any federal </a:t>
            </a:r>
            <a:r>
              <a:rPr lang="en-US" sz="4500" dirty="0" smtClean="0"/>
              <a:t>room </a:t>
            </a:r>
            <a:r>
              <a:rPr lang="en-US" sz="4500" dirty="0"/>
              <a:t>or building, while wearing a uniform or official </a:t>
            </a:r>
            <a:r>
              <a:rPr lang="en-US" sz="4500" dirty="0" smtClean="0"/>
              <a:t>insignia</a:t>
            </a:r>
            <a:r>
              <a:rPr lang="en-US" sz="4500" dirty="0"/>
              <a:t>, or using any federally owned or leased  </a:t>
            </a:r>
            <a:r>
              <a:rPr lang="en-US" sz="4500" dirty="0" smtClean="0"/>
              <a:t>vehicle</a:t>
            </a:r>
            <a:r>
              <a:rPr lang="en-US" sz="45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Independent Regulatory Commissions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responsibility for making &amp; enforcing rules to protect the public interest and for judging disputes over these rules.</a:t>
            </a:r>
          </a:p>
          <a:p>
            <a:r>
              <a:rPr lang="en-US" dirty="0" smtClean="0"/>
              <a:t>FTC, SEC, FCC, NLRB, EEOC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USPS, Amtrak</a:t>
            </a:r>
            <a:endParaRPr lang="en-US" dirty="0"/>
          </a:p>
        </p:txBody>
      </p:sp>
      <p:pic>
        <p:nvPicPr>
          <p:cNvPr id="1026" name="Picture 2" descr="Image result for usps amtr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" y="1"/>
            <a:ext cx="9139646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143000"/>
            <a:ext cx="4114800" cy="600255"/>
          </a:xfrm>
        </p:spPr>
        <p:txBody>
          <a:bodyPr>
            <a:normAutofit fontScale="9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Provide a service for a fee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of policymaking between establishment and results</a:t>
            </a:r>
          </a:p>
          <a:p>
            <a:r>
              <a:rPr lang="en-US" dirty="0" smtClean="0"/>
              <a:t>Translation of policy goals into operational rules and guidelines</a:t>
            </a:r>
          </a:p>
          <a:p>
            <a:r>
              <a:rPr lang="en-US" dirty="0" smtClean="0"/>
              <a:t>Coordination of resources and personnel to achieve goals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ureaucrac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55192"/>
            <a:ext cx="9144000" cy="72486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Reasons for Implementation Failure …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Fatal Program Design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Defective conception</a:t>
            </a:r>
          </a:p>
          <a:p>
            <a:r>
              <a:rPr lang="en-US" dirty="0" smtClean="0"/>
              <a:t>Lack of Clarity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Overly broad &amp; contradictory goals</a:t>
            </a:r>
          </a:p>
          <a:p>
            <a:r>
              <a:rPr lang="en-US" dirty="0" smtClean="0"/>
              <a:t>Lack of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$, staff, training, supplies, equipment, authority</a:t>
            </a:r>
          </a:p>
          <a:p>
            <a:r>
              <a:rPr lang="en-US" dirty="0" smtClean="0"/>
              <a:t>Administrative Routine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SOPs may be obstacles (“red tape”)</a:t>
            </a:r>
          </a:p>
          <a:p>
            <a:r>
              <a:rPr lang="en-US" dirty="0" smtClean="0"/>
              <a:t>Administrative Discretion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When policies/rules conflict with administrator views/organizational interests</a:t>
            </a:r>
          </a:p>
          <a:p>
            <a:r>
              <a:rPr lang="en-US" dirty="0" smtClean="0"/>
              <a:t>Fragmentation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Dispersal of responsibility among several units within the bureaucracy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Bureaucratic Myths and Realities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Americans </a:t>
            </a:r>
            <a:r>
              <a:rPr lang="en-US" u="sng" dirty="0" smtClean="0"/>
              <a:t>dislike</a:t>
            </a:r>
            <a:r>
              <a:rPr lang="en-US" dirty="0" smtClean="0"/>
              <a:t> bureaucrats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Bureaucracies are </a:t>
            </a:r>
            <a:r>
              <a:rPr lang="en-US" u="sng" dirty="0"/>
              <a:t>growing bigger</a:t>
            </a:r>
            <a:r>
              <a:rPr lang="en-US" dirty="0"/>
              <a:t> each year, 3) Most </a:t>
            </a:r>
            <a:r>
              <a:rPr lang="en-US" dirty="0" smtClean="0"/>
              <a:t>federal bureaucrats </a:t>
            </a:r>
            <a:r>
              <a:rPr lang="en-US" dirty="0"/>
              <a:t>work in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u="sng" dirty="0" smtClean="0"/>
              <a:t>Washington</a:t>
            </a:r>
            <a:r>
              <a:rPr lang="en-US" u="sng" dirty="0"/>
              <a:t>, D.C.</a:t>
            </a:r>
            <a:r>
              <a:rPr lang="en-US" dirty="0"/>
              <a:t>, 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Bureaucracies are </a:t>
            </a:r>
            <a:r>
              <a:rPr lang="en-US" u="sng" dirty="0" smtClean="0"/>
              <a:t>ineffective, inefficient</a:t>
            </a:r>
            <a:r>
              <a:rPr lang="en-US" u="sng" dirty="0"/>
              <a:t>,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u="sng" dirty="0" smtClean="0"/>
              <a:t>and </a:t>
            </a:r>
            <a:r>
              <a:rPr lang="en-US" u="sng" dirty="0"/>
              <a:t>always mired in red tape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i="1" dirty="0" smtClean="0">
                <a:solidFill>
                  <a:srgbClr val="0070C0"/>
                </a:solidFill>
              </a:rPr>
              <a:t>“lazy, hostile, overpaid, imperious, and inflexible”</a:t>
            </a:r>
            <a:endParaRPr lang="en-US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esa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198" y="-1"/>
            <a:ext cx="9176198" cy="68580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sz="4400" i="1" dirty="0" smtClean="0"/>
              <a:t>“Of course, government is the problem. The armies of bureaucrats proliferating like gerbils, scurrying like lemmings in pursuit of the ever-expanding federal agenda testify to that amply.“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-- Charlton </a:t>
            </a:r>
            <a:r>
              <a:rPr lang="en-US" dirty="0" err="1" smtClean="0"/>
              <a:t>Heston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Myth No. 1: Bureaucracies Are Immensely Wasteful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/>
          </a:p>
        </p:txBody>
      </p:sp>
      <p:pic>
        <p:nvPicPr>
          <p:cNvPr id="1026" name="Picture 2" descr="https://espnfivethirtyeight.files.wordpress.com/2010/02/govtwaste11.png?w=575&amp;quality=90&amp;strip=inf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6964"/>
            <a:ext cx="8229600" cy="485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The possibilities for what makes government “wasteful” are many, but it </a:t>
            </a:r>
            <a:r>
              <a:rPr lang="en-US" dirty="0" smtClean="0"/>
              <a:t>can </a:t>
            </a:r>
            <a:r>
              <a:rPr lang="en-US" dirty="0"/>
              <a:t>be reduced to three non-exclusive types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</a:t>
            </a:r>
            <a:r>
              <a:rPr lang="en-US" dirty="0">
                <a:solidFill>
                  <a:srgbClr val="0070C0"/>
                </a:solidFill>
              </a:rPr>
              <a:t>Ineffective spending</a:t>
            </a:r>
            <a:r>
              <a:rPr lang="en-US" dirty="0"/>
              <a:t>: Spending on programs that </a:t>
            </a:r>
            <a:r>
              <a:rPr lang="en-US" dirty="0" smtClean="0"/>
              <a:t>do </a:t>
            </a:r>
            <a:r>
              <a:rPr lang="en-US" dirty="0"/>
              <a:t>not </a:t>
            </a:r>
            <a:r>
              <a:rPr lang="en-US" dirty="0" smtClean="0"/>
              <a:t>work;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Some </a:t>
            </a:r>
            <a:r>
              <a:rPr lang="en-US" dirty="0"/>
              <a:t>citizens undoubtedly view certain welfare spending as </a:t>
            </a:r>
            <a:r>
              <a:rPr lang="en-US" dirty="0" smtClean="0"/>
              <a:t>		ineffective </a:t>
            </a:r>
            <a:r>
              <a:rPr lang="en-US" dirty="0"/>
              <a:t>because </a:t>
            </a:r>
            <a:r>
              <a:rPr lang="en-US" dirty="0" smtClean="0"/>
              <a:t>it </a:t>
            </a:r>
            <a:r>
              <a:rPr lang="en-US" dirty="0"/>
              <a:t>doesn’t eradicate poverty, while </a:t>
            </a:r>
            <a:r>
              <a:rPr lang="en-US" dirty="0" smtClean="0"/>
              <a:t>			others </a:t>
            </a:r>
            <a:r>
              <a:rPr lang="en-US" dirty="0"/>
              <a:t>view </a:t>
            </a:r>
            <a:r>
              <a:rPr lang="en-US" dirty="0" smtClean="0"/>
              <a:t>certain </a:t>
            </a:r>
            <a:r>
              <a:rPr lang="en-US" dirty="0"/>
              <a:t>types of </a:t>
            </a:r>
            <a:r>
              <a:rPr lang="en-US" dirty="0" smtClean="0"/>
              <a:t>defense spending </a:t>
            </a:r>
            <a:r>
              <a:rPr lang="en-US" dirty="0"/>
              <a:t>as ineffective </a:t>
            </a:r>
            <a:r>
              <a:rPr lang="en-US" dirty="0" smtClean="0"/>
              <a:t>		because </a:t>
            </a:r>
            <a:r>
              <a:rPr lang="en-US" dirty="0"/>
              <a:t>we have </a:t>
            </a:r>
            <a:r>
              <a:rPr lang="en-US" dirty="0" smtClean="0"/>
              <a:t>weapon </a:t>
            </a:r>
            <a:r>
              <a:rPr lang="en-US" dirty="0"/>
              <a:t>systems to defend against </a:t>
            </a:r>
            <a:r>
              <a:rPr lang="en-US" dirty="0" smtClean="0"/>
              <a:t>threats 		more </a:t>
            </a:r>
            <a:r>
              <a:rPr lang="en-US" dirty="0"/>
              <a:t>imagined than real. </a:t>
            </a:r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</a:t>
            </a:r>
            <a:r>
              <a:rPr lang="en-US" dirty="0">
                <a:solidFill>
                  <a:srgbClr val="0070C0"/>
                </a:solidFill>
              </a:rPr>
              <a:t>Inefficient spending</a:t>
            </a:r>
            <a:r>
              <a:rPr lang="en-US" dirty="0"/>
              <a:t>: Excessive spending or </a:t>
            </a:r>
            <a:r>
              <a:rPr lang="en-US" dirty="0" smtClean="0"/>
              <a:t>	overhead/overpayment </a:t>
            </a:r>
            <a:r>
              <a:rPr lang="en-US" dirty="0"/>
              <a:t>on </a:t>
            </a:r>
            <a:r>
              <a:rPr lang="en-US" dirty="0" smtClean="0"/>
              <a:t>programs </a:t>
            </a:r>
            <a:r>
              <a:rPr lang="en-US" dirty="0"/>
              <a:t>that do </a:t>
            </a:r>
            <a:r>
              <a:rPr lang="en-US" dirty="0" smtClean="0"/>
              <a:t>work</a:t>
            </a:r>
            <a:r>
              <a:rPr lang="en-US" dirty="0"/>
              <a:t>;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Even </a:t>
            </a:r>
            <a:r>
              <a:rPr lang="en-US" dirty="0"/>
              <a:t>citizens who support welfare or defense spending </a:t>
            </a:r>
            <a:r>
              <a:rPr lang="en-US" dirty="0" smtClean="0"/>
              <a:t>			probably </a:t>
            </a:r>
            <a:r>
              <a:rPr lang="en-US" dirty="0"/>
              <a:t>think that red </a:t>
            </a:r>
            <a:r>
              <a:rPr lang="en-US" dirty="0" smtClean="0"/>
              <a:t>tape</a:t>
            </a:r>
            <a:r>
              <a:rPr lang="en-US" dirty="0"/>
              <a:t>, high salaries and pensions and </a:t>
            </a:r>
            <a:r>
              <a:rPr lang="en-US" dirty="0" smtClean="0"/>
              <a:t>		other </a:t>
            </a:r>
            <a:r>
              <a:rPr lang="en-US" dirty="0"/>
              <a:t>federal employee benefits, complex </a:t>
            </a:r>
            <a:r>
              <a:rPr lang="en-US" dirty="0" smtClean="0"/>
              <a:t>billing </a:t>
            </a:r>
            <a:r>
              <a:rPr lang="en-US" dirty="0"/>
              <a:t>protocols, </a:t>
            </a:r>
            <a:r>
              <a:rPr lang="en-US" dirty="0" smtClean="0"/>
              <a:t>		duplication </a:t>
            </a:r>
            <a:r>
              <a:rPr lang="en-US" dirty="0"/>
              <a:t>of </a:t>
            </a:r>
            <a:r>
              <a:rPr lang="en-US" dirty="0" smtClean="0"/>
              <a:t>effort</a:t>
            </a:r>
            <a:r>
              <a:rPr lang="en-US" dirty="0"/>
              <a:t>, outright fraud (by government officials </a:t>
            </a:r>
            <a:r>
              <a:rPr lang="en-US" dirty="0" smtClean="0"/>
              <a:t>		and/or </a:t>
            </a:r>
            <a:r>
              <a:rPr lang="en-US" dirty="0"/>
              <a:t>programmatic beneficiaries) and other bureaucratic </a:t>
            </a:r>
            <a:r>
              <a:rPr lang="en-US" dirty="0" smtClean="0"/>
              <a:t>		problems </a:t>
            </a:r>
            <a:r>
              <a:rPr lang="en-US" dirty="0"/>
              <a:t>as </a:t>
            </a:r>
            <a:r>
              <a:rPr lang="en-US" dirty="0" smtClean="0"/>
              <a:t>inefficient </a:t>
            </a:r>
            <a:r>
              <a:rPr lang="en-US" dirty="0"/>
              <a:t>overhead.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and/or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dirty="0"/>
              <a:t>. </a:t>
            </a:r>
            <a:r>
              <a:rPr lang="en-US" dirty="0">
                <a:solidFill>
                  <a:srgbClr val="0070C0"/>
                </a:solidFill>
              </a:rPr>
              <a:t>Inappropriate spending</a:t>
            </a:r>
            <a:r>
              <a:rPr lang="en-US" dirty="0"/>
              <a:t>: Efficient and effective </a:t>
            </a:r>
            <a:r>
              <a:rPr lang="en-US" dirty="0" smtClean="0"/>
              <a:t>spending </a:t>
            </a:r>
            <a:r>
              <a:rPr lang="en-US" dirty="0"/>
              <a:t>on programs that </a:t>
            </a:r>
            <a:r>
              <a:rPr lang="en-US" dirty="0" smtClean="0"/>
              <a:t>	the respondents normatively view </a:t>
            </a:r>
            <a:r>
              <a:rPr lang="en-US" dirty="0"/>
              <a:t>as something the government </a:t>
            </a:r>
            <a:r>
              <a:rPr lang="en-US" dirty="0" smtClean="0"/>
              <a:t>shouldn’t 	be </a:t>
            </a:r>
            <a:r>
              <a:rPr lang="en-US" dirty="0"/>
              <a:t>involved </a:t>
            </a:r>
            <a:r>
              <a:rPr lang="en-US" dirty="0" smtClean="0"/>
              <a:t>with </a:t>
            </a:r>
            <a:r>
              <a:rPr lang="en-US" dirty="0"/>
              <a:t>in </a:t>
            </a:r>
            <a:r>
              <a:rPr lang="en-US" dirty="0" smtClean="0"/>
              <a:t>the </a:t>
            </a:r>
            <a:r>
              <a:rPr lang="en-US" dirty="0"/>
              <a:t>first place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Might </a:t>
            </a:r>
            <a:r>
              <a:rPr lang="en-US" dirty="0"/>
              <a:t>be something that the government does effectively and </a:t>
            </a:r>
            <a:r>
              <a:rPr lang="en-US" dirty="0" smtClean="0"/>
              <a:t>		efficiently</a:t>
            </a:r>
            <a:r>
              <a:rPr lang="en-US" dirty="0"/>
              <a:t>, but </a:t>
            </a:r>
            <a:r>
              <a:rPr lang="en-US" dirty="0" smtClean="0"/>
              <a:t>citizens </a:t>
            </a:r>
            <a:r>
              <a:rPr lang="en-US" dirty="0"/>
              <a:t>believe they shouldn’t be doing, like </a:t>
            </a:r>
            <a:r>
              <a:rPr lang="en-US" dirty="0" smtClean="0"/>
              <a:t>		subsidizing </a:t>
            </a:r>
            <a:r>
              <a:rPr lang="en-US" dirty="0"/>
              <a:t>corporate marketing </a:t>
            </a:r>
            <a:r>
              <a:rPr lang="en-US" dirty="0" smtClean="0"/>
              <a:t>abroad </a:t>
            </a:r>
            <a:r>
              <a:rPr lang="en-US" dirty="0"/>
              <a:t>in the eyes of liberals, or </a:t>
            </a:r>
            <a:r>
              <a:rPr lang="en-US" dirty="0" smtClean="0"/>
              <a:t>		providing </a:t>
            </a:r>
            <a:r>
              <a:rPr lang="en-US" dirty="0"/>
              <a:t>services to illegal immigrants for </a:t>
            </a:r>
            <a:r>
              <a:rPr lang="en-US" dirty="0" smtClean="0"/>
              <a:t>conservatives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18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People tend </a:t>
            </a:r>
            <a:r>
              <a:rPr lang="en-US" dirty="0"/>
              <a:t>to think the government spends more on defense than it does and less on Medicare and Social Security than it does. In surveys, </a:t>
            </a:r>
            <a:r>
              <a:rPr lang="en-US" dirty="0">
                <a:solidFill>
                  <a:srgbClr val="0070C0"/>
                </a:solidFill>
              </a:rPr>
              <a:t>the median American thinks that we spend about </a:t>
            </a:r>
            <a:r>
              <a:rPr lang="en-US" dirty="0" smtClean="0">
                <a:solidFill>
                  <a:srgbClr val="0070C0"/>
                </a:solidFill>
              </a:rPr>
              <a:t>20% of </a:t>
            </a:r>
            <a:r>
              <a:rPr lang="en-US" dirty="0">
                <a:solidFill>
                  <a:srgbClr val="0070C0"/>
                </a:solidFill>
              </a:rPr>
              <a:t>the federal budget on foreign aid</a:t>
            </a:r>
            <a:r>
              <a:rPr lang="en-US" dirty="0"/>
              <a:t>, and would like that amount reduced to about 10 </a:t>
            </a:r>
            <a:r>
              <a:rPr lang="en-US" dirty="0" smtClean="0"/>
              <a:t>% –when</a:t>
            </a:r>
            <a:r>
              <a:rPr lang="en-US" dirty="0"/>
              <a:t>, in fact, </a:t>
            </a:r>
            <a:r>
              <a:rPr lang="en-US" dirty="0">
                <a:solidFill>
                  <a:srgbClr val="FF0000"/>
                </a:solidFill>
              </a:rPr>
              <a:t>actual spending amounts to less than </a:t>
            </a:r>
            <a:r>
              <a:rPr lang="en-US" dirty="0" smtClean="0">
                <a:solidFill>
                  <a:srgbClr val="FF0000"/>
                </a:solidFill>
              </a:rPr>
              <a:t>1%. </a:t>
            </a:r>
            <a:r>
              <a:rPr lang="en-US" dirty="0"/>
              <a:t>This may explain why some Americans </a:t>
            </a:r>
            <a:r>
              <a:rPr lang="en-US" dirty="0" smtClean="0"/>
              <a:t>believe </a:t>
            </a:r>
            <a:r>
              <a:rPr lang="en-US" dirty="0"/>
              <a:t>that tort reform will solve our health care cost problem or that eliminating earmarks will eliminate our deficit problem, even though they will not. </a:t>
            </a:r>
          </a:p>
        </p:txBody>
      </p:sp>
    </p:spTree>
    <p:extLst>
      <p:ext uri="{BB962C8B-B14F-4D97-AF65-F5344CB8AC3E}">
        <p14:creationId xmlns:p14="http://schemas.microsoft.com/office/powerpoint/2010/main" val="11757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30910</TotalTime>
  <Words>1665</Words>
  <Application>Microsoft Office PowerPoint</Application>
  <PresentationFormat>On-screen Show (4:3)</PresentationFormat>
  <Paragraphs>148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Byington</vt:lpstr>
      <vt:lpstr>Calibri</vt:lpstr>
      <vt:lpstr>Office Theme</vt:lpstr>
      <vt:lpstr>    Chapter 14     The Federal Bureaucracy</vt:lpstr>
      <vt:lpstr>What is a Bureaucracy?</vt:lpstr>
      <vt:lpstr>PowerPoint Presentation</vt:lpstr>
      <vt:lpstr>Bureaucratic Myths and Realities</vt:lpstr>
      <vt:lpstr>PowerPoint Presentation</vt:lpstr>
      <vt:lpstr>PowerPoint Presentation</vt:lpstr>
      <vt:lpstr>Myth No. 1: Bureaucracies Are Immensely Wasteful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What’s the issue with determining/ending government waste?</vt:lpstr>
      <vt:lpstr>Myth No. 2: Business is Always Better than Bureaucracy</vt:lpstr>
      <vt:lpstr>PowerPoint Presentation</vt:lpstr>
      <vt:lpstr>Myth No. 3: We Want the Government to Act Like a Business</vt:lpstr>
      <vt:lpstr>Myth No. 4: Bureaucracy is a Major Cause of Government Growth</vt:lpstr>
      <vt:lpstr>But if this is true, what has driven the historical expansion of government in the United States?</vt:lpstr>
      <vt:lpstr>PowerPoint Presentation</vt:lpstr>
      <vt:lpstr>Myth No. 5: Bureaucracies Usually Provide Poor Service</vt:lpstr>
      <vt:lpstr>PATRONAGE</vt:lpstr>
      <vt:lpstr>PowerPoint Presentation</vt:lpstr>
      <vt:lpstr>Pendleton Civil Service Act, 1883</vt:lpstr>
      <vt:lpstr>Hatch Act, 1939</vt:lpstr>
      <vt:lpstr>PowerPoint Presentation</vt:lpstr>
      <vt:lpstr>PowerPoint Presentation</vt:lpstr>
      <vt:lpstr>Independent Regulatory Commissions</vt:lpstr>
      <vt:lpstr>Provide a service for a fee</vt:lpstr>
      <vt:lpstr>Policy Implementation</vt:lpstr>
      <vt:lpstr>Reasons for Implementation Failure 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Federal Bureaucracy: Chapter 15</dc:title>
  <dc:creator> </dc:creator>
  <cp:lastModifiedBy>SCSD User</cp:lastModifiedBy>
  <cp:revision>718</cp:revision>
  <dcterms:created xsi:type="dcterms:W3CDTF">2011-04-11T12:40:56Z</dcterms:created>
  <dcterms:modified xsi:type="dcterms:W3CDTF">2019-01-04T14:07:40Z</dcterms:modified>
</cp:coreProperties>
</file>