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4BE8B-2E25-0148-B6EE-AEC2B72A8C4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30968-92AB-1A4C-BA78-99A3C949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9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27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0968-92AB-1A4C-BA78-99A3C949DD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1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82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55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944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7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22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74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5443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2013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80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2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Environmental Systems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edition ©2015 W.H. Freeman and Company/BFW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152890"/>
            <a:ext cx="10464800" cy="5840413"/>
          </a:xfrm>
        </p:spPr>
        <p:txBody>
          <a:bodyPr/>
          <a:lstStyle/>
          <a:p>
            <a:r>
              <a:rPr lang="en-US" b="1" dirty="0"/>
              <a:t>Hydrogen </a:t>
            </a:r>
            <a:r>
              <a:rPr lang="en-US" b="1" dirty="0" smtClean="0"/>
              <a:t>bond  </a:t>
            </a:r>
            <a:r>
              <a:rPr lang="en-US" dirty="0"/>
              <a:t>A weak chemical bond </a:t>
            </a:r>
            <a:r>
              <a:rPr lang="en-US" dirty="0" smtClean="0"/>
              <a:t>that forms </a:t>
            </a:r>
            <a:r>
              <a:rPr lang="en-US" dirty="0"/>
              <a:t>when hydrogen atoms that are </a:t>
            </a:r>
            <a:r>
              <a:rPr lang="en-US" dirty="0" smtClean="0"/>
              <a:t>covalently bonded </a:t>
            </a:r>
            <a:r>
              <a:rPr lang="en-US" dirty="0"/>
              <a:t>to one atom are attracted to </a:t>
            </a:r>
            <a:r>
              <a:rPr lang="en-US" dirty="0" smtClean="0"/>
              <a:t>another atom </a:t>
            </a:r>
            <a:r>
              <a:rPr lang="en-US" dirty="0"/>
              <a:t>on another molecule.</a:t>
            </a:r>
          </a:p>
          <a:p>
            <a:r>
              <a:rPr lang="en-US" b="1" dirty="0"/>
              <a:t>Polar </a:t>
            </a:r>
            <a:r>
              <a:rPr lang="en-US" b="1" dirty="0" smtClean="0"/>
              <a:t>molecule  </a:t>
            </a:r>
            <a:r>
              <a:rPr lang="en-US" dirty="0" smtClean="0"/>
              <a:t>A </a:t>
            </a:r>
            <a:r>
              <a:rPr lang="en-US" dirty="0"/>
              <a:t>molecule in which one side </a:t>
            </a:r>
            <a:r>
              <a:rPr lang="en-US" dirty="0" smtClean="0"/>
              <a:t>is more </a:t>
            </a:r>
            <a:r>
              <a:rPr lang="en-US" dirty="0"/>
              <a:t>positive and the other side is more negative.</a:t>
            </a:r>
          </a:p>
        </p:txBody>
      </p:sp>
    </p:spTree>
    <p:extLst>
      <p:ext uri="{BB962C8B-B14F-4D97-AF65-F5344CB8AC3E}">
        <p14:creationId xmlns:p14="http://schemas.microsoft.com/office/powerpoint/2010/main" val="413503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33381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Hydrogen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564624"/>
            <a:ext cx="5190983" cy="8037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3464" y="1609736"/>
            <a:ext cx="61304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The polarity of the water molecule.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(a)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Water (H</a:t>
            </a:r>
            <a:r>
              <a:rPr lang="en-US" sz="2800" baseline="-25000" dirty="0" smtClean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O) consists of two hydrogen atoms covalently bonded to one oxygen atom. Water is a polar molecule because its shared electrons spend more time near the oxygen atom than near the hydrogen atoms. The hydrogen atoms thus have a slightly positive charge, and the oxygen atom has a slightly negative charge. (b) The slightly positive hydrogen atoms are attracted to the slightly negative oxygen atom of another water molecule. The result is a hydrogen bond between the two</a:t>
            </a:r>
          </a:p>
          <a:p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molecules.</a:t>
            </a:r>
            <a:endParaRPr lang="en-US" sz="28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79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Water is a vital component of most environmental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Water has many significant properties.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19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405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Properties of Water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65275"/>
            <a:ext cx="10464800" cy="5840413"/>
          </a:xfrm>
        </p:spPr>
        <p:txBody>
          <a:bodyPr/>
          <a:lstStyle/>
          <a:p>
            <a:r>
              <a:rPr lang="en-US" sz="3200" b="1" dirty="0"/>
              <a:t>Surface </a:t>
            </a:r>
            <a:r>
              <a:rPr lang="en-US" sz="3200" b="1" dirty="0" smtClean="0"/>
              <a:t>tension  </a:t>
            </a:r>
            <a:r>
              <a:rPr lang="en-US" sz="3200" dirty="0"/>
              <a:t>A property of water that </a:t>
            </a:r>
            <a:r>
              <a:rPr lang="en-US" sz="3200" dirty="0" smtClean="0"/>
              <a:t>results from the cohesion of water molecules at the surface of a body of water and that creates a sort of skin on the water’s surface.</a:t>
            </a:r>
          </a:p>
          <a:p>
            <a:r>
              <a:rPr lang="en-US" sz="3200" b="1" dirty="0" smtClean="0"/>
              <a:t>Capillary </a:t>
            </a:r>
            <a:r>
              <a:rPr lang="en-US" sz="3200" b="1" dirty="0"/>
              <a:t>action</a:t>
            </a:r>
            <a:r>
              <a:rPr lang="en-US" sz="3200" dirty="0"/>
              <a:t>  A property of water that </a:t>
            </a:r>
            <a:r>
              <a:rPr lang="en-US" sz="3200" dirty="0" smtClean="0"/>
              <a:t>occurs when </a:t>
            </a:r>
            <a:r>
              <a:rPr lang="en-US" sz="3200" dirty="0"/>
              <a:t>adhesion of water molecules to a surface </a:t>
            </a:r>
            <a:r>
              <a:rPr lang="en-US" sz="3200" dirty="0" smtClean="0"/>
              <a:t>is stronger </a:t>
            </a:r>
            <a:r>
              <a:rPr lang="en-US" sz="3200" dirty="0"/>
              <a:t>than cohesion between the molecules.</a:t>
            </a:r>
          </a:p>
          <a:p>
            <a:pPr lvl="0"/>
            <a:r>
              <a:rPr lang="en-US" sz="3200" dirty="0"/>
              <a:t>At Earth’s surface, water boils at 100 degrees Celsius and freezes at 0 degrees Celsius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Many substances dissolve well in water because their polar molecules bond easily with other polar molecules.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6844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Acids, Bases, and pH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Acid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substance that contributes hydrogen </a:t>
            </a:r>
            <a:r>
              <a:rPr lang="en-US" dirty="0" smtClean="0"/>
              <a:t>ions to </a:t>
            </a:r>
            <a:r>
              <a:rPr lang="en-US" dirty="0"/>
              <a:t>a solution.</a:t>
            </a:r>
          </a:p>
          <a:p>
            <a:r>
              <a:rPr lang="en-US" b="1" dirty="0"/>
              <a:t>Base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substance that contributes hydroxide </a:t>
            </a:r>
            <a:r>
              <a:rPr lang="en-US" dirty="0" smtClean="0"/>
              <a:t>ions to </a:t>
            </a:r>
            <a:r>
              <a:rPr lang="en-US" dirty="0"/>
              <a:t>a solution.</a:t>
            </a:r>
          </a:p>
          <a:p>
            <a:r>
              <a:rPr lang="en-US" b="1" dirty="0"/>
              <a:t>pH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number that indicates the relative </a:t>
            </a:r>
            <a:r>
              <a:rPr lang="en-US" dirty="0" smtClean="0"/>
              <a:t>strength of </a:t>
            </a:r>
            <a:r>
              <a:rPr lang="en-US" dirty="0"/>
              <a:t>acids and bases in a substance.</a:t>
            </a:r>
          </a:p>
        </p:txBody>
      </p:sp>
    </p:spTree>
    <p:extLst>
      <p:ext uri="{BB962C8B-B14F-4D97-AF65-F5344CB8AC3E}">
        <p14:creationId xmlns:p14="http://schemas.microsoft.com/office/powerpoint/2010/main" val="152916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0000" y="-23886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Acids, Bases, and pH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306923"/>
            <a:ext cx="4237432" cy="84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7874" y="1349354"/>
            <a:ext cx="65162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0001"/>
                </a:solidFill>
                <a:latin typeface="Arial"/>
                <a:cs typeface="Arial"/>
              </a:rPr>
              <a:t>The pH scale.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The pH scale shows how acidic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or how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basic a solution is.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87874" y="3442185"/>
            <a:ext cx="701320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 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The pH scale ranges from 0-14.</a:t>
            </a:r>
          </a:p>
          <a:p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 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A pH value of 7 is neutral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  <a:p>
            <a:pPr lvl="0"/>
            <a:endParaRPr lang="en-US" sz="36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A pH value above 7 is basic.</a:t>
            </a:r>
          </a:p>
          <a:p>
            <a:pPr lvl="0"/>
            <a:endParaRPr lang="en-US" sz="3600" dirty="0">
              <a:solidFill>
                <a:srgbClr val="010001"/>
              </a:solidFill>
              <a:latin typeface="Arial"/>
              <a:cs typeface="Arial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A pH value below 7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is acidic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  <a:p>
            <a:pPr lvl="0"/>
            <a:endParaRPr lang="en-US" sz="36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64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Environmental systems contain both chemical and biological reactions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Chemical reaction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reaction that occurs </a:t>
            </a:r>
            <a:r>
              <a:rPr lang="en-US" dirty="0" smtClean="0"/>
              <a:t>when atoms </a:t>
            </a:r>
            <a:r>
              <a:rPr lang="en-US" dirty="0"/>
              <a:t>separate from molecules or recombine </a:t>
            </a:r>
            <a:r>
              <a:rPr lang="en-US" dirty="0" smtClean="0"/>
              <a:t>with other </a:t>
            </a:r>
            <a:r>
              <a:rPr lang="en-US" dirty="0"/>
              <a:t>molecules.</a:t>
            </a:r>
          </a:p>
          <a:p>
            <a:r>
              <a:rPr lang="en-US" b="1" dirty="0"/>
              <a:t>Law of conservation of matter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law of </a:t>
            </a:r>
            <a:r>
              <a:rPr lang="en-US" dirty="0" smtClean="0"/>
              <a:t>nature stating </a:t>
            </a:r>
            <a:r>
              <a:rPr lang="en-US" dirty="0"/>
              <a:t>that matter cannot be created or destroyed</a:t>
            </a:r>
            <a:r>
              <a:rPr lang="en-US" dirty="0" smtClean="0"/>
              <a:t>; it </a:t>
            </a:r>
            <a:r>
              <a:rPr lang="en-US" dirty="0"/>
              <a:t>can only change form.</a:t>
            </a:r>
          </a:p>
        </p:txBody>
      </p:sp>
    </p:spTree>
    <p:extLst>
      <p:ext uri="{BB962C8B-B14F-4D97-AF65-F5344CB8AC3E}">
        <p14:creationId xmlns:p14="http://schemas.microsoft.com/office/powerpoint/2010/main" val="119723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Molecules and Cells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Inorganic </a:t>
            </a:r>
            <a:r>
              <a:rPr lang="en-US" b="1" dirty="0" smtClean="0"/>
              <a:t>compound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 compound that </a:t>
            </a:r>
            <a:r>
              <a:rPr lang="en-US" dirty="0" smtClean="0"/>
              <a:t>does not </a:t>
            </a:r>
            <a:r>
              <a:rPr lang="en-US" dirty="0"/>
              <a:t>contain the element carbon or contains </a:t>
            </a:r>
            <a:r>
              <a:rPr lang="en-US" dirty="0" smtClean="0"/>
              <a:t>carbon bound </a:t>
            </a:r>
            <a:r>
              <a:rPr lang="en-US" dirty="0"/>
              <a:t>to elements other than </a:t>
            </a:r>
            <a:r>
              <a:rPr lang="en-US" dirty="0" smtClean="0"/>
              <a:t>hydrogen.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Examples</a:t>
            </a:r>
            <a:r>
              <a:rPr lang="en-US" dirty="0"/>
              <a:t>: NH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NaCl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  <a:p>
            <a:r>
              <a:rPr lang="en-US" b="1" dirty="0"/>
              <a:t>Organic </a:t>
            </a:r>
            <a:r>
              <a:rPr lang="en-US" b="1" dirty="0" smtClean="0"/>
              <a:t>compound  </a:t>
            </a:r>
            <a:r>
              <a:rPr lang="en-US" dirty="0"/>
              <a:t>A compound that </a:t>
            </a:r>
            <a:r>
              <a:rPr lang="en-US" dirty="0" smtClean="0"/>
              <a:t>contains carbon</a:t>
            </a:r>
            <a:r>
              <a:rPr lang="en-US" dirty="0"/>
              <a:t>-carbon and carbon-hydrogen bonds.</a:t>
            </a:r>
          </a:p>
          <a:p>
            <a:pPr marL="0" lvl="0" indent="0">
              <a:buNone/>
            </a:pPr>
            <a:r>
              <a:rPr lang="en-US" dirty="0" smtClean="0"/>
              <a:t>	Examples</a:t>
            </a:r>
            <a:r>
              <a:rPr lang="en-US" dirty="0"/>
              <a:t>: 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2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22"/>
            <a:ext cx="10464800" cy="2465387"/>
          </a:xfrm>
        </p:spPr>
        <p:txBody>
          <a:bodyPr/>
          <a:lstStyle/>
          <a:p>
            <a:r>
              <a:rPr lang="en-US" dirty="0"/>
              <a:t>Biological Molecules and Cells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Carbohydrate</a:t>
            </a:r>
            <a:r>
              <a:rPr lang="en-US" sz="2600" dirty="0"/>
              <a:t> </a:t>
            </a:r>
            <a:r>
              <a:rPr lang="en-US" sz="2600" dirty="0" smtClean="0"/>
              <a:t> A </a:t>
            </a:r>
            <a:r>
              <a:rPr lang="en-US" sz="2600" dirty="0"/>
              <a:t>compound composed of carbon</a:t>
            </a:r>
            <a:r>
              <a:rPr lang="en-US" sz="2600" dirty="0" smtClean="0"/>
              <a:t>, hydrogen</a:t>
            </a:r>
            <a:r>
              <a:rPr lang="en-US" sz="2600" dirty="0"/>
              <a:t>, and oxygen atoms.</a:t>
            </a:r>
          </a:p>
          <a:p>
            <a:r>
              <a:rPr lang="en-US" sz="2600" b="1" dirty="0"/>
              <a:t>Protein</a:t>
            </a:r>
            <a:r>
              <a:rPr lang="en-US" sz="2600" dirty="0"/>
              <a:t> </a:t>
            </a:r>
            <a:r>
              <a:rPr lang="en-US" sz="2600" dirty="0" smtClean="0"/>
              <a:t> A </a:t>
            </a:r>
            <a:r>
              <a:rPr lang="en-US" sz="2600" dirty="0"/>
              <a:t>critical component of living </a:t>
            </a:r>
            <a:r>
              <a:rPr lang="en-US" sz="2600" dirty="0" smtClean="0"/>
              <a:t>organisms made </a:t>
            </a:r>
            <a:r>
              <a:rPr lang="en-US" sz="2600" dirty="0"/>
              <a:t>up of a long chain of nitrogen-</a:t>
            </a:r>
            <a:r>
              <a:rPr lang="en-US" sz="2600" dirty="0" smtClean="0"/>
              <a:t>containing organic </a:t>
            </a:r>
            <a:r>
              <a:rPr lang="en-US" sz="2600" dirty="0"/>
              <a:t>molecules known as amino acids.</a:t>
            </a:r>
          </a:p>
          <a:p>
            <a:r>
              <a:rPr lang="en-US" sz="2600" b="1" dirty="0"/>
              <a:t>Nucleic acid </a:t>
            </a:r>
            <a:r>
              <a:rPr lang="en-US" sz="2600" b="1" dirty="0" smtClean="0"/>
              <a:t> </a:t>
            </a:r>
            <a:r>
              <a:rPr lang="en-US" sz="2600" dirty="0" smtClean="0"/>
              <a:t>Organic </a:t>
            </a:r>
            <a:r>
              <a:rPr lang="en-US" sz="2600" dirty="0"/>
              <a:t>compounds found in </a:t>
            </a:r>
            <a:r>
              <a:rPr lang="en-US" sz="2600" dirty="0" smtClean="0"/>
              <a:t>all living </a:t>
            </a:r>
            <a:r>
              <a:rPr lang="en-US" sz="2600" dirty="0"/>
              <a:t>cells.</a:t>
            </a:r>
          </a:p>
          <a:p>
            <a:r>
              <a:rPr lang="en-US" sz="2600" b="1" dirty="0"/>
              <a:t>DNA (deoxyribonucleic acid) </a:t>
            </a:r>
            <a:r>
              <a:rPr lang="en-US" sz="2600" b="1" dirty="0" smtClean="0"/>
              <a:t> </a:t>
            </a:r>
            <a:r>
              <a:rPr lang="en-US" sz="2600" dirty="0" smtClean="0"/>
              <a:t>A </a:t>
            </a:r>
            <a:r>
              <a:rPr lang="en-US" sz="2600" dirty="0"/>
              <a:t>nucleic acid, </a:t>
            </a:r>
            <a:r>
              <a:rPr lang="en-US" sz="2600" dirty="0" smtClean="0"/>
              <a:t>the genetic </a:t>
            </a:r>
            <a:r>
              <a:rPr lang="en-US" sz="2600" dirty="0"/>
              <a:t>material that contains the code </a:t>
            </a:r>
            <a:r>
              <a:rPr lang="en-US" sz="2600" dirty="0" smtClean="0"/>
              <a:t>for reproducing </a:t>
            </a:r>
            <a:r>
              <a:rPr lang="en-US" sz="2600" dirty="0"/>
              <a:t>the components of the next generation</a:t>
            </a:r>
            <a:r>
              <a:rPr lang="en-US" sz="2600" dirty="0" smtClean="0"/>
              <a:t>, and </a:t>
            </a:r>
            <a:r>
              <a:rPr lang="en-US" sz="2600" dirty="0"/>
              <a:t>which organisms pass on to their offspring.</a:t>
            </a:r>
          </a:p>
          <a:p>
            <a:r>
              <a:rPr lang="en-US" sz="2600" b="1" dirty="0"/>
              <a:t>RNA (ribonucleic acid) </a:t>
            </a:r>
            <a:r>
              <a:rPr lang="en-US" sz="2600" b="1" dirty="0" smtClean="0"/>
              <a:t> </a:t>
            </a:r>
            <a:r>
              <a:rPr lang="en-US" sz="2600" dirty="0" smtClean="0"/>
              <a:t>A </a:t>
            </a:r>
            <a:r>
              <a:rPr lang="en-US" sz="2600" dirty="0"/>
              <a:t>nucleic acid </a:t>
            </a:r>
            <a:r>
              <a:rPr lang="en-US" sz="2600" dirty="0" smtClean="0"/>
              <a:t>that translates </a:t>
            </a:r>
            <a:r>
              <a:rPr lang="en-US" sz="2600" dirty="0"/>
              <a:t>the code stored in DNA, which </a:t>
            </a:r>
            <a:r>
              <a:rPr lang="en-US" sz="2600" dirty="0" smtClean="0"/>
              <a:t>makes possible </a:t>
            </a:r>
            <a:r>
              <a:rPr lang="en-US" sz="2600" dirty="0"/>
              <a:t>the synthesis of proteins.</a:t>
            </a:r>
          </a:p>
          <a:p>
            <a:r>
              <a:rPr lang="en-US" sz="2600" b="1" dirty="0"/>
              <a:t>Lipid</a:t>
            </a:r>
            <a:r>
              <a:rPr lang="en-US" sz="2600" dirty="0"/>
              <a:t> </a:t>
            </a:r>
            <a:r>
              <a:rPr lang="en-US" sz="2600" dirty="0" smtClean="0"/>
              <a:t> A </a:t>
            </a:r>
            <a:r>
              <a:rPr lang="en-US" sz="2600" dirty="0"/>
              <a:t>smaller organic biological molecule </a:t>
            </a:r>
            <a:r>
              <a:rPr lang="en-US" sz="2600" dirty="0" smtClean="0"/>
              <a:t>that does </a:t>
            </a:r>
            <a:r>
              <a:rPr lang="en-US" sz="2600" dirty="0"/>
              <a:t>not mix with water.</a:t>
            </a:r>
          </a:p>
        </p:txBody>
      </p:sp>
    </p:spTree>
    <p:extLst>
      <p:ext uri="{BB962C8B-B14F-4D97-AF65-F5344CB8AC3E}">
        <p14:creationId xmlns:p14="http://schemas.microsoft.com/office/powerpoint/2010/main" val="383865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Biological Molecules and Cells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Cell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A highly organized living entity that </a:t>
            </a:r>
            <a:r>
              <a:rPr lang="en-US" dirty="0" smtClean="0"/>
              <a:t>consists of </a:t>
            </a:r>
            <a:r>
              <a:rPr lang="en-US" dirty="0"/>
              <a:t>the four types of macromolecules and </a:t>
            </a:r>
            <a:r>
              <a:rPr lang="en-US" dirty="0" smtClean="0"/>
              <a:t>other substances </a:t>
            </a:r>
            <a:r>
              <a:rPr lang="en-US" dirty="0"/>
              <a:t>in a watery solution, surrounded </a:t>
            </a:r>
            <a:r>
              <a:rPr lang="en-US" dirty="0" smtClean="0"/>
              <a:t>by a </a:t>
            </a:r>
            <a:r>
              <a:rPr lang="en-US" dirty="0"/>
              <a:t>membrane</a:t>
            </a:r>
          </a:p>
          <a:p>
            <a:pPr lvl="0"/>
            <a:r>
              <a:rPr lang="en-US" dirty="0"/>
              <a:t>Some organisms are single cell, for example most bacteria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Other organisms, for example, brine shrimp, are multicellular.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10001"/>
                </a:solidFill>
                <a:latin typeface="Helvetica"/>
                <a:cs typeface="Helvetica"/>
              </a:rPr>
              <a:t>Module 4  </a:t>
            </a:r>
            <a: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  <a:t/>
            </a:r>
            <a:b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</a:br>
            <a: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  <a:t>Systems </a:t>
            </a:r>
            <a:r>
              <a:rPr lang="en-US" sz="4400" b="1" dirty="0">
                <a:solidFill>
                  <a:srgbClr val="010001"/>
                </a:solidFill>
                <a:latin typeface="Helvetica"/>
                <a:cs typeface="Helvetica"/>
              </a:rPr>
              <a:t>and Matter</a:t>
            </a:r>
            <a:br>
              <a:rPr lang="en-US" sz="4400" b="1" dirty="0">
                <a:solidFill>
                  <a:srgbClr val="010001"/>
                </a:solidFill>
                <a:latin typeface="Helvetica"/>
                <a:cs typeface="Helvetica"/>
              </a:rPr>
            </a:br>
            <a:endParaRPr lang="en-US" sz="4400" b="1" dirty="0">
              <a:solidFill>
                <a:srgbClr val="010001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10001"/>
                </a:solidFill>
                <a:latin typeface="Arial"/>
                <a:cs typeface="Arial"/>
              </a:rPr>
              <a:t>After reading this module you should be able to</a:t>
            </a:r>
          </a:p>
          <a:p>
            <a:pPr>
              <a:buClrTx/>
              <a:buFont typeface="Arial"/>
              <a:buChar char="•"/>
            </a:pP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describe how matter comprises atoms and molecules that move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among different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systems.</a:t>
            </a:r>
          </a:p>
          <a:p>
            <a:pPr>
              <a:buClrTx/>
              <a:buFont typeface="Arial"/>
              <a:buChar char="•"/>
            </a:pP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explain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why water is an important component of most environmental systems.</a:t>
            </a:r>
          </a:p>
          <a:p>
            <a:pPr>
              <a:buClrTx/>
              <a:buFont typeface="Arial"/>
              <a:buChar char="•"/>
            </a:pP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discuss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how matter is conserved in chemical and biological systems.</a:t>
            </a:r>
          </a:p>
        </p:txBody>
      </p:sp>
    </p:spTree>
    <p:extLst>
      <p:ext uri="{BB962C8B-B14F-4D97-AF65-F5344CB8AC3E}">
        <p14:creationId xmlns:p14="http://schemas.microsoft.com/office/powerpoint/2010/main" val="3623066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</a:t>
            </a:r>
            <a:r>
              <a:rPr lang="en-US" dirty="0"/>
              <a:t>, Flows, and Feedbacks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</a:t>
            </a:r>
            <a:r>
              <a:rPr lang="en-US" b="1" dirty="0" smtClean="0"/>
              <a:t>be </a:t>
            </a:r>
            <a:r>
              <a:rPr lang="en-US" b="1" dirty="0"/>
              <a:t>able to</a:t>
            </a:r>
          </a:p>
          <a:p>
            <a:r>
              <a:rPr lang="en-US" dirty="0" smtClean="0"/>
              <a:t>distinguish </a:t>
            </a:r>
            <a:r>
              <a:rPr lang="en-US" dirty="0"/>
              <a:t>among various forms of energy and understand how they </a:t>
            </a:r>
            <a:r>
              <a:rPr lang="en-US" dirty="0" smtClean="0"/>
              <a:t>are measured</a:t>
            </a:r>
            <a:r>
              <a:rPr lang="en-US" dirty="0"/>
              <a:t>.</a:t>
            </a:r>
          </a:p>
          <a:p>
            <a:r>
              <a:rPr lang="en-US" dirty="0" smtClean="0"/>
              <a:t>discuss </a:t>
            </a:r>
            <a:r>
              <a:rPr lang="en-US" dirty="0"/>
              <a:t>the first and second laws of thermodynamics and explain how </a:t>
            </a:r>
            <a:r>
              <a:rPr lang="en-US" dirty="0" smtClean="0"/>
              <a:t>they influence </a:t>
            </a:r>
            <a:r>
              <a:rPr lang="en-US" dirty="0"/>
              <a:t>environmental systems.</a:t>
            </a:r>
          </a:p>
          <a:p>
            <a:r>
              <a:rPr lang="en-US" dirty="0" smtClean="0"/>
              <a:t>explain </a:t>
            </a:r>
            <a:r>
              <a:rPr lang="en-US" dirty="0"/>
              <a:t>how scientists keep track of energy and matter inputs, outputs, </a:t>
            </a:r>
            <a:r>
              <a:rPr lang="en-US" dirty="0" smtClean="0"/>
              <a:t>and changes </a:t>
            </a:r>
            <a:r>
              <a:rPr lang="en-US" dirty="0"/>
              <a:t>to environmental systems.</a:t>
            </a:r>
          </a:p>
        </p:txBody>
      </p:sp>
    </p:spTree>
    <p:extLst>
      <p:ext uri="{BB962C8B-B14F-4D97-AF65-F5344CB8AC3E}">
        <p14:creationId xmlns:p14="http://schemas.microsoft.com/office/powerpoint/2010/main" val="23600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Energy is a fundamental component of environmental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Energy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ability to do work or transfer heat.</a:t>
            </a:r>
          </a:p>
          <a:p>
            <a:r>
              <a:rPr lang="en-US" b="1" dirty="0"/>
              <a:t>Joule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amount of energy used when </a:t>
            </a:r>
            <a:r>
              <a:rPr lang="en-US" dirty="0" smtClean="0"/>
              <a:t>a 1</a:t>
            </a:r>
            <a:r>
              <a:rPr lang="en-US" dirty="0"/>
              <a:t>-watt electrical device is turned on for </a:t>
            </a:r>
            <a:r>
              <a:rPr lang="en-US" dirty="0" smtClean="0"/>
              <a:t>1 second</a:t>
            </a:r>
            <a:r>
              <a:rPr lang="en-US" dirty="0"/>
              <a:t>.</a:t>
            </a:r>
          </a:p>
          <a:p>
            <a:r>
              <a:rPr lang="en-US" b="1" dirty="0"/>
              <a:t>Power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rate at which work is done.</a:t>
            </a:r>
          </a:p>
        </p:txBody>
      </p:sp>
    </p:spTree>
    <p:extLst>
      <p:ext uri="{BB962C8B-B14F-4D97-AF65-F5344CB8AC3E}">
        <p14:creationId xmlns:p14="http://schemas.microsoft.com/office/powerpoint/2010/main" val="246487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Energy Conversions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901192"/>
            <a:ext cx="10464800" cy="5840413"/>
          </a:xfrm>
        </p:spPr>
        <p:txBody>
          <a:bodyPr/>
          <a:lstStyle/>
          <a:p>
            <a:pPr lvl="0"/>
            <a:r>
              <a:rPr lang="en-US" dirty="0"/>
              <a:t>energy = power </a:t>
            </a:r>
            <a:r>
              <a:rPr lang="en-US" i="1" dirty="0"/>
              <a:t>× </a:t>
            </a:r>
            <a:r>
              <a:rPr lang="en-US" dirty="0" smtClean="0"/>
              <a:t>time</a:t>
            </a:r>
            <a:endParaRPr lang="en-US" dirty="0"/>
          </a:p>
          <a:p>
            <a:pPr lvl="0"/>
            <a:r>
              <a:rPr lang="en-US" dirty="0"/>
              <a:t>power =  energy </a:t>
            </a:r>
            <a:r>
              <a:rPr lang="en-US" i="1" dirty="0"/>
              <a:t>÷ </a:t>
            </a:r>
            <a:r>
              <a:rPr lang="en-US" dirty="0"/>
              <a:t>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9" y="4565978"/>
            <a:ext cx="12476739" cy="47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37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3929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Forms of Energy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21030"/>
            <a:ext cx="10464800" cy="5840413"/>
          </a:xfrm>
        </p:spPr>
        <p:txBody>
          <a:bodyPr/>
          <a:lstStyle/>
          <a:p>
            <a:r>
              <a:rPr lang="en-US" sz="3000" b="1" dirty="0"/>
              <a:t>Electromagnetic radiation </a:t>
            </a:r>
            <a:r>
              <a:rPr lang="en-US" sz="3000" b="1" dirty="0" smtClean="0"/>
              <a:t> </a:t>
            </a:r>
            <a:r>
              <a:rPr lang="en-US" sz="3000" dirty="0" smtClean="0"/>
              <a:t>A </a:t>
            </a:r>
            <a:r>
              <a:rPr lang="en-US" sz="3000" dirty="0"/>
              <a:t>form of </a:t>
            </a:r>
            <a:r>
              <a:rPr lang="en-US" sz="3000" dirty="0" smtClean="0"/>
              <a:t>energy emitted </a:t>
            </a:r>
            <a:r>
              <a:rPr lang="en-US" sz="3000" dirty="0"/>
              <a:t>by the Sun that includes, but is </a:t>
            </a:r>
            <a:r>
              <a:rPr lang="en-US" sz="3000" dirty="0" smtClean="0"/>
              <a:t>not limited </a:t>
            </a:r>
            <a:r>
              <a:rPr lang="en-US" sz="3000" dirty="0"/>
              <a:t>to, visible light, ultraviolet light, </a:t>
            </a:r>
            <a:r>
              <a:rPr lang="en-US" sz="3000" dirty="0" smtClean="0"/>
              <a:t>and infrared </a:t>
            </a:r>
            <a:r>
              <a:rPr lang="en-US" sz="3000" dirty="0"/>
              <a:t>energy.</a:t>
            </a:r>
          </a:p>
          <a:p>
            <a:r>
              <a:rPr lang="en-US" sz="3000" b="1" dirty="0"/>
              <a:t>Photon</a:t>
            </a:r>
            <a:r>
              <a:rPr lang="en-US" sz="3000" dirty="0"/>
              <a:t> </a:t>
            </a:r>
            <a:r>
              <a:rPr lang="en-US" sz="3000" dirty="0" smtClean="0"/>
              <a:t> A </a:t>
            </a:r>
            <a:r>
              <a:rPr lang="en-US" sz="3000" dirty="0"/>
              <a:t>massless packet of energy </a:t>
            </a:r>
            <a:r>
              <a:rPr lang="en-US" sz="3000" dirty="0" smtClean="0"/>
              <a:t>that carries </a:t>
            </a:r>
            <a:r>
              <a:rPr lang="en-US" sz="3000" dirty="0"/>
              <a:t>electromagnetic radiation at the </a:t>
            </a:r>
            <a:r>
              <a:rPr lang="en-US" sz="3000" dirty="0" smtClean="0"/>
              <a:t>speed of </a:t>
            </a:r>
            <a:r>
              <a:rPr lang="en-US" sz="3000" dirty="0"/>
              <a:t>light</a:t>
            </a:r>
            <a:r>
              <a:rPr lang="en-US" sz="3000" dirty="0" smtClean="0"/>
              <a:t>.</a:t>
            </a:r>
          </a:p>
          <a:p>
            <a:r>
              <a:rPr lang="en-US" sz="3000" b="1" dirty="0"/>
              <a:t>Potential </a:t>
            </a:r>
            <a:r>
              <a:rPr lang="en-US" sz="3000" b="1" dirty="0" smtClean="0"/>
              <a:t>energy  </a:t>
            </a:r>
            <a:r>
              <a:rPr lang="en-US" sz="3000" dirty="0" smtClean="0"/>
              <a:t>Stored </a:t>
            </a:r>
            <a:r>
              <a:rPr lang="en-US" sz="3000" dirty="0"/>
              <a:t>energy that has </a:t>
            </a:r>
            <a:r>
              <a:rPr lang="en-US" sz="3000" dirty="0" smtClean="0"/>
              <a:t>not been </a:t>
            </a:r>
            <a:r>
              <a:rPr lang="en-US" sz="3000" dirty="0"/>
              <a:t>released.</a:t>
            </a:r>
          </a:p>
          <a:p>
            <a:r>
              <a:rPr lang="en-US" sz="3000" b="1" dirty="0"/>
              <a:t>Chemical energy </a:t>
            </a:r>
            <a:r>
              <a:rPr lang="en-US" sz="3000" b="1" dirty="0" smtClean="0"/>
              <a:t> </a:t>
            </a:r>
            <a:r>
              <a:rPr lang="en-US" sz="3000" dirty="0" smtClean="0"/>
              <a:t>Potential </a:t>
            </a:r>
            <a:r>
              <a:rPr lang="en-US" sz="3000" dirty="0"/>
              <a:t>energy stored </a:t>
            </a:r>
            <a:r>
              <a:rPr lang="en-US" sz="3000" dirty="0" smtClean="0"/>
              <a:t>in chemical </a:t>
            </a:r>
            <a:r>
              <a:rPr lang="en-US" sz="3000" dirty="0"/>
              <a:t>bonds.</a:t>
            </a:r>
          </a:p>
          <a:p>
            <a:r>
              <a:rPr lang="en-US" sz="3000" b="1" dirty="0"/>
              <a:t>Kinetic energy </a:t>
            </a:r>
            <a:r>
              <a:rPr lang="en-US" sz="3000" b="1" dirty="0" smtClean="0"/>
              <a:t> </a:t>
            </a:r>
            <a:r>
              <a:rPr lang="en-US" sz="3000" dirty="0" smtClean="0"/>
              <a:t>The </a:t>
            </a:r>
            <a:r>
              <a:rPr lang="en-US" sz="3000" dirty="0"/>
              <a:t>energy of motion.</a:t>
            </a:r>
          </a:p>
          <a:p>
            <a:r>
              <a:rPr lang="en-US" sz="3000" b="1" dirty="0"/>
              <a:t>Temperature</a:t>
            </a:r>
            <a:r>
              <a:rPr lang="en-US" sz="3000" dirty="0"/>
              <a:t> </a:t>
            </a:r>
            <a:r>
              <a:rPr lang="en-US" sz="3000" dirty="0" smtClean="0"/>
              <a:t> The </a:t>
            </a:r>
            <a:r>
              <a:rPr lang="en-US" sz="3000" dirty="0"/>
              <a:t>measure of the average </a:t>
            </a:r>
            <a:r>
              <a:rPr lang="en-US" sz="3000" dirty="0" smtClean="0"/>
              <a:t>kinetic energy </a:t>
            </a:r>
            <a:r>
              <a:rPr lang="en-US" sz="3000" dirty="0"/>
              <a:t>of a substance.</a:t>
            </a:r>
          </a:p>
        </p:txBody>
      </p:sp>
    </p:spTree>
    <p:extLst>
      <p:ext uri="{BB962C8B-B14F-4D97-AF65-F5344CB8AC3E}">
        <p14:creationId xmlns:p14="http://schemas.microsoft.com/office/powerpoint/2010/main" val="2596367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laws of thermodynamics describe how energy behaves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The laws of thermodynamics are among the most significant principles in all of science.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2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46834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First Law of Thermodynamics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681823"/>
            <a:ext cx="10464800" cy="5840413"/>
          </a:xfrm>
        </p:spPr>
        <p:txBody>
          <a:bodyPr/>
          <a:lstStyle/>
          <a:p>
            <a:r>
              <a:rPr lang="en-US" sz="3200" b="1" dirty="0"/>
              <a:t>First law of thermodynamics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physical </a:t>
            </a:r>
            <a:r>
              <a:rPr lang="en-US" sz="3200" dirty="0" smtClean="0"/>
              <a:t>law which </a:t>
            </a:r>
            <a:r>
              <a:rPr lang="en-US" sz="3200" dirty="0"/>
              <a:t>states that energy can neither be </a:t>
            </a:r>
            <a:r>
              <a:rPr lang="en-US" sz="3200" dirty="0" smtClean="0"/>
              <a:t>created nor </a:t>
            </a:r>
            <a:r>
              <a:rPr lang="en-US" sz="3200" dirty="0"/>
              <a:t>destroyed but can change from one form </a:t>
            </a:r>
            <a:r>
              <a:rPr lang="en-US" sz="3200" dirty="0" smtClean="0"/>
              <a:t>to another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91" y="3195486"/>
            <a:ext cx="9820219" cy="493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0" y="8291300"/>
            <a:ext cx="981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10001"/>
                </a:solidFill>
                <a:latin typeface="Arial"/>
                <a:cs typeface="Arial"/>
              </a:rPr>
              <a:t>Conservation </a:t>
            </a:r>
            <a:r>
              <a:rPr lang="en-US" sz="2600" b="1" dirty="0" smtClean="0">
                <a:solidFill>
                  <a:srgbClr val="010001"/>
                </a:solidFill>
                <a:latin typeface="Arial"/>
                <a:cs typeface="Arial"/>
              </a:rPr>
              <a:t>of energy </a:t>
            </a:r>
            <a:r>
              <a:rPr lang="en-US" sz="2600" b="1" dirty="0">
                <a:solidFill>
                  <a:srgbClr val="010001"/>
                </a:solidFill>
                <a:latin typeface="Arial"/>
                <a:cs typeface="Arial"/>
              </a:rPr>
              <a:t>within a system.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In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a car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, the potential energy of gasoline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is converted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into other forms of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energy. Some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of that energy leaves the system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, but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all of it is conserved.</a:t>
            </a:r>
          </a:p>
        </p:txBody>
      </p:sp>
    </p:spTree>
    <p:extLst>
      <p:ext uri="{BB962C8B-B14F-4D97-AF65-F5344CB8AC3E}">
        <p14:creationId xmlns:p14="http://schemas.microsoft.com/office/powerpoint/2010/main" val="392242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Second Law of Thermodynamics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246016"/>
            <a:ext cx="10464800" cy="5840413"/>
          </a:xfrm>
        </p:spPr>
        <p:txBody>
          <a:bodyPr/>
          <a:lstStyle/>
          <a:p>
            <a:r>
              <a:rPr lang="en-US" sz="2800" b="1" dirty="0"/>
              <a:t>Second law of </a:t>
            </a:r>
            <a:r>
              <a:rPr lang="en-US" sz="2800" b="1" dirty="0" smtClean="0"/>
              <a:t>thermodynamics  </a:t>
            </a:r>
            <a:r>
              <a:rPr lang="en-US" sz="2800" dirty="0" smtClean="0"/>
              <a:t>The </a:t>
            </a:r>
            <a:r>
              <a:rPr lang="en-US" sz="2800" dirty="0"/>
              <a:t>physical </a:t>
            </a:r>
            <a:r>
              <a:rPr lang="en-US" sz="2800" dirty="0" smtClean="0"/>
              <a:t>law stating </a:t>
            </a:r>
            <a:r>
              <a:rPr lang="en-US" sz="2800" dirty="0"/>
              <a:t>that when energy is transformed, the </a:t>
            </a:r>
            <a:r>
              <a:rPr lang="en-US" sz="2800" dirty="0" smtClean="0"/>
              <a:t>quantity of </a:t>
            </a:r>
            <a:r>
              <a:rPr lang="en-US" sz="2800" dirty="0"/>
              <a:t>energy remains the same, but its ability to do </a:t>
            </a:r>
            <a:r>
              <a:rPr lang="en-US" sz="2800" dirty="0" smtClean="0"/>
              <a:t>work diminishes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492501"/>
            <a:ext cx="9343593" cy="490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9999" y="8468848"/>
            <a:ext cx="113542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second law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of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thermodynamics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. Converting coal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light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an incandescent bulb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is only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1.6 percent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efficient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because energy is lost to heat in the transformation.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84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Second Law of Thermodynamics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508168"/>
            <a:ext cx="10464800" cy="5840413"/>
          </a:xfrm>
        </p:spPr>
        <p:txBody>
          <a:bodyPr/>
          <a:lstStyle/>
          <a:p>
            <a:r>
              <a:rPr lang="en-US" sz="3200" b="1" dirty="0"/>
              <a:t>Energy </a:t>
            </a:r>
            <a:r>
              <a:rPr lang="en-US" sz="3200" b="1" dirty="0" smtClean="0"/>
              <a:t>efficiency  </a:t>
            </a:r>
            <a:r>
              <a:rPr lang="en-US" sz="3200" dirty="0" smtClean="0"/>
              <a:t>The </a:t>
            </a:r>
            <a:r>
              <a:rPr lang="en-US" sz="3200" dirty="0"/>
              <a:t>ratio of the amount of </a:t>
            </a:r>
            <a:r>
              <a:rPr lang="en-US" sz="3200" dirty="0" smtClean="0"/>
              <a:t>energy expended </a:t>
            </a:r>
            <a:r>
              <a:rPr lang="en-US" sz="3200" dirty="0"/>
              <a:t>in the form you want to the total amount </a:t>
            </a:r>
            <a:r>
              <a:rPr lang="en-US" sz="3200" dirty="0" smtClean="0"/>
              <a:t>of energy </a:t>
            </a:r>
            <a:r>
              <a:rPr lang="en-US" sz="3200" dirty="0"/>
              <a:t>that is introduced into the system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Energy quality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ease with which an </a:t>
            </a:r>
            <a:r>
              <a:rPr lang="en-US" sz="3200" dirty="0" smtClean="0"/>
              <a:t>energy source </a:t>
            </a:r>
            <a:r>
              <a:rPr lang="en-US" sz="3200" dirty="0"/>
              <a:t>can be used for work.</a:t>
            </a:r>
          </a:p>
          <a:p>
            <a:r>
              <a:rPr lang="en-US" sz="3200" b="1" dirty="0"/>
              <a:t>Entropy</a:t>
            </a:r>
            <a:r>
              <a:rPr lang="en-US" sz="3200" dirty="0"/>
              <a:t> </a:t>
            </a:r>
            <a:r>
              <a:rPr lang="en-US" sz="3200" dirty="0" smtClean="0"/>
              <a:t> Randomness </a:t>
            </a:r>
            <a:r>
              <a:rPr lang="en-US" sz="3200" dirty="0"/>
              <a:t>in a </a:t>
            </a:r>
            <a:r>
              <a:rPr lang="en-US" sz="3200" dirty="0" smtClean="0"/>
              <a:t>system.</a:t>
            </a:r>
          </a:p>
          <a:p>
            <a:r>
              <a:rPr lang="en-US" sz="3200" dirty="0" smtClean="0"/>
              <a:t>Randomness is </a:t>
            </a:r>
            <a:r>
              <a:rPr lang="en-US" sz="3200" dirty="0"/>
              <a:t>always increasing in a system, unless new energy from outside the system is added to create order.  This should be indented one more level in from the definitions.</a:t>
            </a:r>
          </a:p>
          <a:p>
            <a:pPr marL="279400" lvl="1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197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Matter and energy flow in the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Studying systems allows scientists to think about how energy and matter flow in in the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7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7115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System 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b="1" dirty="0"/>
              <a:t>Open </a:t>
            </a:r>
            <a:r>
              <a:rPr lang="en-US" sz="3100" b="1" dirty="0" smtClean="0"/>
              <a:t>system  </a:t>
            </a:r>
            <a:r>
              <a:rPr lang="en-US" sz="3100" dirty="0"/>
              <a:t>A system in which exchanges </a:t>
            </a:r>
            <a:r>
              <a:rPr lang="en-US" sz="3100" dirty="0" smtClean="0"/>
              <a:t>of matter </a:t>
            </a:r>
            <a:r>
              <a:rPr lang="en-US" sz="3100" dirty="0"/>
              <a:t>or energy occur across system boundaries.</a:t>
            </a:r>
          </a:p>
          <a:p>
            <a:r>
              <a:rPr lang="en-US" sz="3100" b="1" dirty="0"/>
              <a:t>Closed system </a:t>
            </a:r>
            <a:r>
              <a:rPr lang="en-US" sz="3100" b="1" dirty="0" smtClean="0"/>
              <a:t> </a:t>
            </a:r>
            <a:r>
              <a:rPr lang="en-US" sz="3100" dirty="0" smtClean="0"/>
              <a:t>A </a:t>
            </a:r>
            <a:r>
              <a:rPr lang="en-US" sz="3100" dirty="0"/>
              <a:t>system in which matter </a:t>
            </a:r>
            <a:r>
              <a:rPr lang="en-US" sz="3100" dirty="0" smtClean="0"/>
              <a:t>and energy </a:t>
            </a:r>
            <a:r>
              <a:rPr lang="en-US" sz="3100" dirty="0"/>
              <a:t>exchanges do not occur across boundaries.</a:t>
            </a:r>
          </a:p>
          <a:p>
            <a:r>
              <a:rPr lang="en-US" sz="3100" b="1" dirty="0"/>
              <a:t>Input</a:t>
            </a:r>
            <a:r>
              <a:rPr lang="en-US" sz="3100" dirty="0"/>
              <a:t> </a:t>
            </a:r>
            <a:r>
              <a:rPr lang="en-US" sz="3100" dirty="0" smtClean="0"/>
              <a:t> An </a:t>
            </a:r>
            <a:r>
              <a:rPr lang="en-US" sz="3100" dirty="0"/>
              <a:t>addition to a system.</a:t>
            </a:r>
          </a:p>
          <a:p>
            <a:r>
              <a:rPr lang="en-US" sz="3100" b="1" dirty="0"/>
              <a:t>Output</a:t>
            </a:r>
            <a:r>
              <a:rPr lang="en-US" sz="3100" dirty="0"/>
              <a:t> </a:t>
            </a:r>
            <a:r>
              <a:rPr lang="en-US" sz="3100" dirty="0" smtClean="0"/>
              <a:t> A </a:t>
            </a:r>
            <a:r>
              <a:rPr lang="en-US" sz="3100" dirty="0"/>
              <a:t>loss from a system.</a:t>
            </a:r>
          </a:p>
          <a:p>
            <a:r>
              <a:rPr lang="en-US" sz="3100" b="1" dirty="0"/>
              <a:t>Systems analysis </a:t>
            </a:r>
            <a:r>
              <a:rPr lang="en-US" sz="3100" b="1" dirty="0" smtClean="0"/>
              <a:t> </a:t>
            </a:r>
            <a:r>
              <a:rPr lang="en-US" sz="3100" dirty="0" smtClean="0"/>
              <a:t>An </a:t>
            </a:r>
            <a:r>
              <a:rPr lang="en-US" sz="3100" dirty="0"/>
              <a:t>analysis to determine inputs</a:t>
            </a:r>
            <a:r>
              <a:rPr lang="en-US" sz="3100" dirty="0" smtClean="0"/>
              <a:t>, outputs</a:t>
            </a:r>
            <a:r>
              <a:rPr lang="en-US" sz="3100" dirty="0"/>
              <a:t>, and changes in a system under </a:t>
            </a:r>
            <a:r>
              <a:rPr lang="en-US" sz="3100" dirty="0" smtClean="0"/>
              <a:t>various conditions</a:t>
            </a:r>
            <a:r>
              <a:rPr lang="en-US" sz="3100" dirty="0"/>
              <a:t>.</a:t>
            </a:r>
          </a:p>
          <a:p>
            <a:r>
              <a:rPr lang="en-US" sz="3100" b="1" dirty="0"/>
              <a:t>Steady state </a:t>
            </a:r>
            <a:r>
              <a:rPr lang="en-US" sz="3100" dirty="0"/>
              <a:t>A state in which inputs equal outputs</a:t>
            </a:r>
            <a:r>
              <a:rPr lang="en-US" sz="3100" dirty="0" smtClean="0"/>
              <a:t>, so </a:t>
            </a:r>
            <a:r>
              <a:rPr lang="en-US" sz="3100" dirty="0"/>
              <a:t>that the system is not changing over time.</a:t>
            </a:r>
          </a:p>
        </p:txBody>
      </p:sp>
    </p:spTree>
    <p:extLst>
      <p:ext uri="{BB962C8B-B14F-4D97-AF65-F5344CB8AC3E}">
        <p14:creationId xmlns:p14="http://schemas.microsoft.com/office/powerpoint/2010/main" val="143469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010001"/>
                </a:solidFill>
                <a:latin typeface="Helvetica"/>
                <a:cs typeface="Helvetica"/>
              </a:rPr>
              <a:t>Matter comprises atoms and molecules that move among different systems</a:t>
            </a:r>
            <a:r>
              <a:rPr lang="en-US" sz="4400" dirty="0">
                <a:solidFill>
                  <a:srgbClr val="010001"/>
                </a:solidFill>
                <a:latin typeface="Helvetica"/>
                <a:cs typeface="Helvetica"/>
              </a:rPr>
              <a:t/>
            </a:r>
            <a:br>
              <a:rPr lang="en-US" sz="4400" dirty="0">
                <a:solidFill>
                  <a:srgbClr val="010001"/>
                </a:solidFill>
                <a:latin typeface="Helvetica"/>
                <a:cs typeface="Helvetica"/>
              </a:rPr>
            </a:br>
            <a:endParaRPr lang="en-US" sz="4400" dirty="0">
              <a:solidFill>
                <a:srgbClr val="010001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042448"/>
            <a:ext cx="10464800" cy="5840413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3600" b="1" dirty="0" smtClean="0">
                <a:solidFill>
                  <a:srgbClr val="010001"/>
                </a:solidFill>
                <a:latin typeface="Arial"/>
                <a:cs typeface="Arial"/>
              </a:rPr>
              <a:t>Matter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 Anything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that occupies space and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has mass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  <a:p>
            <a:pPr>
              <a:buClrTx/>
              <a:buFont typeface="Arial"/>
              <a:buChar char="•"/>
            </a:pPr>
            <a:r>
              <a:rPr lang="en-US" sz="3600" b="1" dirty="0" smtClean="0">
                <a:solidFill>
                  <a:srgbClr val="010001"/>
                </a:solidFill>
                <a:latin typeface="Arial"/>
                <a:cs typeface="Arial"/>
              </a:rPr>
              <a:t>Mass 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A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measurement of the amount of matter </a:t>
            </a:r>
            <a:r>
              <a:rPr lang="en-US" sz="3600" dirty="0" smtClean="0">
                <a:solidFill>
                  <a:srgbClr val="010001"/>
                </a:solidFill>
                <a:latin typeface="Arial"/>
                <a:cs typeface="Arial"/>
              </a:rPr>
              <a:t>an object </a:t>
            </a:r>
            <a:r>
              <a:rPr lang="en-US" sz="3600" dirty="0">
                <a:solidFill>
                  <a:srgbClr val="010001"/>
                </a:solidFill>
                <a:latin typeface="Arial"/>
                <a:cs typeface="Arial"/>
              </a:rPr>
              <a:t>contains.</a:t>
            </a:r>
          </a:p>
        </p:txBody>
      </p:sp>
    </p:spTree>
    <p:extLst>
      <p:ext uri="{BB962C8B-B14F-4D97-AF65-F5344CB8AC3E}">
        <p14:creationId xmlns:p14="http://schemas.microsoft.com/office/powerpoint/2010/main" val="319817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 Dynamics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0" y="2031253"/>
            <a:ext cx="12344172" cy="5471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801" y="7650404"/>
            <a:ext cx="124967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10001"/>
                </a:solidFill>
                <a:latin typeface="Arial"/>
                <a:cs typeface="Arial"/>
              </a:rPr>
              <a:t>Open and closed systems.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(a) Earth is an open system with respect to energy.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Solar radiation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enters the Earth system, and energy leaves it in the form of heat and reflected light. (b) Earth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is essentially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a closed system with respect to matter because very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little matter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enters or leaves Earth’s system. </a:t>
            </a:r>
            <a:r>
              <a:rPr lang="en-US" sz="2600" dirty="0" smtClean="0">
                <a:solidFill>
                  <a:srgbClr val="010001"/>
                </a:solidFill>
                <a:latin typeface="Arial"/>
                <a:cs typeface="Arial"/>
              </a:rPr>
              <a:t>The white </a:t>
            </a:r>
            <a:r>
              <a:rPr lang="en-US" sz="2600" dirty="0">
                <a:solidFill>
                  <a:srgbClr val="010001"/>
                </a:solidFill>
                <a:latin typeface="Arial"/>
                <a:cs typeface="Arial"/>
              </a:rPr>
              <a:t>arrows indicate the cycling of energy and matter.</a:t>
            </a:r>
          </a:p>
        </p:txBody>
      </p:sp>
    </p:spTree>
    <p:extLst>
      <p:ext uri="{BB962C8B-B14F-4D97-AF65-F5344CB8AC3E}">
        <p14:creationId xmlns:p14="http://schemas.microsoft.com/office/powerpoint/2010/main" val="53475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0000" y="-11513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System Dynamics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12765"/>
            <a:ext cx="6344898" cy="7769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7473" y="1774231"/>
            <a:ext cx="5046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A system in steady state.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In this leaky bucket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, inputs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equal outputs. As a result, there is no change in the total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amount of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water in the bucket; the system is in steady state.</a:t>
            </a:r>
          </a:p>
        </p:txBody>
      </p:sp>
    </p:spTree>
    <p:extLst>
      <p:ext uri="{BB962C8B-B14F-4D97-AF65-F5344CB8AC3E}">
        <p14:creationId xmlns:p14="http://schemas.microsoft.com/office/powerpoint/2010/main" val="2678927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Feedbacks are found throughout the environment.</a:t>
            </a:r>
          </a:p>
          <a:p>
            <a:r>
              <a:rPr lang="en-US" b="1" dirty="0"/>
              <a:t>Negative feedback loop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feedback loop in </a:t>
            </a:r>
            <a:r>
              <a:rPr lang="en-US" dirty="0" smtClean="0"/>
              <a:t>which a </a:t>
            </a:r>
            <a:r>
              <a:rPr lang="en-US" dirty="0"/>
              <a:t>system responds to a change by returning to </a:t>
            </a:r>
            <a:r>
              <a:rPr lang="en-US" dirty="0" smtClean="0"/>
              <a:t>its original </a:t>
            </a:r>
            <a:r>
              <a:rPr lang="en-US" dirty="0"/>
              <a:t>state, or by decreasing the rate at which </a:t>
            </a:r>
            <a:r>
              <a:rPr lang="en-US" dirty="0" smtClean="0"/>
              <a:t>the change </a:t>
            </a:r>
            <a:r>
              <a:rPr lang="en-US" dirty="0"/>
              <a:t>is occurring.</a:t>
            </a:r>
          </a:p>
          <a:p>
            <a:r>
              <a:rPr lang="en-US" b="1" dirty="0"/>
              <a:t>Positive feedback loop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feedback loop in </a:t>
            </a:r>
            <a:r>
              <a:rPr lang="en-US" dirty="0" smtClean="0"/>
              <a:t>which change </a:t>
            </a:r>
            <a:r>
              <a:rPr lang="en-US" dirty="0"/>
              <a:t>in a system is amplified.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 Dynamics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0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0000" y="9030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System Dynamics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0" y="1526232"/>
            <a:ext cx="9894649" cy="5800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99" y="7470445"/>
            <a:ext cx="12325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Negative and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positive feedback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loops.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A negative feedback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loop occurs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at Mono Lake: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drop in water level reduces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lake surface area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evaporation decreases.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decrease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evaporation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causes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lake level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to rise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again. (b) Population growth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is an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example of positive feedback.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members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species reproduce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they create more offspring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will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 able to reproduce in turn, creating a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cycle that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increases the population size. The green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arrow indicates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starting point of each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feedback loop.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96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140505"/>
            <a:ext cx="10068934" cy="3553377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3000" b="1" dirty="0">
                <a:solidFill>
                  <a:srgbClr val="010001"/>
                </a:solidFill>
                <a:latin typeface="Arial"/>
                <a:cs typeface="Arial"/>
              </a:rPr>
              <a:t>Atom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 The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smallest particle that can contain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the chemical properties of an element.</a:t>
            </a:r>
          </a:p>
          <a:p>
            <a:pPr>
              <a:buClrTx/>
              <a:buFont typeface="Arial"/>
              <a:buChar char="•"/>
            </a:pPr>
            <a:r>
              <a:rPr lang="en-US" sz="3000" b="1" dirty="0" smtClean="0">
                <a:solidFill>
                  <a:srgbClr val="010001"/>
                </a:solidFill>
                <a:latin typeface="Arial"/>
                <a:cs typeface="Arial"/>
              </a:rPr>
              <a:t>Element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  A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substance composed of atoms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that cannot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be broken down into smaller,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simpler components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47" y="4509803"/>
            <a:ext cx="6037616" cy="4417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1787" y="5080430"/>
            <a:ext cx="565106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Structure of the atom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  <a:p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 atom is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composed of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protons, neutrons, and electrons. Neutrons and positively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charged protons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make up the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nucleus. Negatively charged electrons surround the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nucleus.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70000" y="18829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+mj-lt"/>
                <a:ea typeface="MS PGothic" pitchFamily="34" charset="-128"/>
                <a:cs typeface="MS PGothic" charset="0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l"/>
            <a:r>
              <a:rPr lang="en-US" sz="4400" b="1" smtClean="0">
                <a:solidFill>
                  <a:srgbClr val="010001"/>
                </a:solidFill>
                <a:latin typeface="Helvetica"/>
                <a:cs typeface="Helvetica"/>
              </a:rPr>
              <a:t>Atoms and Molecules</a:t>
            </a:r>
            <a:br>
              <a:rPr lang="en-US" sz="4400" b="1" smtClean="0">
                <a:solidFill>
                  <a:srgbClr val="010001"/>
                </a:solidFill>
                <a:latin typeface="Helvetica"/>
                <a:cs typeface="Helvetica"/>
              </a:rPr>
            </a:br>
            <a:endParaRPr lang="en-US" sz="4400" b="1" dirty="0">
              <a:solidFill>
                <a:srgbClr val="01000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440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3000" b="1" dirty="0">
                <a:solidFill>
                  <a:srgbClr val="010001"/>
                </a:solidFill>
                <a:latin typeface="Arial"/>
                <a:cs typeface="Arial"/>
              </a:rPr>
              <a:t>Periodic </a:t>
            </a:r>
            <a:r>
              <a:rPr lang="en-US" sz="3000" b="1" dirty="0" smtClean="0">
                <a:solidFill>
                  <a:srgbClr val="010001"/>
                </a:solidFill>
                <a:latin typeface="Arial"/>
                <a:cs typeface="Arial"/>
              </a:rPr>
              <a:t>table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 A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chart of all chemical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elements currently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known, organized by their properties.</a:t>
            </a:r>
          </a:p>
          <a:p>
            <a:pPr>
              <a:buClrTx/>
              <a:buFont typeface="Arial"/>
              <a:buChar char="•"/>
            </a:pPr>
            <a:r>
              <a:rPr lang="en-US" sz="3000" b="1" dirty="0" smtClean="0">
                <a:solidFill>
                  <a:srgbClr val="010001"/>
                </a:solidFill>
                <a:latin typeface="Arial"/>
                <a:cs typeface="Arial"/>
              </a:rPr>
              <a:t>Molecule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 A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particle that contains more than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one atom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  <a:p>
            <a:pPr>
              <a:buClrTx/>
              <a:buFont typeface="Arial"/>
              <a:buChar char="•"/>
            </a:pPr>
            <a:r>
              <a:rPr lang="en-US" sz="3000" b="1" dirty="0">
                <a:solidFill>
                  <a:srgbClr val="010001"/>
                </a:solidFill>
                <a:latin typeface="Arial"/>
                <a:cs typeface="Arial"/>
              </a:rPr>
              <a:t>Compound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 A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molecule containing more than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one element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  <a:p>
            <a:pPr>
              <a:buClrTx/>
              <a:buFont typeface="Arial"/>
              <a:buChar char="•"/>
            </a:pPr>
            <a:r>
              <a:rPr lang="en-US" sz="3000" b="1" dirty="0">
                <a:solidFill>
                  <a:srgbClr val="010001"/>
                </a:solidFill>
                <a:latin typeface="Arial"/>
                <a:cs typeface="Arial"/>
              </a:rPr>
              <a:t>Atomic number </a:t>
            </a:r>
            <a:r>
              <a:rPr lang="en-US" sz="3000" b="1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number of protons in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the nucleus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of a particular element.</a:t>
            </a:r>
          </a:p>
          <a:p>
            <a:pPr>
              <a:buClrTx/>
              <a:buFont typeface="Arial"/>
              <a:buChar char="•"/>
            </a:pPr>
            <a:r>
              <a:rPr lang="en-US" sz="3000" b="1" dirty="0">
                <a:solidFill>
                  <a:srgbClr val="010001"/>
                </a:solidFill>
                <a:latin typeface="Arial"/>
                <a:cs typeface="Arial"/>
              </a:rPr>
              <a:t>Mass number </a:t>
            </a:r>
            <a:r>
              <a:rPr lang="en-US" sz="3000" b="1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A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measurement of the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total number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of protons and neutrons in an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element.</a:t>
            </a:r>
          </a:p>
          <a:p>
            <a:pPr>
              <a:buClrTx/>
              <a:buFont typeface="Arial"/>
              <a:buChar char="•"/>
            </a:pPr>
            <a:r>
              <a:rPr lang="en-US" sz="3000" b="1" dirty="0" smtClean="0">
                <a:solidFill>
                  <a:srgbClr val="010001"/>
                </a:solidFill>
                <a:latin typeface="Arial"/>
                <a:cs typeface="Arial"/>
              </a:rPr>
              <a:t>Isotopes 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Atoms of the same element </a:t>
            </a:r>
            <a:r>
              <a:rPr lang="en-US" sz="3000" dirty="0" smtClean="0">
                <a:solidFill>
                  <a:srgbClr val="010001"/>
                </a:solidFill>
                <a:latin typeface="Arial"/>
                <a:cs typeface="Arial"/>
              </a:rPr>
              <a:t>with different </a:t>
            </a:r>
            <a:r>
              <a:rPr lang="en-US" sz="3000" dirty="0">
                <a:solidFill>
                  <a:srgbClr val="010001"/>
                </a:solidFill>
                <a:latin typeface="Arial"/>
                <a:cs typeface="Arial"/>
              </a:rPr>
              <a:t>numbers of neutrons.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0000" y="18829"/>
            <a:ext cx="10464800" cy="2465387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rgbClr val="010001"/>
                </a:solidFill>
                <a:latin typeface="Helvetica"/>
                <a:cs typeface="Helvetica"/>
              </a:rPr>
              <a:t>Atoms and </a:t>
            </a:r>
            <a: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  <a:t>Molecules</a:t>
            </a:r>
            <a:b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</a:br>
            <a:endParaRPr lang="en-US" sz="4400" b="1" dirty="0">
              <a:solidFill>
                <a:srgbClr val="01000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097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010001"/>
                </a:solidFill>
                <a:latin typeface="Helvetica"/>
                <a:cs typeface="Helvetica"/>
              </a:rPr>
              <a:t>Radioactivity</a:t>
            </a:r>
            <a:endParaRPr lang="en-US" sz="4400" b="1" dirty="0">
              <a:solidFill>
                <a:srgbClr val="010001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Radioactive decay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spontaneous release </a:t>
            </a:r>
            <a:r>
              <a:rPr lang="en-US" dirty="0" smtClean="0"/>
              <a:t>of material </a:t>
            </a:r>
            <a:r>
              <a:rPr lang="en-US" dirty="0"/>
              <a:t>from the nucleus of radioactive isotopes.</a:t>
            </a:r>
          </a:p>
          <a:p>
            <a:r>
              <a:rPr lang="en-US" b="1" dirty="0"/>
              <a:t>Half-life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time it takes for one-half of </a:t>
            </a:r>
            <a:r>
              <a:rPr lang="en-US" dirty="0" smtClean="0"/>
              <a:t>an original </a:t>
            </a:r>
            <a:r>
              <a:rPr lang="en-US" dirty="0"/>
              <a:t>radioactive parent atom to decay.</a:t>
            </a:r>
          </a:p>
          <a:p>
            <a:r>
              <a:rPr lang="en-US" b="1" dirty="0"/>
              <a:t>Covalent </a:t>
            </a:r>
            <a:r>
              <a:rPr lang="en-US" b="1" dirty="0" smtClean="0"/>
              <a:t>bond  </a:t>
            </a:r>
            <a:r>
              <a:rPr lang="en-US" dirty="0" smtClean="0"/>
              <a:t>The </a:t>
            </a:r>
            <a:r>
              <a:rPr lang="en-US" dirty="0"/>
              <a:t>bond formed when </a:t>
            </a:r>
            <a:r>
              <a:rPr lang="en-US" dirty="0" smtClean="0"/>
              <a:t>elements share </a:t>
            </a:r>
            <a:r>
              <a:rPr lang="en-US" dirty="0"/>
              <a:t>electrons.</a:t>
            </a:r>
          </a:p>
        </p:txBody>
      </p:sp>
    </p:spTree>
    <p:extLst>
      <p:ext uri="{BB962C8B-B14F-4D97-AF65-F5344CB8AC3E}">
        <p14:creationId xmlns:p14="http://schemas.microsoft.com/office/powerpoint/2010/main" val="103713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three types of chemical bonds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covalent bonds</a:t>
            </a:r>
          </a:p>
          <a:p>
            <a:pPr lvl="0"/>
            <a:r>
              <a:rPr lang="en-US" dirty="0"/>
              <a:t>ionic bonds</a:t>
            </a:r>
          </a:p>
          <a:p>
            <a:pPr lvl="0"/>
            <a:r>
              <a:rPr lang="en-US" dirty="0"/>
              <a:t>hydrogen bonds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7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479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Covalent Bonds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950414"/>
            <a:ext cx="10464800" cy="1712666"/>
          </a:xfrm>
        </p:spPr>
        <p:txBody>
          <a:bodyPr/>
          <a:lstStyle/>
          <a:p>
            <a:pPr lvl="0"/>
            <a:r>
              <a:rPr lang="en-US" b="1" dirty="0"/>
              <a:t>Covalent bond</a:t>
            </a:r>
            <a:r>
              <a:rPr lang="en-US" dirty="0"/>
              <a:t>  The bond formed when elements share electrons.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27" y="3312553"/>
            <a:ext cx="7170732" cy="5246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5533" y="2885826"/>
            <a:ext cx="4034219" cy="632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10001"/>
                </a:solidFill>
                <a:latin typeface="Arial"/>
                <a:cs typeface="Arial"/>
              </a:rPr>
              <a:t>Covalent bonds.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Molecules such as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methane (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CH</a:t>
            </a:r>
            <a:r>
              <a:rPr lang="en-US" sz="2700" baseline="-25000" dirty="0">
                <a:solidFill>
                  <a:srgbClr val="010001"/>
                </a:solidFill>
                <a:latin typeface="Arial"/>
                <a:cs typeface="Arial"/>
              </a:rPr>
              <a:t>4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 ) are associations of atoms held together by covalent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bonds.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As a result of the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four hydrogen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atoms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sharing electrons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with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a carbon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atom, each atom has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a complete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set of electrons in its outer shell—two for </a:t>
            </a:r>
            <a:r>
              <a:rPr lang="en-US" sz="2700" dirty="0" smtClean="0">
                <a:solidFill>
                  <a:srgbClr val="010001"/>
                </a:solidFill>
                <a:latin typeface="Arial"/>
                <a:cs typeface="Arial"/>
              </a:rPr>
              <a:t>the hydrogen atoms and </a:t>
            </a:r>
            <a:r>
              <a:rPr lang="en-US" sz="2700" dirty="0">
                <a:solidFill>
                  <a:srgbClr val="010001"/>
                </a:solidFill>
                <a:latin typeface="Arial"/>
                <a:cs typeface="Arial"/>
              </a:rPr>
              <a:t>eight for the carbon atom.</a:t>
            </a:r>
          </a:p>
        </p:txBody>
      </p:sp>
    </p:spTree>
    <p:extLst>
      <p:ext uri="{BB962C8B-B14F-4D97-AF65-F5344CB8AC3E}">
        <p14:creationId xmlns:p14="http://schemas.microsoft.com/office/powerpoint/2010/main" val="156409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99044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508646"/>
            <a:ext cx="10464800" cy="1602222"/>
          </a:xfrm>
        </p:spPr>
        <p:txBody>
          <a:bodyPr/>
          <a:lstStyle/>
          <a:p>
            <a:pPr lvl="0"/>
            <a:r>
              <a:rPr lang="en-US" sz="3200" b="1" dirty="0"/>
              <a:t>Ionic bond</a:t>
            </a:r>
            <a:r>
              <a:rPr lang="en-US" sz="3200" dirty="0"/>
              <a:t>  A chemical bond between two ions of opposite charges.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20" y="2597169"/>
            <a:ext cx="5455182" cy="715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464" y="2568847"/>
            <a:ext cx="5576612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Ionic bonds.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 To form an ionic bond, the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sodium atom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loses an electron and the chlorine atom gains one. As a result,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the sodium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atom becomes a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positively charged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ion (Na+) and the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chlorine atom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becomes a negatively charged ion (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Cl−,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known as chloride).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The attraction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between ions of opposite charges—an ionic bond—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forms sodium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chloride (</a:t>
            </a:r>
            <a:r>
              <a:rPr lang="en-US" sz="2800" dirty="0" err="1">
                <a:solidFill>
                  <a:srgbClr val="010001"/>
                </a:solidFill>
                <a:latin typeface="Arial"/>
                <a:cs typeface="Arial"/>
              </a:rPr>
              <a:t>NaCl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), or table salt.</a:t>
            </a:r>
          </a:p>
        </p:txBody>
      </p:sp>
    </p:spTree>
    <p:extLst>
      <p:ext uri="{BB962C8B-B14F-4D97-AF65-F5344CB8AC3E}">
        <p14:creationId xmlns:p14="http://schemas.microsoft.com/office/powerpoint/2010/main" val="156807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BASIC FORMAT_STYLE_Light_Orange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FORMAT_STYLE_Light_Orange.thmx</Template>
  <TotalTime>134</TotalTime>
  <Words>1786</Words>
  <Application>Microsoft Office PowerPoint</Application>
  <PresentationFormat>Custom</PresentationFormat>
  <Paragraphs>145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Helvetica</vt:lpstr>
      <vt:lpstr>Lucida Grande</vt:lpstr>
      <vt:lpstr>PPT_BASIC FORMAT_STYLE_Light_Orange</vt:lpstr>
      <vt:lpstr>PowerPoint Presentation</vt:lpstr>
      <vt:lpstr>Module 4   Systems and Matter </vt:lpstr>
      <vt:lpstr>Matter comprises atoms and molecules that move among different systems </vt:lpstr>
      <vt:lpstr>PowerPoint Presentation</vt:lpstr>
      <vt:lpstr>Atoms and Molecules </vt:lpstr>
      <vt:lpstr>Radioactivity</vt:lpstr>
      <vt:lpstr>Chemical Bonds</vt:lpstr>
      <vt:lpstr>Covalent Bonds </vt:lpstr>
      <vt:lpstr>Ionic Bonds</vt:lpstr>
      <vt:lpstr>Hydrogen Bonds</vt:lpstr>
      <vt:lpstr>Hydrogen Bonds</vt:lpstr>
      <vt:lpstr>Water is a vital component of most environmental systems </vt:lpstr>
      <vt:lpstr>Properties of Water </vt:lpstr>
      <vt:lpstr>Acids, Bases, and pH </vt:lpstr>
      <vt:lpstr>Acids, Bases, and pH </vt:lpstr>
      <vt:lpstr>Environmental systems contain both chemical and biological reactions </vt:lpstr>
      <vt:lpstr>Biological Molecules and Cells   </vt:lpstr>
      <vt:lpstr>Biological Molecules and Cells </vt:lpstr>
      <vt:lpstr>Biological Molecules and Cells </vt:lpstr>
      <vt:lpstr>Module 5   Energy, Flows, and Feedbacks </vt:lpstr>
      <vt:lpstr>Energy is a fundamental component of environmental systems </vt:lpstr>
      <vt:lpstr>Energy Conversions </vt:lpstr>
      <vt:lpstr>Forms of Energy </vt:lpstr>
      <vt:lpstr>The laws of thermodynamics describe how energy behaves </vt:lpstr>
      <vt:lpstr>First Law of Thermodynamics </vt:lpstr>
      <vt:lpstr>Second Law of Thermodynamics </vt:lpstr>
      <vt:lpstr>Second Law of Thermodynamics </vt:lpstr>
      <vt:lpstr>Matter and energy flow in the environment </vt:lpstr>
      <vt:lpstr>System Dynamics </vt:lpstr>
      <vt:lpstr>System Dynamics </vt:lpstr>
      <vt:lpstr>System Dynamics </vt:lpstr>
      <vt:lpstr>System Dynamics </vt:lpstr>
      <vt:lpstr>System Dynamics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BRIAN ROBINSON</cp:lastModifiedBy>
  <cp:revision>25</cp:revision>
  <dcterms:created xsi:type="dcterms:W3CDTF">2015-05-08T21:04:50Z</dcterms:created>
  <dcterms:modified xsi:type="dcterms:W3CDTF">2015-09-24T18:06:39Z</dcterms:modified>
</cp:coreProperties>
</file>