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9" r:id="rId4"/>
    <p:sldId id="260" r:id="rId5"/>
    <p:sldId id="261" r:id="rId6"/>
    <p:sldId id="257" r:id="rId7"/>
    <p:sldId id="262" r:id="rId8"/>
    <p:sldId id="287" r:id="rId9"/>
    <p:sldId id="291" r:id="rId10"/>
    <p:sldId id="281" r:id="rId11"/>
    <p:sldId id="263" r:id="rId12"/>
    <p:sldId id="282" r:id="rId13"/>
    <p:sldId id="283" r:id="rId14"/>
    <p:sldId id="293" r:id="rId15"/>
    <p:sldId id="266" r:id="rId16"/>
    <p:sldId id="265" r:id="rId17"/>
    <p:sldId id="284" r:id="rId18"/>
    <p:sldId id="288" r:id="rId19"/>
    <p:sldId id="289" r:id="rId20"/>
    <p:sldId id="274" r:id="rId21"/>
    <p:sldId id="275" r:id="rId22"/>
    <p:sldId id="290" r:id="rId23"/>
    <p:sldId id="311" r:id="rId24"/>
    <p:sldId id="267" r:id="rId25"/>
    <p:sldId id="306" r:id="rId26"/>
    <p:sldId id="285" r:id="rId27"/>
    <p:sldId id="286" r:id="rId28"/>
    <p:sldId id="308" r:id="rId29"/>
    <p:sldId id="309" r:id="rId30"/>
    <p:sldId id="310" r:id="rId31"/>
    <p:sldId id="307" r:id="rId32"/>
    <p:sldId id="269" r:id="rId33"/>
    <p:sldId id="270" r:id="rId34"/>
    <p:sldId id="271" r:id="rId35"/>
    <p:sldId id="272" r:id="rId36"/>
    <p:sldId id="273" r:id="rId37"/>
    <p:sldId id="276" r:id="rId38"/>
    <p:sldId id="277" r:id="rId39"/>
    <p:sldId id="278" r:id="rId40"/>
    <p:sldId id="294" r:id="rId41"/>
    <p:sldId id="302" r:id="rId42"/>
    <p:sldId id="303" r:id="rId43"/>
    <p:sldId id="301" r:id="rId44"/>
    <p:sldId id="296" r:id="rId45"/>
    <p:sldId id="297" r:id="rId46"/>
    <p:sldId id="304" r:id="rId47"/>
    <p:sldId id="298" r:id="rId48"/>
    <p:sldId id="299" r:id="rId49"/>
    <p:sldId id="295" r:id="rId50"/>
    <p:sldId id="300" r:id="rId51"/>
    <p:sldId id="30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C698"/>
    <a:srgbClr val="B6A890"/>
    <a:srgbClr val="F66333"/>
    <a:srgbClr val="D2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5" d="100"/>
          <a:sy n="115" d="100"/>
        </p:scale>
        <p:origin x="1530"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A728AE-3547-4B3A-BE2A-1B07B5745DCD}"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728AE-3547-4B3A-BE2A-1B07B5745DCD}"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728AE-3547-4B3A-BE2A-1B07B5745DCD}"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728AE-3547-4B3A-BE2A-1B07B5745DCD}"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728AE-3547-4B3A-BE2A-1B07B5745DCD}"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728AE-3547-4B3A-BE2A-1B07B5745DCD}"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A728AE-3547-4B3A-BE2A-1B07B5745DCD}" type="datetimeFigureOut">
              <a:rPr lang="en-US" smtClean="0"/>
              <a:pPr/>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A728AE-3547-4B3A-BE2A-1B07B5745DCD}" type="datetimeFigureOut">
              <a:rPr lang="en-US" smtClean="0"/>
              <a:pPr/>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728AE-3547-4B3A-BE2A-1B07B5745DCD}" type="datetimeFigureOut">
              <a:rPr lang="en-US" smtClean="0"/>
              <a:pPr/>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728AE-3547-4B3A-BE2A-1B07B5745DCD}"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728AE-3547-4B3A-BE2A-1B07B5745DCD}"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D989C-9F81-4FED-811F-580BE5FEE2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728AE-3547-4B3A-BE2A-1B07B5745DCD}" type="datetimeFigureOut">
              <a:rPr lang="en-US" smtClean="0"/>
              <a:pPr/>
              <a:t>5/2/2019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D989C-9F81-4FED-811F-580BE5FEE2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KY5Ug1OW5O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61999"/>
          </a:xfrm>
        </p:spPr>
        <p:txBody>
          <a:bodyPr>
            <a:normAutofit fontScale="90000"/>
          </a:bodyPr>
          <a:lstStyle/>
          <a:p>
            <a:r>
              <a:rPr lang="en-US" smtClean="0"/>
              <a:t>Chapter </a:t>
            </a:r>
            <a:r>
              <a:rPr lang="en-US" smtClean="0"/>
              <a:t>10</a:t>
            </a:r>
            <a:endParaRPr lang="en-US" dirty="0"/>
          </a:p>
        </p:txBody>
      </p:sp>
      <p:sp>
        <p:nvSpPr>
          <p:cNvPr id="3" name="Subtitle 2"/>
          <p:cNvSpPr>
            <a:spLocks noGrp="1"/>
          </p:cNvSpPr>
          <p:nvPr>
            <p:ph type="subTitle" idx="1"/>
          </p:nvPr>
        </p:nvSpPr>
        <p:spPr>
          <a:xfrm>
            <a:off x="152400" y="914400"/>
            <a:ext cx="8839200" cy="1981200"/>
          </a:xfrm>
        </p:spPr>
        <p:txBody>
          <a:bodyPr>
            <a:noAutofit/>
          </a:bodyPr>
          <a:lstStyle/>
          <a:p>
            <a:r>
              <a:rPr lang="en-US" sz="6000" b="1" dirty="0" smtClean="0">
                <a:solidFill>
                  <a:schemeClr val="tx1"/>
                </a:solidFill>
                <a:latin typeface="Baskerville Old Face" pitchFamily="18" charset="0"/>
              </a:rPr>
              <a:t>The Mass Media and The Political Agenda</a:t>
            </a:r>
            <a:endParaRPr lang="en-US" sz="6000" b="1" dirty="0">
              <a:solidFill>
                <a:schemeClr val="tx1"/>
              </a:solidFill>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09800"/>
            <a:ext cx="8229600" cy="4343400"/>
          </a:xfrm>
        </p:spPr>
        <p:txBody>
          <a:bodyPr>
            <a:normAutofit fontScale="92500" lnSpcReduction="20000"/>
          </a:bodyPr>
          <a:lstStyle/>
          <a:p>
            <a:r>
              <a:rPr lang="en-US" u="sng" dirty="0" smtClean="0">
                <a:solidFill>
                  <a:schemeClr val="tx2">
                    <a:lumMod val="50000"/>
                  </a:schemeClr>
                </a:solidFill>
              </a:rPr>
              <a:t>Press conferences</a:t>
            </a:r>
            <a:r>
              <a:rPr lang="en-US" dirty="0" smtClean="0"/>
              <a:t>: officials meeting with members of the press/media in order to influence their coverage, thus affecting the population at large</a:t>
            </a:r>
          </a:p>
          <a:p>
            <a:pPr lvl="1"/>
            <a:r>
              <a:rPr lang="en-US" dirty="0" smtClean="0"/>
              <a:t>FDR’s </a:t>
            </a:r>
            <a:r>
              <a:rPr lang="en-US" i="1" dirty="0" smtClean="0"/>
              <a:t>‘Fireside Chats’ </a:t>
            </a:r>
            <a:r>
              <a:rPr lang="en-US" dirty="0" smtClean="0"/>
              <a:t>were the notable beginning of Presidential press conferences</a:t>
            </a:r>
          </a:p>
          <a:p>
            <a:r>
              <a:rPr lang="en-US" u="sng" dirty="0" smtClean="0">
                <a:solidFill>
                  <a:schemeClr val="tx2">
                    <a:lumMod val="50000"/>
                  </a:schemeClr>
                </a:solidFill>
              </a:rPr>
              <a:t>Investigative Journalism</a:t>
            </a:r>
            <a:r>
              <a:rPr lang="en-US" dirty="0" smtClean="0"/>
              <a:t>: presents the media in an adversarial, rather than complicit, role.</a:t>
            </a:r>
          </a:p>
          <a:p>
            <a:pPr lvl="1"/>
            <a:r>
              <a:rPr lang="en-US" dirty="0" smtClean="0"/>
              <a:t>Text: “</a:t>
            </a:r>
            <a:r>
              <a:rPr lang="en-US" i="1" dirty="0" smtClean="0"/>
              <a:t>pits the media vs. leaders</a:t>
            </a:r>
            <a:r>
              <a:rPr lang="en-US" dirty="0" smtClean="0"/>
              <a:t>”</a:t>
            </a:r>
          </a:p>
          <a:p>
            <a:pPr lvl="1"/>
            <a:r>
              <a:rPr lang="en-US" dirty="0" smtClean="0"/>
              <a:t>But … does it </a:t>
            </a:r>
            <a:r>
              <a:rPr lang="en-US" i="1" dirty="0" smtClean="0"/>
              <a:t>necessarily</a:t>
            </a:r>
            <a:r>
              <a:rPr lang="en-US" dirty="0" smtClean="0"/>
              <a:t> do so [foment a negative/antagonistic relationship]?</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CC-illegal.jpg"/>
          <p:cNvPicPr>
            <a:picLocks noGrp="1" noChangeAspect="1"/>
          </p:cNvPicPr>
          <p:nvPr>
            <p:ph idx="1"/>
          </p:nvPr>
        </p:nvPicPr>
        <p:blipFill>
          <a:blip r:embed="rId2" cstate="print"/>
          <a:stretch>
            <a:fillRect/>
          </a:stretch>
        </p:blipFill>
        <p:spPr>
          <a:xfrm>
            <a:off x="0" y="381000"/>
            <a:ext cx="9155867" cy="604213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Communications Commission</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r>
              <a:rPr lang="en-US" dirty="0" smtClean="0"/>
              <a:t>FCC created in 1934, regulates media [internet?]</a:t>
            </a:r>
          </a:p>
          <a:p>
            <a:pPr lvl="1"/>
            <a:r>
              <a:rPr lang="en-US" dirty="0" smtClean="0"/>
              <a:t>Prevents monopolies (1996: no single owner can control &gt;35% of a broadcast market)</a:t>
            </a:r>
          </a:p>
          <a:p>
            <a:pPr lvl="1"/>
            <a:r>
              <a:rPr lang="en-US" dirty="0" smtClean="0"/>
              <a:t>Examinations of performance (serving the public interest?)</a:t>
            </a:r>
          </a:p>
          <a:p>
            <a:pPr lvl="1"/>
            <a:r>
              <a:rPr lang="en-US" dirty="0" smtClean="0"/>
              <a:t>Fair Treatment Rules</a:t>
            </a:r>
          </a:p>
          <a:p>
            <a:pPr lvl="2"/>
            <a:r>
              <a:rPr lang="en-US" dirty="0" smtClean="0"/>
              <a:t>Equal Time Rule (candidates and officeholders)</a:t>
            </a:r>
          </a:p>
          <a:p>
            <a:pPr lvl="2"/>
            <a:r>
              <a:rPr lang="en-US" dirty="0" smtClean="0"/>
              <a:t>Right-of-Reply Rule</a:t>
            </a:r>
          </a:p>
          <a:p>
            <a:pPr lvl="2"/>
            <a:r>
              <a:rPr lang="en-US" dirty="0" smtClean="0"/>
              <a:t>Fairness Doctrine (abandoned in late 1980s due to multiplicity of cable channels)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Broadcasting vs. Narrowcasting</a:t>
            </a:r>
            <a:endParaRPr lang="en-US" dirty="0"/>
          </a:p>
        </p:txBody>
      </p:sp>
      <p:sp>
        <p:nvSpPr>
          <p:cNvPr id="3" name="Content Placeholder 2"/>
          <p:cNvSpPr>
            <a:spLocks noGrp="1"/>
          </p:cNvSpPr>
          <p:nvPr>
            <p:ph idx="1"/>
          </p:nvPr>
        </p:nvSpPr>
        <p:spPr>
          <a:xfrm>
            <a:off x="457200" y="914400"/>
            <a:ext cx="8229600" cy="5791200"/>
          </a:xfrm>
        </p:spPr>
        <p:txBody>
          <a:bodyPr>
            <a:normAutofit fontScale="85000" lnSpcReduction="20000"/>
          </a:bodyPr>
          <a:lstStyle/>
          <a:p>
            <a:r>
              <a:rPr lang="en-US" dirty="0" smtClean="0"/>
              <a:t>Broadcasting: programming for a wide/diverse audience (NBC, CBS, ABC)</a:t>
            </a:r>
          </a:p>
          <a:p>
            <a:pPr lvl="1"/>
            <a:r>
              <a:rPr lang="en-US" dirty="0" smtClean="0"/>
              <a:t>Effect?</a:t>
            </a:r>
          </a:p>
          <a:p>
            <a:r>
              <a:rPr lang="en-US" dirty="0" smtClean="0"/>
              <a:t>Narrowcasting: segmentation of media that focuses on a particular audience/interest (MTV, ESPN, Fox News, Comedy Central)</a:t>
            </a:r>
          </a:p>
          <a:p>
            <a:pPr lvl="1"/>
            <a:r>
              <a:rPr lang="en-US" dirty="0" smtClean="0"/>
              <a:t>Decreasing information homogeneity</a:t>
            </a:r>
          </a:p>
          <a:p>
            <a:pPr lvl="1"/>
            <a:r>
              <a:rPr lang="en-US" dirty="0" smtClean="0"/>
              <a:t>Confirmation Bias (tendency to search for or interpret information in a way that confirms one's preconceptions/beliefs)</a:t>
            </a:r>
          </a:p>
          <a:p>
            <a:pPr lvl="1"/>
            <a:r>
              <a:rPr lang="en-US" dirty="0" smtClean="0"/>
              <a:t>Declining news quality</a:t>
            </a:r>
          </a:p>
          <a:p>
            <a:pPr lvl="2"/>
            <a:r>
              <a:rPr lang="en-US" dirty="0" smtClean="0"/>
              <a:t>Fewer written stories: 11% of news coverage</a:t>
            </a:r>
          </a:p>
          <a:p>
            <a:pPr lvl="2"/>
            <a:r>
              <a:rPr lang="en-US" dirty="0" smtClean="0"/>
              <a:t>Reporters job: largely to </a:t>
            </a:r>
            <a:r>
              <a:rPr lang="en-US" i="1" dirty="0" smtClean="0"/>
              <a:t>blah </a:t>
            </a:r>
            <a:r>
              <a:rPr lang="en-US" i="1" dirty="0" err="1" smtClean="0"/>
              <a:t>blah</a:t>
            </a:r>
            <a:r>
              <a:rPr lang="en-US" i="1" dirty="0" smtClean="0"/>
              <a:t> </a:t>
            </a:r>
            <a:r>
              <a:rPr lang="en-US" i="1" dirty="0" err="1" smtClean="0"/>
              <a:t>blah</a:t>
            </a:r>
            <a:r>
              <a:rPr lang="en-US" i="1" dirty="0" smtClean="0"/>
              <a:t> </a:t>
            </a:r>
            <a:r>
              <a:rPr lang="en-US" dirty="0" smtClean="0"/>
              <a:t>[speak extemporaneously]</a:t>
            </a:r>
          </a:p>
          <a:p>
            <a:pPr lvl="2"/>
            <a:r>
              <a:rPr lang="en-US" dirty="0" smtClean="0"/>
              <a:t>Repetition of stories without added content</a:t>
            </a:r>
          </a:p>
          <a:p>
            <a:pPr lvl="2"/>
            <a:r>
              <a:rPr lang="en-US" dirty="0" smtClean="0"/>
              <a:t>Eye of Sauron: coverage is “spotty”; focused but narrow</a:t>
            </a:r>
          </a:p>
          <a:p>
            <a:pPr lvl="2"/>
            <a:r>
              <a:rPr lang="en-US" dirty="0" smtClean="0"/>
              <a:t>Stories focus on sensational, rather than ‘important’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KY5Ug1OW5O4"/>
          <p:cNvPicPr>
            <a:picLocks noGrp="1" noRot="1" noChangeAspect="1"/>
          </p:cNvPicPr>
          <p:nvPr>
            <p:ph idx="1"/>
            <a:videoFile r:link="rId1"/>
          </p:nvPr>
        </p:nvPicPr>
        <p:blipFill>
          <a:blip r:embed="rId3"/>
          <a:stretch>
            <a:fillRect/>
          </a:stretch>
        </p:blipFill>
        <p:spPr>
          <a:xfrm>
            <a:off x="227189" y="274638"/>
            <a:ext cx="8689622" cy="4887913"/>
          </a:xfrm>
          <a:prstGeom prst="rect">
            <a:avLst/>
          </a:prstGeom>
        </p:spPr>
      </p:pic>
    </p:spTree>
    <p:extLst>
      <p:ext uri="{BB962C8B-B14F-4D97-AF65-F5344CB8AC3E}">
        <p14:creationId xmlns:p14="http://schemas.microsoft.com/office/powerpoint/2010/main" val="2188381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mnews.jpg"/>
          <p:cNvPicPr>
            <a:picLocks noGrp="1" noChangeAspect="1"/>
          </p:cNvPicPr>
          <p:nvPr>
            <p:ph idx="1"/>
          </p:nvPr>
        </p:nvPicPr>
        <p:blipFill>
          <a:blip r:embed="rId2" cstate="print"/>
          <a:stretch>
            <a:fillRect/>
          </a:stretch>
        </p:blipFill>
        <p:spPr>
          <a:xfrm>
            <a:off x="-23744" y="533400"/>
            <a:ext cx="9167744" cy="512229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ws.jpg"/>
          <p:cNvPicPr>
            <a:picLocks noGrp="1" noChangeAspect="1"/>
          </p:cNvPicPr>
          <p:nvPr>
            <p:ph idx="1"/>
          </p:nvPr>
        </p:nvPicPr>
        <p:blipFill>
          <a:blip r:embed="rId2" cstate="print"/>
          <a:stretch>
            <a:fillRect/>
          </a:stretch>
        </p:blipFill>
        <p:spPr>
          <a:xfrm>
            <a:off x="-25688" y="533400"/>
            <a:ext cx="9169688" cy="518160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1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a:t>
            </a:r>
            <a:endParaRPr lang="en-US" dirty="0"/>
          </a:p>
        </p:txBody>
      </p:sp>
      <p:sp>
        <p:nvSpPr>
          <p:cNvPr id="3" name="Content Placeholder 2"/>
          <p:cNvSpPr>
            <a:spLocks noGrp="1"/>
          </p:cNvSpPr>
          <p:nvPr>
            <p:ph idx="1"/>
          </p:nvPr>
        </p:nvSpPr>
        <p:spPr>
          <a:xfrm>
            <a:off x="457200" y="2895600"/>
            <a:ext cx="8229600" cy="3962400"/>
          </a:xfrm>
        </p:spPr>
        <p:txBody>
          <a:bodyPr>
            <a:normAutofit fontScale="85000" lnSpcReduction="20000"/>
          </a:bodyPr>
          <a:lstStyle/>
          <a:p>
            <a:r>
              <a:rPr lang="en-US" dirty="0" smtClean="0"/>
              <a:t>Unrivaled access to information/news</a:t>
            </a:r>
          </a:p>
          <a:p>
            <a:r>
              <a:rPr lang="en-US" dirty="0" smtClean="0"/>
              <a:t>“Purposive”: people exposed to what they intentionally look for (leading to </a:t>
            </a:r>
            <a:r>
              <a:rPr lang="en-US" u="sng" dirty="0" smtClean="0"/>
              <a:t>Confirmation Bias</a:t>
            </a:r>
            <a:r>
              <a:rPr lang="en-US" dirty="0" smtClean="0"/>
              <a:t>)</a:t>
            </a:r>
          </a:p>
          <a:p>
            <a:r>
              <a:rPr lang="en-US" dirty="0" smtClean="0"/>
              <a:t>Largest effect: communication and political mobilization</a:t>
            </a:r>
          </a:p>
          <a:p>
            <a:r>
              <a:rPr lang="en-US" dirty="0" smtClean="0"/>
              <a:t>Blogs: </a:t>
            </a:r>
            <a:r>
              <a:rPr lang="en-US" i="1" dirty="0" smtClean="0"/>
              <a:t>“news media now faces competition from people with an opinion, a modem, and a bathrobe.” </a:t>
            </a:r>
            <a:r>
              <a:rPr lang="en-US" dirty="0" smtClean="0"/>
              <a:t>[Brian Williams]</a:t>
            </a:r>
          </a:p>
          <a:p>
            <a:r>
              <a:rPr lang="en-US" dirty="0" smtClean="0"/>
              <a:t>Vlogs</a:t>
            </a:r>
          </a:p>
          <a:p>
            <a:r>
              <a:rPr lang="en-US" dirty="0" smtClean="0"/>
              <a:t>Social Media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457200"/>
            <a:ext cx="7924800" cy="5939429"/>
          </a:xfrm>
        </p:spPr>
      </p:pic>
    </p:spTree>
    <p:extLst>
      <p:ext uri="{BB962C8B-B14F-4D97-AF65-F5344CB8AC3E}">
        <p14:creationId xmlns:p14="http://schemas.microsoft.com/office/powerpoint/2010/main" val="2100419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6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0510"/>
            <a:ext cx="6934200" cy="6934200"/>
          </a:xfrm>
        </p:spPr>
      </p:pic>
    </p:spTree>
    <p:extLst>
      <p:ext uri="{BB962C8B-B14F-4D97-AF65-F5344CB8AC3E}">
        <p14:creationId xmlns:p14="http://schemas.microsoft.com/office/powerpoint/2010/main" val="627959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6248400"/>
          </a:xfrm>
        </p:spPr>
        <p:txBody>
          <a:bodyPr>
            <a:normAutofit lnSpcReduction="10000"/>
          </a:bodyPr>
          <a:lstStyle/>
          <a:p>
            <a:pPr algn="ctr">
              <a:buNone/>
            </a:pPr>
            <a:r>
              <a:rPr lang="en-US" dirty="0" smtClean="0"/>
              <a:t>Political success depends on effectively communicating a message</a:t>
            </a:r>
          </a:p>
          <a:p>
            <a:r>
              <a:rPr lang="en-US" dirty="0" smtClean="0"/>
              <a:t>“</a:t>
            </a:r>
            <a:r>
              <a:rPr lang="en-US" i="1" dirty="0" smtClean="0"/>
              <a:t>Going public</a:t>
            </a:r>
            <a:r>
              <a:rPr lang="en-US" dirty="0" smtClean="0"/>
              <a:t>” affects the beliefs of citizens and influences the policy agenda … which then has an effect upon policy</a:t>
            </a:r>
          </a:p>
          <a:p>
            <a:r>
              <a:rPr lang="en-US" dirty="0" smtClean="0">
                <a:solidFill>
                  <a:schemeClr val="tx2"/>
                </a:solidFill>
              </a:rPr>
              <a:t>High Tech Politics</a:t>
            </a:r>
            <a:r>
              <a:rPr lang="en-US" dirty="0" smtClean="0"/>
              <a:t>: behavior of citizens and policymakers, and the policy agenda, shaped by technology</a:t>
            </a:r>
          </a:p>
          <a:p>
            <a:r>
              <a:rPr lang="en-US" dirty="0" smtClean="0">
                <a:solidFill>
                  <a:schemeClr val="tx2"/>
                </a:solidFill>
              </a:rPr>
              <a:t>Mass Media</a:t>
            </a:r>
            <a:r>
              <a:rPr lang="en-US" dirty="0" smtClean="0"/>
              <a:t>: reach a large percentage of the population</a:t>
            </a:r>
          </a:p>
          <a:p>
            <a:pPr lvl="1"/>
            <a:r>
              <a:rPr lang="en-US" dirty="0" smtClean="0"/>
              <a:t>Media Event: staged event meant to be covered via mass media; used to influence media coverage (and, therefore, public opinion)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marL="342900" lvl="0" indent="-342900">
              <a:spcBef>
                <a:spcPct val="20000"/>
              </a:spcBef>
            </a:pPr>
            <a:r>
              <a:rPr lang="en-US" dirty="0" smtClean="0"/>
              <a:t>Most Googled Question? (2015)</a:t>
            </a:r>
            <a:br>
              <a:rPr lang="en-US" dirty="0" smtClean="0"/>
            </a:br>
            <a:r>
              <a:rPr lang="en-US" sz="4300" i="1" dirty="0">
                <a:solidFill>
                  <a:srgbClr val="0070C0"/>
                </a:solidFill>
                <a:latin typeface="Cambria" pitchFamily="18" charset="0"/>
                <a:ea typeface="+mn-ea"/>
                <a:cs typeface="+mn-cs"/>
              </a:rPr>
              <a:t>"What is twerking?“</a:t>
            </a:r>
            <a:br>
              <a:rPr lang="en-US" sz="4300" i="1" dirty="0">
                <a:solidFill>
                  <a:srgbClr val="0070C0"/>
                </a:solidFill>
                <a:latin typeface="Cambria" pitchFamily="18" charset="0"/>
                <a:ea typeface="+mn-ea"/>
                <a:cs typeface="+mn-cs"/>
              </a:rPr>
            </a:br>
            <a:endParaRPr lang="en-US" dirty="0"/>
          </a:p>
        </p:txBody>
      </p:sp>
      <p:sp>
        <p:nvSpPr>
          <p:cNvPr id="3" name="Content Placeholder 2"/>
          <p:cNvSpPr>
            <a:spLocks noGrp="1"/>
          </p:cNvSpPr>
          <p:nvPr>
            <p:ph idx="1"/>
          </p:nvPr>
        </p:nvSpPr>
        <p:spPr>
          <a:xfrm>
            <a:off x="457200" y="1295400"/>
            <a:ext cx="8229600" cy="5410200"/>
          </a:xfrm>
        </p:spPr>
        <p:txBody>
          <a:bodyPr>
            <a:normAutofit/>
          </a:bodyPr>
          <a:lstStyle/>
          <a:p>
            <a:pPr algn="ctr">
              <a:buNone/>
            </a:pPr>
            <a:r>
              <a:rPr lang="en-US" sz="4000" dirty="0" smtClean="0">
                <a:latin typeface="Cambria" pitchFamily="18" charset="0"/>
              </a:rPr>
              <a:t>Most </a:t>
            </a:r>
            <a:r>
              <a:rPr lang="en-US" sz="4000" dirty="0">
                <a:latin typeface="Cambria" pitchFamily="18" charset="0"/>
              </a:rPr>
              <a:t>Googled </a:t>
            </a:r>
            <a:r>
              <a:rPr lang="en-US" sz="4000" dirty="0" smtClean="0">
                <a:latin typeface="Cambria" pitchFamily="18" charset="0"/>
              </a:rPr>
              <a:t>Questions?</a:t>
            </a:r>
          </a:p>
          <a:p>
            <a:pPr algn="ctr">
              <a:buNone/>
            </a:pPr>
            <a:r>
              <a:rPr lang="en-US" sz="4000" dirty="0" smtClean="0">
                <a:latin typeface="Cambria" pitchFamily="18" charset="0"/>
              </a:rPr>
              <a:t>(2016)</a:t>
            </a:r>
            <a:endParaRPr lang="en-US" sz="4000" dirty="0">
              <a:latin typeface="Cambria" pitchFamily="18" charset="0"/>
            </a:endParaRPr>
          </a:p>
          <a:p>
            <a:pPr algn="ctr">
              <a:buNone/>
            </a:pPr>
            <a:endParaRPr lang="en-US" sz="1100" i="1" dirty="0" smtClean="0">
              <a:solidFill>
                <a:srgbClr val="0070C0"/>
              </a:solidFill>
              <a:latin typeface="Cambria" pitchFamily="18" charset="0"/>
            </a:endParaRPr>
          </a:p>
          <a:p>
            <a:pPr algn="ctr">
              <a:buNone/>
            </a:pPr>
            <a:endParaRPr lang="en-US" sz="1100" i="1" dirty="0">
              <a:solidFill>
                <a:srgbClr val="0070C0"/>
              </a:solidFill>
              <a:latin typeface="Cambria" pitchFamily="18" charset="0"/>
            </a:endParaRPr>
          </a:p>
          <a:p>
            <a:pPr algn="ctr">
              <a:buNone/>
            </a:pPr>
            <a:endParaRPr lang="en-US" sz="1100" i="1" dirty="0" smtClean="0">
              <a:solidFill>
                <a:srgbClr val="0070C0"/>
              </a:solidFill>
              <a:latin typeface="Cambria" pitchFamily="18" charset="0"/>
            </a:endParaRPr>
          </a:p>
          <a:p>
            <a:pPr marL="0" indent="0">
              <a:buNone/>
            </a:pPr>
            <a:r>
              <a:rPr lang="en-US" sz="2200" dirty="0" smtClean="0">
                <a:solidFill>
                  <a:srgbClr val="0070C0"/>
                </a:solidFill>
              </a:rPr>
              <a:t>1. What </a:t>
            </a:r>
            <a:r>
              <a:rPr lang="en-US" sz="2200" dirty="0">
                <a:solidFill>
                  <a:srgbClr val="0070C0"/>
                </a:solidFill>
              </a:rPr>
              <a:t>is Pokémon Go</a:t>
            </a:r>
            <a:r>
              <a:rPr lang="en-US" sz="2200" dirty="0" smtClean="0">
                <a:solidFill>
                  <a:srgbClr val="0070C0"/>
                </a:solidFill>
              </a:rPr>
              <a:t>?	            6. What </a:t>
            </a:r>
            <a:r>
              <a:rPr lang="en-US" sz="2200" dirty="0">
                <a:solidFill>
                  <a:srgbClr val="0070C0"/>
                </a:solidFill>
              </a:rPr>
              <a:t>is Aleppo?</a:t>
            </a:r>
          </a:p>
          <a:p>
            <a:pPr marL="0" indent="0">
              <a:buNone/>
            </a:pPr>
            <a:r>
              <a:rPr lang="en-US" sz="2200" dirty="0" smtClean="0">
                <a:solidFill>
                  <a:srgbClr val="0070C0"/>
                </a:solidFill>
              </a:rPr>
              <a:t>2. What </a:t>
            </a:r>
            <a:r>
              <a:rPr lang="en-US" sz="2200" dirty="0">
                <a:solidFill>
                  <a:srgbClr val="0070C0"/>
                </a:solidFill>
              </a:rPr>
              <a:t>is a Caucus</a:t>
            </a:r>
            <a:r>
              <a:rPr lang="en-US" sz="2200" dirty="0" smtClean="0">
                <a:solidFill>
                  <a:srgbClr val="0070C0"/>
                </a:solidFill>
              </a:rPr>
              <a:t>?		  7. What </a:t>
            </a:r>
            <a:r>
              <a:rPr lang="en-US" sz="2200" dirty="0">
                <a:solidFill>
                  <a:srgbClr val="0070C0"/>
                </a:solidFill>
              </a:rPr>
              <a:t>is the mannequin challenge?</a:t>
            </a:r>
          </a:p>
          <a:p>
            <a:pPr marL="0" indent="0">
              <a:buNone/>
            </a:pPr>
            <a:r>
              <a:rPr lang="en-US" sz="2200" dirty="0" smtClean="0">
                <a:solidFill>
                  <a:srgbClr val="0070C0"/>
                </a:solidFill>
              </a:rPr>
              <a:t>3. What </a:t>
            </a:r>
            <a:r>
              <a:rPr lang="en-US" sz="2200" dirty="0">
                <a:solidFill>
                  <a:srgbClr val="0070C0"/>
                </a:solidFill>
              </a:rPr>
              <a:t>is Brexit</a:t>
            </a:r>
            <a:r>
              <a:rPr lang="en-US" sz="2200" dirty="0" smtClean="0">
                <a:solidFill>
                  <a:srgbClr val="0070C0"/>
                </a:solidFill>
              </a:rPr>
              <a:t>?		            8. What </a:t>
            </a:r>
            <a:r>
              <a:rPr lang="en-US" sz="2200" dirty="0">
                <a:solidFill>
                  <a:srgbClr val="0070C0"/>
                </a:solidFill>
              </a:rPr>
              <a:t>is Citizens United?</a:t>
            </a:r>
          </a:p>
          <a:p>
            <a:pPr marL="0" indent="0">
              <a:buNone/>
            </a:pPr>
            <a:r>
              <a:rPr lang="en-US" sz="2200" dirty="0" smtClean="0">
                <a:solidFill>
                  <a:srgbClr val="0070C0"/>
                </a:solidFill>
              </a:rPr>
              <a:t>4. What </a:t>
            </a:r>
            <a:r>
              <a:rPr lang="en-US" sz="2200" dirty="0">
                <a:solidFill>
                  <a:srgbClr val="0070C0"/>
                </a:solidFill>
              </a:rPr>
              <a:t>are electoral votes?	 </a:t>
            </a:r>
            <a:r>
              <a:rPr lang="en-US" sz="2200" dirty="0" smtClean="0">
                <a:solidFill>
                  <a:srgbClr val="0070C0"/>
                </a:solidFill>
              </a:rPr>
              <a:t>           9. What </a:t>
            </a:r>
            <a:r>
              <a:rPr lang="en-US" sz="2200" dirty="0">
                <a:solidFill>
                  <a:srgbClr val="0070C0"/>
                </a:solidFill>
              </a:rPr>
              <a:t>is the European Union?</a:t>
            </a:r>
          </a:p>
          <a:p>
            <a:pPr marL="0" indent="0">
              <a:buNone/>
            </a:pPr>
            <a:r>
              <a:rPr lang="en-US" sz="2200" dirty="0" smtClean="0">
                <a:solidFill>
                  <a:srgbClr val="0070C0"/>
                </a:solidFill>
              </a:rPr>
              <a:t>5. What </a:t>
            </a:r>
            <a:r>
              <a:rPr lang="en-US" sz="2200" dirty="0">
                <a:solidFill>
                  <a:srgbClr val="0070C0"/>
                </a:solidFill>
              </a:rPr>
              <a:t>is the Electoral College?	 </a:t>
            </a:r>
            <a:r>
              <a:rPr lang="en-US" sz="2200" dirty="0" smtClean="0">
                <a:solidFill>
                  <a:srgbClr val="0070C0"/>
                </a:solidFill>
              </a:rPr>
              <a:t>         10. What </a:t>
            </a:r>
            <a:r>
              <a:rPr lang="en-US" sz="2200" dirty="0">
                <a:solidFill>
                  <a:srgbClr val="0070C0"/>
                </a:solidFill>
              </a:rPr>
              <a:t>is a </a:t>
            </a:r>
            <a:r>
              <a:rPr lang="en-US" sz="2200" dirty="0" err="1">
                <a:solidFill>
                  <a:srgbClr val="0070C0"/>
                </a:solidFill>
              </a:rPr>
              <a:t>Superdelegate</a:t>
            </a:r>
            <a:r>
              <a:rPr lang="en-US" sz="2200" dirty="0">
                <a:solidFill>
                  <a:srgbClr val="0070C0"/>
                </a:solidFill>
              </a:rPr>
              <a:t>?</a:t>
            </a:r>
          </a:p>
          <a:p>
            <a:endParaRPr lang="en-US" sz="1100" dirty="0"/>
          </a:p>
          <a:p>
            <a:pPr algn="ctr">
              <a:buNone/>
            </a:pPr>
            <a:r>
              <a:rPr lang="en-US" dirty="0" smtClean="0">
                <a:latin typeface="Cambria" pitchFamily="18" charset="0"/>
              </a:rPr>
              <a:t>2018</a:t>
            </a:r>
            <a:r>
              <a:rPr lang="en-US" dirty="0" smtClean="0">
                <a:solidFill>
                  <a:srgbClr val="0070C0"/>
                </a:solidFill>
                <a:latin typeface="Cambria" pitchFamily="18" charset="0"/>
              </a:rPr>
              <a:t>: “What is Bitcoin?”</a:t>
            </a:r>
            <a:endParaRPr lang="en-US" dirty="0">
              <a:solidFill>
                <a:srgbClr val="0070C0"/>
              </a:solidFill>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Googled Person (2015)?</a:t>
            </a:r>
            <a:endParaRPr lang="en-US" dirty="0"/>
          </a:p>
        </p:txBody>
      </p:sp>
      <p:pic>
        <p:nvPicPr>
          <p:cNvPr id="4" name="Content Placeholder 3" descr="No-Miley-Cyrus-at-Boston-Jingle-Ball-–-find-out-why.jpg"/>
          <p:cNvPicPr>
            <a:picLocks noGrp="1" noChangeAspect="1"/>
          </p:cNvPicPr>
          <p:nvPr>
            <p:ph idx="1"/>
          </p:nvPr>
        </p:nvPicPr>
        <p:blipFill>
          <a:blip r:embed="rId2" cstate="print"/>
          <a:stretch>
            <a:fillRect/>
          </a:stretch>
        </p:blipFill>
        <p:spPr>
          <a:xfrm>
            <a:off x="834627" y="1371600"/>
            <a:ext cx="7315201" cy="4876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Googled Person (</a:t>
            </a:r>
            <a:r>
              <a:rPr lang="en-US" dirty="0" smtClean="0"/>
              <a:t>2016)?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213050" cy="5181600"/>
          </a:xfrm>
        </p:spPr>
      </p:pic>
    </p:spTree>
    <p:extLst>
      <p:ext uri="{BB962C8B-B14F-4D97-AF65-F5344CB8AC3E}">
        <p14:creationId xmlns:p14="http://schemas.microsoft.com/office/powerpoint/2010/main" val="1460864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Googled Person, 2018</a:t>
            </a:r>
            <a:br>
              <a:rPr lang="en-US" dirty="0" smtClean="0"/>
            </a:br>
            <a:r>
              <a:rPr lang="en-US" dirty="0" smtClean="0"/>
              <a:t>Demi Lovato</a:t>
            </a:r>
            <a:endParaRPr lang="en-US" dirty="0"/>
          </a:p>
        </p:txBody>
      </p:sp>
      <p:pic>
        <p:nvPicPr>
          <p:cNvPr id="4" name="Content Placeholder 3"/>
          <p:cNvPicPr>
            <a:picLocks noGrp="1" noChangeAspect="1"/>
          </p:cNvPicPr>
          <p:nvPr>
            <p:ph idx="1"/>
          </p:nvPr>
        </p:nvPicPr>
        <p:blipFill>
          <a:blip r:embed="rId2"/>
          <a:stretch>
            <a:fillRect/>
          </a:stretch>
        </p:blipFill>
        <p:spPr>
          <a:xfrm>
            <a:off x="763568" y="1600199"/>
            <a:ext cx="7542232" cy="5025509"/>
          </a:xfrm>
          <a:prstGeom prst="rect">
            <a:avLst/>
          </a:prstGeom>
        </p:spPr>
      </p:pic>
    </p:spTree>
    <p:extLst>
      <p:ext uri="{BB962C8B-B14F-4D97-AF65-F5344CB8AC3E}">
        <p14:creationId xmlns:p14="http://schemas.microsoft.com/office/powerpoint/2010/main" val="3149042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bama_blackberry_1108272c.jpg"/>
          <p:cNvPicPr>
            <a:picLocks noGrp="1" noChangeAspect="1"/>
          </p:cNvPicPr>
          <p:nvPr>
            <p:ph idx="1"/>
          </p:nvPr>
        </p:nvPicPr>
        <p:blipFill>
          <a:blip r:embed="rId2" cstate="print"/>
          <a:stretch>
            <a:fillRect/>
          </a:stretch>
        </p:blipFill>
        <p:spPr>
          <a:xfrm>
            <a:off x="0" y="304800"/>
            <a:ext cx="9144000" cy="5724939"/>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09" y="127703"/>
            <a:ext cx="8229600" cy="1143000"/>
          </a:xfrm>
        </p:spPr>
        <p:txBody>
          <a:bodyPr/>
          <a:lstStyle/>
          <a:p>
            <a:r>
              <a:rPr lang="en-US" dirty="0" smtClean="0"/>
              <a:t>Most Googled, 2017</a:t>
            </a:r>
            <a:endParaRPr lang="en-US" dirty="0"/>
          </a:p>
        </p:txBody>
      </p:sp>
      <p:sp>
        <p:nvSpPr>
          <p:cNvPr id="4" name="Text Placeholder 3"/>
          <p:cNvSpPr>
            <a:spLocks noGrp="1"/>
          </p:cNvSpPr>
          <p:nvPr>
            <p:ph type="body" idx="1"/>
          </p:nvPr>
        </p:nvSpPr>
        <p:spPr>
          <a:xfrm>
            <a:off x="457200" y="1270703"/>
            <a:ext cx="4040188" cy="639762"/>
          </a:xfrm>
        </p:spPr>
        <p:txBody>
          <a:bodyPr/>
          <a:lstStyle/>
          <a:p>
            <a:pPr algn="ctr"/>
            <a:r>
              <a:rPr lang="en-US" u="sng" dirty="0"/>
              <a:t>Questions</a:t>
            </a:r>
          </a:p>
        </p:txBody>
      </p:sp>
      <p:sp>
        <p:nvSpPr>
          <p:cNvPr id="3" name="Content Placeholder 2"/>
          <p:cNvSpPr>
            <a:spLocks noGrp="1"/>
          </p:cNvSpPr>
          <p:nvPr>
            <p:ph sz="half" idx="2"/>
          </p:nvPr>
        </p:nvSpPr>
        <p:spPr>
          <a:xfrm>
            <a:off x="457200" y="2174874"/>
            <a:ext cx="4040188" cy="4454525"/>
          </a:xfrm>
        </p:spPr>
        <p:txBody>
          <a:bodyPr>
            <a:normAutofit/>
          </a:bodyPr>
          <a:lstStyle/>
          <a:p>
            <a:r>
              <a:rPr lang="en-US" dirty="0" smtClean="0"/>
              <a:t>What is DACA?</a:t>
            </a:r>
          </a:p>
          <a:p>
            <a:r>
              <a:rPr lang="en-US" dirty="0" smtClean="0"/>
              <a:t>What is Bitcoin?</a:t>
            </a:r>
          </a:p>
          <a:p>
            <a:r>
              <a:rPr lang="en-US" dirty="0" smtClean="0"/>
              <a:t>What is a solar eclipse?</a:t>
            </a:r>
          </a:p>
          <a:p>
            <a:r>
              <a:rPr lang="en-US" dirty="0" smtClean="0"/>
              <a:t>What is </a:t>
            </a:r>
            <a:r>
              <a:rPr lang="en-US" dirty="0" err="1" smtClean="0"/>
              <a:t>Antifa</a:t>
            </a:r>
            <a:r>
              <a:rPr lang="en-US" dirty="0" smtClean="0"/>
              <a:t>?</a:t>
            </a:r>
          </a:p>
          <a:p>
            <a:r>
              <a:rPr lang="en-US" dirty="0" smtClean="0"/>
              <a:t>What is Net Neutrality?</a:t>
            </a:r>
          </a:p>
          <a:p>
            <a:r>
              <a:rPr lang="en-US" dirty="0" smtClean="0"/>
              <a:t>What is </a:t>
            </a:r>
            <a:r>
              <a:rPr lang="en-US" dirty="0" err="1" smtClean="0"/>
              <a:t>covfefe</a:t>
            </a:r>
            <a:r>
              <a:rPr lang="en-US" dirty="0" smtClean="0"/>
              <a:t>?</a:t>
            </a:r>
          </a:p>
          <a:p>
            <a:r>
              <a:rPr lang="en-US" dirty="0" smtClean="0"/>
              <a:t>What is a fidget spinner?</a:t>
            </a:r>
          </a:p>
          <a:p>
            <a:r>
              <a:rPr lang="en-US" dirty="0" smtClean="0"/>
              <a:t>What is a hurricane?</a:t>
            </a:r>
          </a:p>
          <a:p>
            <a:r>
              <a:rPr lang="en-US" dirty="0" smtClean="0"/>
              <a:t>What is the Paris Climate Agreement?</a:t>
            </a:r>
            <a:endParaRPr lang="en-US" dirty="0"/>
          </a:p>
        </p:txBody>
      </p:sp>
      <p:sp>
        <p:nvSpPr>
          <p:cNvPr id="5" name="Text Placeholder 4"/>
          <p:cNvSpPr>
            <a:spLocks noGrp="1"/>
          </p:cNvSpPr>
          <p:nvPr>
            <p:ph type="body" sz="quarter" idx="3"/>
          </p:nvPr>
        </p:nvSpPr>
        <p:spPr>
          <a:xfrm>
            <a:off x="4645024" y="1215232"/>
            <a:ext cx="4041775" cy="639762"/>
          </a:xfrm>
        </p:spPr>
        <p:txBody>
          <a:bodyPr/>
          <a:lstStyle/>
          <a:p>
            <a:pPr algn="ctr"/>
            <a:r>
              <a:rPr lang="en-US" u="sng" dirty="0" smtClean="0"/>
              <a:t>People</a:t>
            </a:r>
            <a:endParaRPr lang="en-US" u="sng" dirty="0"/>
          </a:p>
        </p:txBody>
      </p:sp>
      <p:sp>
        <p:nvSpPr>
          <p:cNvPr id="6" name="Content Placeholder 5"/>
          <p:cNvSpPr>
            <a:spLocks noGrp="1"/>
          </p:cNvSpPr>
          <p:nvPr>
            <p:ph sz="quarter" idx="4"/>
          </p:nvPr>
        </p:nvSpPr>
        <p:spPr>
          <a:xfrm>
            <a:off x="4645025" y="2174875"/>
            <a:ext cx="4041775" cy="4454524"/>
          </a:xfrm>
        </p:spPr>
        <p:txBody>
          <a:bodyPr>
            <a:normAutofit/>
          </a:bodyPr>
          <a:lstStyle/>
          <a:p>
            <a:r>
              <a:rPr lang="en-US" dirty="0"/>
              <a:t>Matt Lauer</a:t>
            </a:r>
          </a:p>
          <a:p>
            <a:r>
              <a:rPr lang="en-US" dirty="0"/>
              <a:t>Meghan </a:t>
            </a:r>
            <a:r>
              <a:rPr lang="en-US" dirty="0" err="1"/>
              <a:t>Markle</a:t>
            </a:r>
            <a:endParaRPr lang="en-US" dirty="0"/>
          </a:p>
          <a:p>
            <a:r>
              <a:rPr lang="en-US" dirty="0"/>
              <a:t>Harvey Weinstein</a:t>
            </a:r>
          </a:p>
          <a:p>
            <a:r>
              <a:rPr lang="en-US" dirty="0"/>
              <a:t>Michael Flynn</a:t>
            </a:r>
          </a:p>
          <a:p>
            <a:r>
              <a:rPr lang="en-US" dirty="0"/>
              <a:t>Kevin Spacey</a:t>
            </a:r>
          </a:p>
          <a:p>
            <a:r>
              <a:rPr lang="en-US" dirty="0"/>
              <a:t>Bill O’Reilly</a:t>
            </a:r>
          </a:p>
          <a:p>
            <a:r>
              <a:rPr lang="en-US" dirty="0" err="1"/>
              <a:t>Melania</a:t>
            </a:r>
            <a:r>
              <a:rPr lang="en-US" dirty="0"/>
              <a:t> Trump</a:t>
            </a:r>
          </a:p>
          <a:p>
            <a:r>
              <a:rPr lang="en-US" dirty="0"/>
              <a:t>Kathy Griffin</a:t>
            </a:r>
          </a:p>
          <a:p>
            <a:r>
              <a:rPr lang="en-US" dirty="0"/>
              <a:t>Milo Yiannopoulos</a:t>
            </a:r>
          </a:p>
          <a:p>
            <a:r>
              <a:rPr lang="en-US" dirty="0"/>
              <a:t>Gal </a:t>
            </a:r>
            <a:r>
              <a:rPr lang="en-US" dirty="0" err="1"/>
              <a:t>Gadot</a:t>
            </a:r>
            <a:endParaRPr lang="en-US" dirty="0"/>
          </a:p>
          <a:p>
            <a:endParaRPr lang="en-US" dirty="0"/>
          </a:p>
        </p:txBody>
      </p:sp>
    </p:spTree>
    <p:extLst>
      <p:ext uri="{BB962C8B-B14F-4D97-AF65-F5344CB8AC3E}">
        <p14:creationId xmlns:p14="http://schemas.microsoft.com/office/powerpoint/2010/main" val="46475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126163"/>
          </a:xfrm>
        </p:spPr>
        <p:txBody>
          <a:bodyPr/>
          <a:lstStyle/>
          <a:p>
            <a:pPr>
              <a:buNone/>
            </a:pPr>
            <a:r>
              <a:rPr lang="en-US" dirty="0" smtClean="0"/>
              <a:t>Virtually all media = private = ‘for profit’</a:t>
            </a:r>
          </a:p>
          <a:p>
            <a:r>
              <a:rPr lang="en-US" dirty="0" smtClean="0"/>
              <a:t>Independent from government</a:t>
            </a:r>
          </a:p>
          <a:p>
            <a:r>
              <a:rPr lang="en-US" dirty="0" smtClean="0"/>
              <a:t>Dependent on profit/financial success</a:t>
            </a:r>
          </a:p>
          <a:p>
            <a:r>
              <a:rPr lang="en-US" dirty="0" smtClean="0"/>
              <a:t>Growing number of media conglomerates</a:t>
            </a:r>
            <a:endParaRPr lang="en-US" dirty="0"/>
          </a:p>
        </p:txBody>
      </p:sp>
      <p:pic>
        <p:nvPicPr>
          <p:cNvPr id="4" name="Picture 3" descr="media-ownership.gif"/>
          <p:cNvPicPr>
            <a:picLocks noChangeAspect="1"/>
          </p:cNvPicPr>
          <p:nvPr/>
        </p:nvPicPr>
        <p:blipFill>
          <a:blip r:embed="rId2" cstate="print"/>
          <a:stretch>
            <a:fillRect/>
          </a:stretch>
        </p:blipFill>
        <p:spPr>
          <a:xfrm>
            <a:off x="550411" y="2362200"/>
            <a:ext cx="7602989" cy="4495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vownership.jpg"/>
          <p:cNvPicPr>
            <a:picLocks noGrp="1" noChangeAspect="1"/>
          </p:cNvPicPr>
          <p:nvPr>
            <p:ph idx="1"/>
          </p:nvPr>
        </p:nvPicPr>
        <p:blipFill>
          <a:blip r:embed="rId2" cstate="print"/>
          <a:stretch>
            <a:fillRect/>
          </a:stretch>
        </p:blipFill>
        <p:spPr>
          <a:xfrm>
            <a:off x="0" y="0"/>
            <a:ext cx="9144000" cy="688078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Sinclair Broadcast Group</a:t>
            </a:r>
          </a:p>
        </p:txBody>
      </p:sp>
      <p:sp>
        <p:nvSpPr>
          <p:cNvPr id="3" name="Content Placeholder 2"/>
          <p:cNvSpPr>
            <a:spLocks noGrp="1"/>
          </p:cNvSpPr>
          <p:nvPr>
            <p:ph idx="1"/>
          </p:nvPr>
        </p:nvSpPr>
        <p:spPr/>
        <p:txBody>
          <a:bodyPr>
            <a:normAutofit fontScale="92500" lnSpcReduction="10000"/>
          </a:bodyPr>
          <a:lstStyle/>
          <a:p>
            <a:r>
              <a:rPr lang="en-US" dirty="0" smtClean="0"/>
              <a:t>an </a:t>
            </a:r>
            <a:r>
              <a:rPr lang="en-US" dirty="0"/>
              <a:t>American telecommunications company that is owned by the family of company founder Julian Sinclair Smith. </a:t>
            </a:r>
            <a:endParaRPr lang="en-US" dirty="0" smtClean="0"/>
          </a:p>
          <a:p>
            <a:r>
              <a:rPr lang="en-US" dirty="0" smtClean="0"/>
              <a:t>the </a:t>
            </a:r>
            <a:r>
              <a:rPr lang="en-US" dirty="0"/>
              <a:t>company is the largest television station operator in the United States by number of stations, and largest by total coverage; owning and/or operating a total of 193 stations across the country (233 after all currently proposed sales are approved) in over 100 markets </a:t>
            </a:r>
            <a:r>
              <a:rPr lang="en-US" dirty="0">
                <a:solidFill>
                  <a:srgbClr val="0070C0"/>
                </a:solidFill>
              </a:rPr>
              <a:t>(covering 40% of American households)</a:t>
            </a:r>
          </a:p>
        </p:txBody>
      </p:sp>
    </p:spTree>
    <p:extLst>
      <p:ext uri="{BB962C8B-B14F-4D97-AF65-F5344CB8AC3E}">
        <p14:creationId xmlns:p14="http://schemas.microsoft.com/office/powerpoint/2010/main" val="1535387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a:bodyPr>
          <a:lstStyle/>
          <a:p>
            <a:r>
              <a:rPr lang="en-US" dirty="0"/>
              <a:t>Sinclair has faced scrutiny from media critics, as well as some of its station employees, for the conservative slant of their stations' local news reporting and other programming decisions, and how the company's rapid growth has aided its dissemination of content that appeal to these views</a:t>
            </a:r>
            <a:r>
              <a:rPr lang="en-US" dirty="0" smtClean="0"/>
              <a:t>.</a:t>
            </a:r>
          </a:p>
          <a:p>
            <a:r>
              <a:rPr lang="en-US" dirty="0"/>
              <a:t>Sinclair often mandates its stations to air specific reports, segments, and editorials, referred to as "must-runs"</a:t>
            </a:r>
          </a:p>
        </p:txBody>
      </p:sp>
    </p:spTree>
    <p:extLst>
      <p:ext uri="{BB962C8B-B14F-4D97-AF65-F5344CB8AC3E}">
        <p14:creationId xmlns:p14="http://schemas.microsoft.com/office/powerpoint/2010/main" val="1335329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wspapaer.jpg"/>
          <p:cNvPicPr>
            <a:picLocks noGrp="1" noChangeAspect="1"/>
          </p:cNvPicPr>
          <p:nvPr>
            <p:ph idx="1"/>
          </p:nvPr>
        </p:nvPicPr>
        <p:blipFill>
          <a:blip r:embed="rId2" cstate="print"/>
          <a:stretch>
            <a:fillRect/>
          </a:stretch>
        </p:blipFill>
        <p:spPr>
          <a:xfrm>
            <a:off x="0" y="0"/>
            <a:ext cx="9081369" cy="66294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99" y="0"/>
            <a:ext cx="8951651" cy="6705600"/>
          </a:xfrm>
        </p:spPr>
      </p:pic>
    </p:spTree>
    <p:extLst>
      <p:ext uri="{BB962C8B-B14F-4D97-AF65-F5344CB8AC3E}">
        <p14:creationId xmlns:p14="http://schemas.microsoft.com/office/powerpoint/2010/main" val="4264319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0" y="76199"/>
            <a:ext cx="8534400" cy="659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908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opic_media-consolidation.png"/>
          <p:cNvPicPr>
            <a:picLocks noGrp="1" noChangeAspect="1"/>
          </p:cNvPicPr>
          <p:nvPr>
            <p:ph idx="1"/>
          </p:nvPr>
        </p:nvPicPr>
        <p:blipFill>
          <a:blip r:embed="rId2" cstate="print"/>
          <a:stretch>
            <a:fillRect/>
          </a:stretch>
        </p:blipFill>
        <p:spPr>
          <a:xfrm>
            <a:off x="-74084" y="304800"/>
            <a:ext cx="9218084" cy="51054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riageballoon.jpg"/>
          <p:cNvPicPr>
            <a:picLocks noGrp="1" noChangeAspect="1"/>
          </p:cNvPicPr>
          <p:nvPr>
            <p:ph idx="1"/>
          </p:nvPr>
        </p:nvPicPr>
        <p:blipFill>
          <a:blip r:embed="rId2" cstate="print"/>
          <a:stretch>
            <a:fillRect/>
          </a:stretch>
        </p:blipFill>
        <p:spPr>
          <a:xfrm>
            <a:off x="381000" y="0"/>
            <a:ext cx="8282957" cy="691807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oundbites.png"/>
          <p:cNvPicPr>
            <a:picLocks noGrp="1" noChangeAspect="1"/>
          </p:cNvPicPr>
          <p:nvPr>
            <p:ph idx="1"/>
          </p:nvPr>
        </p:nvPicPr>
        <p:blipFill>
          <a:blip r:embed="rId2" cstate="print"/>
          <a:stretch>
            <a:fillRect/>
          </a:stretch>
        </p:blipFill>
        <p:spPr>
          <a:xfrm>
            <a:off x="1062121" y="-666750"/>
            <a:ext cx="6481679" cy="7696994"/>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dia-Bias.jpg"/>
          <p:cNvPicPr>
            <a:picLocks noGrp="1" noChangeAspect="1"/>
          </p:cNvPicPr>
          <p:nvPr>
            <p:ph idx="1"/>
          </p:nvPr>
        </p:nvPicPr>
        <p:blipFill>
          <a:blip r:embed="rId2" cstate="print"/>
          <a:stretch>
            <a:fillRect/>
          </a:stretch>
        </p:blipFill>
        <p:spPr>
          <a:xfrm>
            <a:off x="132714" y="-45807"/>
            <a:ext cx="9011286" cy="6903807"/>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mney-children-ap.jpg"/>
          <p:cNvPicPr>
            <a:picLocks noGrp="1" noChangeAspect="1"/>
          </p:cNvPicPr>
          <p:nvPr>
            <p:ph idx="1"/>
          </p:nvPr>
        </p:nvPicPr>
        <p:blipFill>
          <a:blip r:embed="rId2" cstate="print"/>
          <a:stretch>
            <a:fillRect/>
          </a:stretch>
        </p:blipFill>
        <p:spPr>
          <a:xfrm>
            <a:off x="0" y="0"/>
            <a:ext cx="9144000" cy="6853187"/>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gfoot1.jpg"/>
          <p:cNvPicPr>
            <a:picLocks noChangeAspect="1"/>
          </p:cNvPicPr>
          <p:nvPr/>
        </p:nvPicPr>
        <p:blipFill>
          <a:blip r:embed="rId2" cstate="print"/>
          <a:stretch>
            <a:fillRect/>
          </a:stretch>
        </p:blipFill>
        <p:spPr>
          <a:xfrm>
            <a:off x="-1752600" y="1219200"/>
            <a:ext cx="7992534" cy="4495800"/>
          </a:xfrm>
          <a:prstGeom prst="rect">
            <a:avLst/>
          </a:prstGeom>
        </p:spPr>
      </p:pic>
      <p:pic>
        <p:nvPicPr>
          <p:cNvPr id="3" name="Picture 2" descr="aliens.jpg"/>
          <p:cNvPicPr>
            <a:picLocks noChangeAspect="1"/>
          </p:cNvPicPr>
          <p:nvPr/>
        </p:nvPicPr>
        <p:blipFill>
          <a:blip r:embed="rId3" cstate="print"/>
          <a:stretch>
            <a:fillRect/>
          </a:stretch>
        </p:blipFill>
        <p:spPr>
          <a:xfrm>
            <a:off x="4267200" y="2971800"/>
            <a:ext cx="5715520" cy="4189476"/>
          </a:xfrm>
          <a:prstGeom prst="rect">
            <a:avLst/>
          </a:prstGeom>
        </p:spPr>
      </p:pic>
      <p:pic>
        <p:nvPicPr>
          <p:cNvPr id="4" name="Picture 3" descr="Ghost-002.jpg"/>
          <p:cNvPicPr>
            <a:picLocks noChangeAspect="1"/>
          </p:cNvPicPr>
          <p:nvPr/>
        </p:nvPicPr>
        <p:blipFill>
          <a:blip r:embed="rId4" cstate="print"/>
          <a:stretch>
            <a:fillRect/>
          </a:stretch>
        </p:blipFill>
        <p:spPr>
          <a:xfrm>
            <a:off x="4191000" y="0"/>
            <a:ext cx="4953000" cy="2971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il.jpg"/>
          <p:cNvPicPr>
            <a:picLocks noChangeAspect="1"/>
          </p:cNvPicPr>
          <p:nvPr/>
        </p:nvPicPr>
        <p:blipFill>
          <a:blip r:embed="rId2" cstate="print"/>
          <a:stretch>
            <a:fillRect/>
          </a:stretch>
        </p:blipFill>
        <p:spPr>
          <a:xfrm>
            <a:off x="-7434" y="990600"/>
            <a:ext cx="9158868" cy="48768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ll-clinton.jpg"/>
          <p:cNvPicPr>
            <a:picLocks noChangeAspect="1"/>
          </p:cNvPicPr>
          <p:nvPr/>
        </p:nvPicPr>
        <p:blipFill>
          <a:blip r:embed="rId2" cstate="print"/>
          <a:stretch>
            <a:fillRect/>
          </a:stretch>
        </p:blipFill>
        <p:spPr>
          <a:xfrm>
            <a:off x="3174726" y="3505200"/>
            <a:ext cx="6350274" cy="3569624"/>
          </a:xfrm>
          <a:prstGeom prst="rect">
            <a:avLst/>
          </a:prstGeom>
        </p:spPr>
      </p:pic>
      <p:pic>
        <p:nvPicPr>
          <p:cNvPr id="3" name="Picture 2" descr="donald-trump.jpg"/>
          <p:cNvPicPr>
            <a:picLocks noChangeAspect="1"/>
          </p:cNvPicPr>
          <p:nvPr/>
        </p:nvPicPr>
        <p:blipFill>
          <a:blip r:embed="rId3" cstate="print"/>
          <a:stretch>
            <a:fillRect/>
          </a:stretch>
        </p:blipFill>
        <p:spPr>
          <a:xfrm>
            <a:off x="0" y="0"/>
            <a:ext cx="5112774" cy="3962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r_radio_cnbc.jpg"/>
          <p:cNvPicPr>
            <a:picLocks noGrp="1" noChangeAspect="1"/>
          </p:cNvPicPr>
          <p:nvPr>
            <p:ph idx="1"/>
          </p:nvPr>
        </p:nvPicPr>
        <p:blipFill>
          <a:blip r:embed="rId2" cstate="print"/>
          <a:stretch>
            <a:fillRect/>
          </a:stretch>
        </p:blipFill>
        <p:spPr>
          <a:xfrm>
            <a:off x="0" y="381000"/>
            <a:ext cx="9197546" cy="58674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Effect of the Media on Public Opinion … </a:t>
            </a:r>
            <a:endParaRPr lang="en-US" sz="3600"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Television news can affect the </a:t>
            </a:r>
            <a:r>
              <a:rPr lang="en-US" b="1" u="sng" dirty="0" smtClean="0"/>
              <a:t>perception</a:t>
            </a:r>
            <a:r>
              <a:rPr lang="en-US" dirty="0" smtClean="0"/>
              <a:t> of risk/priorities …</a:t>
            </a:r>
          </a:p>
          <a:p>
            <a:r>
              <a:rPr lang="en-US" dirty="0" smtClean="0"/>
              <a:t>Alters the priorities Americans attach to a set of problems, all of which are plausible contenders for public concern</a:t>
            </a:r>
          </a:p>
          <a:p>
            <a:r>
              <a:rPr lang="en-US" dirty="0" smtClean="0"/>
              <a:t>Meaning: the </a:t>
            </a:r>
            <a:r>
              <a:rPr lang="en-US" dirty="0" smtClean="0">
                <a:solidFill>
                  <a:srgbClr val="FF0000"/>
                </a:solidFill>
              </a:rPr>
              <a:t>‘Eye of Sauron’ </a:t>
            </a:r>
            <a:r>
              <a:rPr lang="en-US" dirty="0" smtClean="0"/>
              <a:t>can significantly influence the public’s perception of priorities and, therefore, the policy agenda of government (or, more alarmingly, vice-versa … the agenda of government may drive coverage of issues that influences the public’s support) </a:t>
            </a:r>
            <a:endParaRPr lang="en-US" dirty="0"/>
          </a:p>
        </p:txBody>
      </p:sp>
    </p:spTree>
    <p:extLst>
      <p:ext uri="{BB962C8B-B14F-4D97-AF65-F5344CB8AC3E}">
        <p14:creationId xmlns:p14="http://schemas.microsoft.com/office/powerpoint/2010/main" val="567912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4C69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52400"/>
            <a:ext cx="8534400" cy="6594764"/>
          </a:xfrm>
        </p:spPr>
      </p:pic>
    </p:spTree>
    <p:extLst>
      <p:ext uri="{BB962C8B-B14F-4D97-AF65-F5344CB8AC3E}">
        <p14:creationId xmlns:p14="http://schemas.microsoft.com/office/powerpoint/2010/main" val="3171575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0" y="274638"/>
            <a:ext cx="2057400" cy="6202362"/>
          </a:xfrm>
        </p:spPr>
        <p:txBody>
          <a:bodyPr>
            <a:normAutofit/>
          </a:bodyPr>
          <a:lstStyle/>
          <a:p>
            <a:r>
              <a:rPr lang="en-US" dirty="0" smtClean="0"/>
              <a:t>TOP 11 CAUSES OF DEATH, U.S. (2015)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69153"/>
            <a:ext cx="6553200" cy="6788847"/>
          </a:xfrm>
        </p:spPr>
      </p:pic>
    </p:spTree>
    <p:extLst>
      <p:ext uri="{BB962C8B-B14F-4D97-AF65-F5344CB8AC3E}">
        <p14:creationId xmlns:p14="http://schemas.microsoft.com/office/powerpoint/2010/main" val="1077497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93" y="533400"/>
            <a:ext cx="9296460" cy="5135562"/>
          </a:xfrm>
        </p:spPr>
      </p:pic>
    </p:spTree>
    <p:extLst>
      <p:ext uri="{BB962C8B-B14F-4D97-AF65-F5344CB8AC3E}">
        <p14:creationId xmlns:p14="http://schemas.microsoft.com/office/powerpoint/2010/main" val="2933498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6A8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31145"/>
            <a:ext cx="5410200" cy="6912431"/>
          </a:xfrm>
        </p:spPr>
      </p:pic>
    </p:spTree>
    <p:extLst>
      <p:ext uri="{BB962C8B-B14F-4D97-AF65-F5344CB8AC3E}">
        <p14:creationId xmlns:p14="http://schemas.microsoft.com/office/powerpoint/2010/main" val="40422960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21" y="274637"/>
            <a:ext cx="9698421" cy="6095189"/>
          </a:xfrm>
        </p:spPr>
      </p:pic>
    </p:spTree>
    <p:extLst>
      <p:ext uri="{BB962C8B-B14F-4D97-AF65-F5344CB8AC3E}">
        <p14:creationId xmlns:p14="http://schemas.microsoft.com/office/powerpoint/2010/main" val="3314485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839200" cy="6629400"/>
          </a:xfrm>
        </p:spPr>
      </p:pic>
    </p:spTree>
    <p:extLst>
      <p:ext uri="{BB962C8B-B14F-4D97-AF65-F5344CB8AC3E}">
        <p14:creationId xmlns:p14="http://schemas.microsoft.com/office/powerpoint/2010/main" val="3037057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6282"/>
            <a:ext cx="7315199" cy="6681718"/>
          </a:xfrm>
        </p:spPr>
      </p:pic>
    </p:spTree>
    <p:extLst>
      <p:ext uri="{BB962C8B-B14F-4D97-AF65-F5344CB8AC3E}">
        <p14:creationId xmlns:p14="http://schemas.microsoft.com/office/powerpoint/2010/main" val="36134687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331854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8204"/>
            <a:ext cx="5714999" cy="7374957"/>
          </a:xfrm>
        </p:spPr>
      </p:pic>
    </p:spTree>
    <p:extLst>
      <p:ext uri="{BB962C8B-B14F-4D97-AF65-F5344CB8AC3E}">
        <p14:creationId xmlns:p14="http://schemas.microsoft.com/office/powerpoint/2010/main" val="2802111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v.jpg"/>
          <p:cNvPicPr>
            <a:picLocks noGrp="1" noChangeAspect="1"/>
          </p:cNvPicPr>
          <p:nvPr>
            <p:ph idx="1"/>
          </p:nvPr>
        </p:nvPicPr>
        <p:blipFill>
          <a:blip r:embed="rId2" cstate="print"/>
          <a:stretch>
            <a:fillRect/>
          </a:stretch>
        </p:blipFill>
        <p:spPr>
          <a:xfrm>
            <a:off x="0" y="-1"/>
            <a:ext cx="9144000" cy="6748221"/>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902"/>
            <a:ext cx="9263854" cy="6600497"/>
          </a:xfrm>
        </p:spPr>
      </p:pic>
    </p:spTree>
    <p:extLst>
      <p:ext uri="{BB962C8B-B14F-4D97-AF65-F5344CB8AC3E}">
        <p14:creationId xmlns:p14="http://schemas.microsoft.com/office/powerpoint/2010/main" val="26977016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3933"/>
            <a:ext cx="5257800" cy="6877203"/>
          </a:xfrm>
        </p:spPr>
      </p:pic>
    </p:spTree>
    <p:extLst>
      <p:ext uri="{BB962C8B-B14F-4D97-AF65-F5344CB8AC3E}">
        <p14:creationId xmlns:p14="http://schemas.microsoft.com/office/powerpoint/2010/main" val="1454408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trix.jpg"/>
          <p:cNvPicPr>
            <a:picLocks noGrp="1" noChangeAspect="1"/>
          </p:cNvPicPr>
          <p:nvPr>
            <p:ph idx="1"/>
          </p:nvPr>
        </p:nvPicPr>
        <p:blipFill>
          <a:blip r:embed="rId2" cstate="print"/>
          <a:stretch>
            <a:fillRect/>
          </a:stretch>
        </p:blipFill>
        <p:spPr>
          <a:xfrm>
            <a:off x="-498764" y="0"/>
            <a:ext cx="10023764" cy="689133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owsers.png"/>
          <p:cNvPicPr>
            <a:picLocks noGrp="1" noChangeAspect="1"/>
          </p:cNvPicPr>
          <p:nvPr>
            <p:ph idx="1"/>
          </p:nvPr>
        </p:nvPicPr>
        <p:blipFill>
          <a:blip r:embed="rId2" cstate="print"/>
          <a:stretch>
            <a:fillRect/>
          </a:stretch>
        </p:blipFill>
        <p:spPr>
          <a:xfrm>
            <a:off x="-1295400" y="762000"/>
            <a:ext cx="11811001" cy="5334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2F9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59" y="308797"/>
            <a:ext cx="9206487" cy="5181600"/>
          </a:xfrm>
        </p:spPr>
      </p:pic>
    </p:spTree>
    <p:extLst>
      <p:ext uri="{BB962C8B-B14F-4D97-AF65-F5344CB8AC3E}">
        <p14:creationId xmlns:p14="http://schemas.microsoft.com/office/powerpoint/2010/main" val="2359288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278562"/>
          </a:xfrm>
        </p:spPr>
        <p:txBody>
          <a:bodyPr>
            <a:normAutofit/>
          </a:bodyPr>
          <a:lstStyle/>
          <a:p>
            <a:r>
              <a:rPr lang="en-US" u="sng" dirty="0" smtClean="0"/>
              <a:t>Media Event</a:t>
            </a:r>
            <a:r>
              <a:rPr lang="en-US" dirty="0" smtClean="0"/>
              <a:t>: guides the media’s focus by staging carefully scripted events to report on; Trump’s “rallies”, pardoning the Thanksgiving turkey, Easter hunt </a:t>
            </a:r>
            <a:r>
              <a:rPr lang="en-US" dirty="0" err="1" smtClean="0"/>
              <a:t>hunt</a:t>
            </a:r>
            <a:r>
              <a:rPr lang="en-US" dirty="0" smtClean="0"/>
              <a:t>, visiting a business, etc.</a:t>
            </a:r>
          </a:p>
          <a:p>
            <a:r>
              <a:rPr lang="en-US" u="sng" dirty="0" smtClean="0"/>
              <a:t>Press conferences</a:t>
            </a:r>
            <a:r>
              <a:rPr lang="en-US" dirty="0" smtClean="0"/>
              <a:t>: meetings between the administration and reporters</a:t>
            </a:r>
          </a:p>
          <a:p>
            <a:pPr marL="0" indent="0">
              <a:buNone/>
            </a:pPr>
            <a:r>
              <a:rPr lang="en-US" b="1" i="1" dirty="0" smtClean="0">
                <a:solidFill>
                  <a:srgbClr val="0070C0"/>
                </a:solidFill>
              </a:rPr>
              <a:t>“The President of the United States will not stand and be questioned like some chicken thief by men whose names he does not even know.”</a:t>
            </a:r>
          </a:p>
          <a:p>
            <a:pPr marL="0" indent="0">
              <a:buNone/>
            </a:pPr>
            <a:r>
              <a:rPr lang="en-US" dirty="0"/>
              <a:t>	</a:t>
            </a:r>
            <a:r>
              <a:rPr lang="en-US" sz="2000" dirty="0" smtClean="0"/>
              <a:t>- Herbert Hoover [1929-1933], regarding his feelings about </a:t>
            </a:r>
          </a:p>
          <a:p>
            <a:pPr marL="0" indent="0">
              <a:buNone/>
            </a:pPr>
            <a:r>
              <a:rPr lang="en-US" sz="2000" dirty="0"/>
              <a:t>	</a:t>
            </a:r>
            <a:r>
              <a:rPr lang="en-US" sz="2000" dirty="0" smtClean="0"/>
              <a:t>   conferences</a:t>
            </a:r>
            <a:endParaRPr lang="en-US" sz="2000" dirty="0"/>
          </a:p>
        </p:txBody>
      </p:sp>
    </p:spTree>
    <p:extLst>
      <p:ext uri="{BB962C8B-B14F-4D97-AF65-F5344CB8AC3E}">
        <p14:creationId xmlns:p14="http://schemas.microsoft.com/office/powerpoint/2010/main" val="2207836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62773</TotalTime>
  <Words>853</Words>
  <Application>Microsoft Office PowerPoint</Application>
  <PresentationFormat>On-screen Show (4:3)</PresentationFormat>
  <Paragraphs>96</Paragraphs>
  <Slides>51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Baskerville Old Face</vt:lpstr>
      <vt:lpstr>Calibri</vt:lpstr>
      <vt:lpstr>Cambria</vt:lpstr>
      <vt:lpstr>Office Theme</vt:lpstr>
      <vt:lpstr>Chapter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Communications Commission</vt:lpstr>
      <vt:lpstr>Broadcasting vs. Narrowcasting</vt:lpstr>
      <vt:lpstr>PowerPoint Presentation</vt:lpstr>
      <vt:lpstr>PowerPoint Presentation</vt:lpstr>
      <vt:lpstr>PowerPoint Presentation</vt:lpstr>
      <vt:lpstr>Internet</vt:lpstr>
      <vt:lpstr>PowerPoint Presentation</vt:lpstr>
      <vt:lpstr>PowerPoint Presentation</vt:lpstr>
      <vt:lpstr>Most Googled Question? (2015) "What is twerking?“ </vt:lpstr>
      <vt:lpstr>Most Googled Person (2015)?</vt:lpstr>
      <vt:lpstr>Most Googled Person (2016)?</vt:lpstr>
      <vt:lpstr>Most Googled Person, 2018 Demi Lovato</vt:lpstr>
      <vt:lpstr>PowerPoint Presentation</vt:lpstr>
      <vt:lpstr>Most Googled, 2017</vt:lpstr>
      <vt:lpstr>PowerPoint Presentation</vt:lpstr>
      <vt:lpstr>PowerPoint Presentation</vt:lpstr>
      <vt:lpstr>Sinclair Broadcast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of the Media on Public Opinion … </vt:lpstr>
      <vt:lpstr>PowerPoint Presentation</vt:lpstr>
      <vt:lpstr>TOP 11 CAUSES OF DEATH, U.S.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SCSD</dc:creator>
  <cp:lastModifiedBy>SCSD User</cp:lastModifiedBy>
  <cp:revision>277</cp:revision>
  <dcterms:created xsi:type="dcterms:W3CDTF">2013-12-18T16:50:36Z</dcterms:created>
  <dcterms:modified xsi:type="dcterms:W3CDTF">2019-05-02T15:08:23Z</dcterms:modified>
</cp:coreProperties>
</file>