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57" r:id="rId5"/>
    <p:sldId id="261" r:id="rId6"/>
    <p:sldId id="258" r:id="rId7"/>
    <p:sldId id="262" r:id="rId8"/>
    <p:sldId id="263" r:id="rId9"/>
    <p:sldId id="264" r:id="rId10"/>
    <p:sldId id="265" r:id="rId11"/>
    <p:sldId id="266" r:id="rId12"/>
    <p:sldId id="267" r:id="rId13"/>
    <p:sldId id="272" r:id="rId14"/>
    <p:sldId id="268" r:id="rId15"/>
    <p:sldId id="270" r:id="rId16"/>
    <p:sldId id="273" r:id="rId17"/>
    <p:sldId id="275" r:id="rId18"/>
    <p:sldId id="276" r:id="rId19"/>
    <p:sldId id="274" r:id="rId20"/>
    <p:sldId id="277" r:id="rId21"/>
    <p:sldId id="278"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E2EA3D9-C4CB-4F03-BC4D-A52172DF4EA6}" type="datetimeFigureOut">
              <a:rPr lang="en-US" smtClean="0"/>
              <a:pPr/>
              <a:t>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E7B98B-F81E-4321-A8BB-BA4DD9DC2D9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2EA3D9-C4CB-4F03-BC4D-A52172DF4EA6}" type="datetimeFigureOut">
              <a:rPr lang="en-US" smtClean="0"/>
              <a:pPr/>
              <a:t>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E7B98B-F81E-4321-A8BB-BA4DD9DC2D9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2EA3D9-C4CB-4F03-BC4D-A52172DF4EA6}" type="datetimeFigureOut">
              <a:rPr lang="en-US" smtClean="0"/>
              <a:pPr/>
              <a:t>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E7B98B-F81E-4321-A8BB-BA4DD9DC2D9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2EA3D9-C4CB-4F03-BC4D-A52172DF4EA6}" type="datetimeFigureOut">
              <a:rPr lang="en-US" smtClean="0"/>
              <a:pPr/>
              <a:t>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E7B98B-F81E-4321-A8BB-BA4DD9DC2D9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E2EA3D9-C4CB-4F03-BC4D-A52172DF4EA6}" type="datetimeFigureOut">
              <a:rPr lang="en-US" smtClean="0"/>
              <a:pPr/>
              <a:t>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E7B98B-F81E-4321-A8BB-BA4DD9DC2D9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E2EA3D9-C4CB-4F03-BC4D-A52172DF4EA6}" type="datetimeFigureOut">
              <a:rPr lang="en-US" smtClean="0"/>
              <a:pPr/>
              <a:t>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E7B98B-F81E-4321-A8BB-BA4DD9DC2D9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E2EA3D9-C4CB-4F03-BC4D-A52172DF4EA6}" type="datetimeFigureOut">
              <a:rPr lang="en-US" smtClean="0"/>
              <a:pPr/>
              <a:t>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9E7B98B-F81E-4321-A8BB-BA4DD9DC2D9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E2EA3D9-C4CB-4F03-BC4D-A52172DF4EA6}" type="datetimeFigureOut">
              <a:rPr lang="en-US" smtClean="0"/>
              <a:pPr/>
              <a:t>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9E7B98B-F81E-4321-A8BB-BA4DD9DC2D9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2EA3D9-C4CB-4F03-BC4D-A52172DF4EA6}" type="datetimeFigureOut">
              <a:rPr lang="en-US" smtClean="0"/>
              <a:pPr/>
              <a:t>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9E7B98B-F81E-4321-A8BB-BA4DD9DC2D9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2EA3D9-C4CB-4F03-BC4D-A52172DF4EA6}" type="datetimeFigureOut">
              <a:rPr lang="en-US" smtClean="0"/>
              <a:pPr/>
              <a:t>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E7B98B-F81E-4321-A8BB-BA4DD9DC2D9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2EA3D9-C4CB-4F03-BC4D-A52172DF4EA6}" type="datetimeFigureOut">
              <a:rPr lang="en-US" smtClean="0"/>
              <a:pPr/>
              <a:t>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E7B98B-F81E-4321-A8BB-BA4DD9DC2D9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2EA3D9-C4CB-4F03-BC4D-A52172DF4EA6}" type="datetimeFigureOut">
              <a:rPr lang="en-US" smtClean="0"/>
              <a:pPr/>
              <a:t>2/6/2018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E7B98B-F81E-4321-A8BB-BA4DD9DC2D9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381000"/>
            <a:ext cx="7772400" cy="1470025"/>
          </a:xfrm>
        </p:spPr>
        <p:txBody>
          <a:bodyPr/>
          <a:lstStyle/>
          <a:p>
            <a:r>
              <a:rPr lang="en-US" dirty="0" smtClean="0"/>
              <a:t>Chapter 16</a:t>
            </a:r>
            <a:endParaRPr lang="en-US" dirty="0"/>
          </a:p>
        </p:txBody>
      </p:sp>
      <p:sp>
        <p:nvSpPr>
          <p:cNvPr id="3" name="Subtitle 2"/>
          <p:cNvSpPr>
            <a:spLocks noGrp="1"/>
          </p:cNvSpPr>
          <p:nvPr>
            <p:ph type="subTitle" idx="1"/>
          </p:nvPr>
        </p:nvSpPr>
        <p:spPr>
          <a:xfrm>
            <a:off x="1295400" y="1905000"/>
            <a:ext cx="6400800" cy="3276600"/>
          </a:xfrm>
        </p:spPr>
        <p:txBody>
          <a:bodyPr>
            <a:noAutofit/>
          </a:bodyPr>
          <a:lstStyle/>
          <a:p>
            <a:r>
              <a:rPr lang="en-US" sz="9600" dirty="0" smtClean="0">
                <a:solidFill>
                  <a:schemeClr val="tx2"/>
                </a:solidFill>
                <a:latin typeface="Baskerville Old Face" pitchFamily="18" charset="0"/>
              </a:rPr>
              <a:t>The Federal Courts</a:t>
            </a:r>
            <a:endParaRPr lang="en-US" sz="9600" dirty="0">
              <a:solidFill>
                <a:schemeClr val="tx2"/>
              </a:solidFill>
              <a:latin typeface="Baskerville Old Face"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Groups</a:t>
            </a:r>
            <a:endParaRPr lang="en-US" dirty="0"/>
          </a:p>
        </p:txBody>
      </p:sp>
      <p:pic>
        <p:nvPicPr>
          <p:cNvPr id="4" name="Content Placeholder 3" descr="naacp.jpg"/>
          <p:cNvPicPr>
            <a:picLocks noGrp="1" noChangeAspect="1"/>
          </p:cNvPicPr>
          <p:nvPr>
            <p:ph idx="1"/>
          </p:nvPr>
        </p:nvPicPr>
        <p:blipFill>
          <a:blip r:embed="rId2" cstate="print"/>
          <a:stretch>
            <a:fillRect/>
          </a:stretch>
        </p:blipFill>
        <p:spPr>
          <a:xfrm>
            <a:off x="762000" y="1024128"/>
            <a:ext cx="7543800" cy="5833872"/>
          </a:xfr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endParaRPr lang="en-US" dirty="0"/>
          </a:p>
        </p:txBody>
      </p:sp>
      <p:sp>
        <p:nvSpPr>
          <p:cNvPr id="3" name="Content Placeholder 2"/>
          <p:cNvSpPr>
            <a:spLocks noGrp="1"/>
          </p:cNvSpPr>
          <p:nvPr>
            <p:ph idx="1"/>
          </p:nvPr>
        </p:nvSpPr>
        <p:spPr>
          <a:xfrm>
            <a:off x="457200" y="381000"/>
            <a:ext cx="8229600" cy="5745163"/>
          </a:xfrm>
        </p:spPr>
        <p:txBody>
          <a:bodyPr>
            <a:normAutofit/>
          </a:bodyPr>
          <a:lstStyle/>
          <a:p>
            <a:pPr>
              <a:buNone/>
            </a:pPr>
            <a:r>
              <a:rPr lang="en-US" sz="4000" dirty="0" smtClean="0"/>
              <a:t>When not directly finding good cases and good litigants to sponsor, groups may support litigants via </a:t>
            </a:r>
            <a:r>
              <a:rPr lang="en-US" sz="4000" i="1" dirty="0" smtClean="0">
                <a:solidFill>
                  <a:srgbClr val="FF0000"/>
                </a:solidFill>
              </a:rPr>
              <a:t>amicus curiae </a:t>
            </a:r>
            <a:r>
              <a:rPr lang="en-US" sz="4000" i="1" dirty="0" smtClean="0"/>
              <a:t>(“friend of the court”)</a:t>
            </a:r>
            <a:r>
              <a:rPr lang="en-US" sz="4000" dirty="0" smtClean="0"/>
              <a:t> briefs.</a:t>
            </a:r>
          </a:p>
          <a:p>
            <a:pPr>
              <a:buNone/>
            </a:pPr>
            <a:r>
              <a:rPr lang="en-US" sz="4000" dirty="0"/>
              <a:t>	</a:t>
            </a:r>
            <a:endParaRPr lang="en-US" sz="4000" dirty="0" smtClean="0"/>
          </a:p>
          <a:p>
            <a:pPr>
              <a:buNone/>
            </a:pPr>
            <a:r>
              <a:rPr lang="en-US" sz="4000" dirty="0" smtClean="0"/>
              <a:t>&gt; &gt; &gt; </a:t>
            </a:r>
            <a:r>
              <a:rPr lang="en-US" sz="4000" dirty="0" smtClean="0">
                <a:solidFill>
                  <a:srgbClr val="002060"/>
                </a:solidFill>
              </a:rPr>
              <a:t>attempt to influence by argument, information, and new perspective/points-of-view</a:t>
            </a:r>
            <a:endParaRPr lang="en-US" sz="4000" dirty="0">
              <a:solidFill>
                <a:srgbClr val="00206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0070C0"/>
                </a:solidFill>
              </a:rPr>
              <a:t>Judiciary Act of 1789</a:t>
            </a:r>
            <a:endParaRPr lang="en-US" dirty="0">
              <a:solidFill>
                <a:srgbClr val="0070C0"/>
              </a:solidFill>
            </a:endParaRPr>
          </a:p>
        </p:txBody>
      </p:sp>
      <p:sp>
        <p:nvSpPr>
          <p:cNvPr id="3" name="Content Placeholder 2"/>
          <p:cNvSpPr>
            <a:spLocks noGrp="1"/>
          </p:cNvSpPr>
          <p:nvPr>
            <p:ph idx="1"/>
          </p:nvPr>
        </p:nvSpPr>
        <p:spPr/>
        <p:txBody>
          <a:bodyPr/>
          <a:lstStyle/>
          <a:p>
            <a:r>
              <a:rPr lang="en-US" dirty="0" smtClean="0"/>
              <a:t>Established lower courts</a:t>
            </a:r>
          </a:p>
          <a:p>
            <a:r>
              <a:rPr lang="en-US" dirty="0" smtClean="0"/>
              <a:t>91 </a:t>
            </a:r>
            <a:r>
              <a:rPr lang="en-US" dirty="0" smtClean="0"/>
              <a:t>federal District Courts</a:t>
            </a:r>
          </a:p>
          <a:p>
            <a:r>
              <a:rPr lang="en-US" dirty="0" smtClean="0"/>
              <a:t>12 federal Courts of Appeal</a:t>
            </a:r>
          </a:p>
          <a:p>
            <a:r>
              <a:rPr lang="en-US" dirty="0" smtClean="0"/>
              <a:t>1 Supreme Court (SCOTUS)</a:t>
            </a:r>
          </a:p>
          <a:p>
            <a:pPr>
              <a:buNone/>
            </a:pP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762000"/>
            <a:ext cx="8229600" cy="5364163"/>
          </a:xfrm>
        </p:spPr>
        <p:txBody>
          <a:bodyPr/>
          <a:lstStyle/>
          <a:p>
            <a:pPr marL="0" indent="0">
              <a:buNone/>
            </a:pPr>
            <a:r>
              <a:rPr lang="en-US" dirty="0" smtClean="0">
                <a:solidFill>
                  <a:srgbClr val="0070C0"/>
                </a:solidFill>
              </a:rPr>
              <a:t>Original Jurisdiction</a:t>
            </a:r>
            <a:r>
              <a:rPr lang="en-US" dirty="0" smtClean="0"/>
              <a:t>: courts that hear a case first and determine the facts of a case</a:t>
            </a:r>
          </a:p>
          <a:p>
            <a:pPr marL="0" indent="0">
              <a:buNone/>
            </a:pPr>
            <a:endParaRPr lang="en-US" dirty="0" smtClean="0"/>
          </a:p>
          <a:p>
            <a:pPr marL="0" indent="0">
              <a:buNone/>
            </a:pPr>
            <a:r>
              <a:rPr lang="en-US" dirty="0" smtClean="0">
                <a:solidFill>
                  <a:srgbClr val="0070C0"/>
                </a:solidFill>
              </a:rPr>
              <a:t>Appellate Jurisdiction</a:t>
            </a:r>
            <a:r>
              <a:rPr lang="en-US" dirty="0" smtClean="0"/>
              <a:t>: courts which hear cases brought to them on appeal from a lower court; facts are not disputed, but rather questions of the involved legal issues are examined</a:t>
            </a:r>
            <a:endParaRPr lang="en-US" dirty="0"/>
          </a:p>
        </p:txBody>
      </p:sp>
    </p:spTree>
    <p:extLst>
      <p:ext uri="{BB962C8B-B14F-4D97-AF65-F5344CB8AC3E}">
        <p14:creationId xmlns:p14="http://schemas.microsoft.com/office/powerpoint/2010/main" val="4832577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SCOTUS</a:t>
            </a:r>
            <a:endParaRPr lang="en-US" dirty="0"/>
          </a:p>
        </p:txBody>
      </p:sp>
      <p:sp>
        <p:nvSpPr>
          <p:cNvPr id="3" name="Content Placeholder 2"/>
          <p:cNvSpPr>
            <a:spLocks noGrp="1"/>
          </p:cNvSpPr>
          <p:nvPr>
            <p:ph idx="1"/>
          </p:nvPr>
        </p:nvSpPr>
        <p:spPr/>
        <p:txBody>
          <a:bodyPr/>
          <a:lstStyle/>
          <a:p>
            <a:r>
              <a:rPr lang="en-US" dirty="0" smtClean="0"/>
              <a:t>Resolve conflicts between States</a:t>
            </a:r>
          </a:p>
          <a:p>
            <a:r>
              <a:rPr lang="en-US" dirty="0" smtClean="0"/>
              <a:t>Maintain national supremacy in the law</a:t>
            </a:r>
          </a:p>
          <a:p>
            <a:r>
              <a:rPr lang="en-US" dirty="0" smtClean="0"/>
              <a:t>Ensure uniformity in interpretation of federal law</a:t>
            </a:r>
          </a:p>
          <a:p>
            <a:r>
              <a:rPr lang="en-US" dirty="0" smtClean="0"/>
              <a:t>9 Justices (8 Associates and 1 Chief Justice)</a:t>
            </a:r>
          </a:p>
          <a:p>
            <a:pPr lvl="1"/>
            <a:r>
              <a:rPr lang="en-US" dirty="0" smtClean="0"/>
              <a:t>Last change in number was under Ulysses S. </a:t>
            </a:r>
            <a:r>
              <a:rPr lang="en-US" dirty="0" smtClean="0"/>
              <a:t>Grant</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14202" y="4876800"/>
            <a:ext cx="8229600" cy="1143000"/>
          </a:xfrm>
        </p:spPr>
        <p:txBody>
          <a:bodyPr>
            <a:normAutofit fontScale="90000"/>
          </a:bodyPr>
          <a:lstStyle/>
          <a:p>
            <a:pPr lvl="0">
              <a:spcBef>
                <a:spcPct val="20000"/>
              </a:spcBef>
            </a:pPr>
            <a:r>
              <a:rPr lang="en-US" sz="2800" dirty="0">
                <a:solidFill>
                  <a:prstClr val="black"/>
                </a:solidFill>
                <a:ea typeface="+mn-ea"/>
                <a:cs typeface="+mn-cs"/>
              </a:rPr>
              <a:t>Anthony M. Kennedy, </a:t>
            </a:r>
            <a:r>
              <a:rPr lang="en-US" sz="2400" dirty="0">
                <a:solidFill>
                  <a:srgbClr val="0070C0"/>
                </a:solidFill>
                <a:ea typeface="+mn-ea"/>
                <a:cs typeface="+mn-cs"/>
              </a:rPr>
              <a:t>1988 m/</a:t>
            </a:r>
            <a:r>
              <a:rPr lang="en-US" sz="2400" dirty="0" err="1">
                <a:solidFill>
                  <a:srgbClr val="0070C0"/>
                </a:solidFill>
                <a:ea typeface="+mn-ea"/>
                <a:cs typeface="+mn-cs"/>
              </a:rPr>
              <a:t>sv</a:t>
            </a:r>
            <a:r>
              <a:rPr lang="en-US" sz="2400" dirty="0">
                <a:solidFill>
                  <a:srgbClr val="0070C0"/>
                </a:solidFill>
                <a:ea typeface="+mn-ea"/>
                <a:cs typeface="+mn-cs"/>
              </a:rPr>
              <a:t>*</a:t>
            </a:r>
            <a:br>
              <a:rPr lang="en-US" sz="2400" dirty="0">
                <a:solidFill>
                  <a:srgbClr val="0070C0"/>
                </a:solidFill>
                <a:ea typeface="+mn-ea"/>
                <a:cs typeface="+mn-cs"/>
              </a:rPr>
            </a:br>
            <a:endParaRPr lang="en-US" dirty="0"/>
          </a:p>
        </p:txBody>
      </p:sp>
      <p:sp>
        <p:nvSpPr>
          <p:cNvPr id="3" name="Content Placeholder 2"/>
          <p:cNvSpPr>
            <a:spLocks noGrp="1"/>
          </p:cNvSpPr>
          <p:nvPr>
            <p:ph sz="half" idx="1"/>
          </p:nvPr>
        </p:nvSpPr>
        <p:spPr>
          <a:xfrm>
            <a:off x="4572000" y="476794"/>
            <a:ext cx="4038600" cy="4525963"/>
          </a:xfrm>
        </p:spPr>
        <p:txBody>
          <a:bodyPr>
            <a:normAutofit/>
          </a:bodyPr>
          <a:lstStyle/>
          <a:p>
            <a:pPr marL="0" indent="0">
              <a:buNone/>
            </a:pPr>
            <a:r>
              <a:rPr lang="en-US" sz="2600" dirty="0" smtClean="0"/>
              <a:t>John G. Roberts, Jr., </a:t>
            </a:r>
            <a:r>
              <a:rPr lang="en-US" sz="2400" dirty="0" smtClean="0">
                <a:solidFill>
                  <a:srgbClr val="0070C0"/>
                </a:solidFill>
              </a:rPr>
              <a:t>2005 </a:t>
            </a:r>
            <a:r>
              <a:rPr lang="en-US" sz="2400" dirty="0" smtClean="0">
                <a:solidFill>
                  <a:srgbClr val="0070C0"/>
                </a:solidFill>
              </a:rPr>
              <a:t>c </a:t>
            </a:r>
          </a:p>
          <a:p>
            <a:pPr marL="0" indent="0">
              <a:buNone/>
            </a:pPr>
            <a:r>
              <a:rPr lang="en-US" sz="2400" dirty="0">
                <a:solidFill>
                  <a:srgbClr val="C00000"/>
                </a:solidFill>
              </a:rPr>
              <a:t>*</a:t>
            </a:r>
            <a:r>
              <a:rPr lang="en-US" sz="2000" dirty="0" smtClean="0">
                <a:solidFill>
                  <a:srgbClr val="C00000"/>
                </a:solidFill>
              </a:rPr>
              <a:t>Chief </a:t>
            </a:r>
            <a:r>
              <a:rPr lang="en-US" sz="2000" dirty="0" smtClean="0">
                <a:solidFill>
                  <a:srgbClr val="C00000"/>
                </a:solidFill>
              </a:rPr>
              <a:t>Justice of the United States</a:t>
            </a:r>
          </a:p>
          <a:p>
            <a:pPr marL="0" indent="0">
              <a:buNone/>
            </a:pPr>
            <a:r>
              <a:rPr lang="en-US" sz="2600" dirty="0" smtClean="0"/>
              <a:t>Neil Gorsuch</a:t>
            </a:r>
            <a:r>
              <a:rPr lang="en-US" dirty="0" smtClean="0"/>
              <a:t>, </a:t>
            </a:r>
            <a:r>
              <a:rPr lang="en-US" sz="2400" dirty="0" smtClean="0">
                <a:solidFill>
                  <a:srgbClr val="0070C0"/>
                </a:solidFill>
              </a:rPr>
              <a:t>2017 </a:t>
            </a:r>
            <a:r>
              <a:rPr lang="en-US" sz="2400" dirty="0" smtClean="0">
                <a:solidFill>
                  <a:srgbClr val="0070C0"/>
                </a:solidFill>
              </a:rPr>
              <a:t>c</a:t>
            </a:r>
          </a:p>
          <a:p>
            <a:pPr marL="0" indent="0">
              <a:buNone/>
            </a:pPr>
            <a:r>
              <a:rPr lang="en-US" sz="2600" dirty="0" smtClean="0"/>
              <a:t>Clarence </a:t>
            </a:r>
            <a:r>
              <a:rPr lang="en-US" sz="2600" dirty="0" smtClean="0"/>
              <a:t>Thomas</a:t>
            </a:r>
            <a:r>
              <a:rPr lang="en-US" dirty="0" smtClean="0"/>
              <a:t>, </a:t>
            </a:r>
            <a:r>
              <a:rPr lang="en-US" sz="2400" dirty="0" smtClean="0">
                <a:solidFill>
                  <a:srgbClr val="0070C0"/>
                </a:solidFill>
              </a:rPr>
              <a:t>1991 c</a:t>
            </a:r>
          </a:p>
          <a:p>
            <a:pPr marL="0" indent="0">
              <a:buNone/>
            </a:pPr>
            <a:r>
              <a:rPr lang="en-US" sz="2600" dirty="0" smtClean="0"/>
              <a:t>Samuel </a:t>
            </a:r>
            <a:r>
              <a:rPr lang="en-US" sz="2600" dirty="0" smtClean="0"/>
              <a:t>Anthony Alito, Jr., </a:t>
            </a:r>
            <a:r>
              <a:rPr lang="en-US" sz="2400" dirty="0" smtClean="0">
                <a:solidFill>
                  <a:srgbClr val="0070C0"/>
                </a:solidFill>
              </a:rPr>
              <a:t>2006 </a:t>
            </a:r>
            <a:r>
              <a:rPr lang="en-US" sz="2400" dirty="0" smtClean="0">
                <a:solidFill>
                  <a:srgbClr val="0070C0"/>
                </a:solidFill>
              </a:rPr>
              <a:t>c</a:t>
            </a:r>
            <a:endParaRPr lang="en-US" sz="2400" dirty="0" smtClean="0">
              <a:solidFill>
                <a:srgbClr val="0070C0"/>
              </a:solidFill>
            </a:endParaRPr>
          </a:p>
        </p:txBody>
      </p:sp>
      <p:sp>
        <p:nvSpPr>
          <p:cNvPr id="5" name="Content Placeholder 4"/>
          <p:cNvSpPr>
            <a:spLocks noGrp="1"/>
          </p:cNvSpPr>
          <p:nvPr>
            <p:ph sz="half" idx="2"/>
          </p:nvPr>
        </p:nvSpPr>
        <p:spPr>
          <a:xfrm>
            <a:off x="366849" y="457200"/>
            <a:ext cx="4114800" cy="4525963"/>
          </a:xfrm>
        </p:spPr>
        <p:txBody>
          <a:bodyPr>
            <a:normAutofit/>
          </a:bodyPr>
          <a:lstStyle/>
          <a:p>
            <a:pPr marL="0" lvl="0" indent="0">
              <a:buNone/>
            </a:pPr>
            <a:r>
              <a:rPr lang="en-US" sz="2600" dirty="0">
                <a:solidFill>
                  <a:prstClr val="black"/>
                </a:solidFill>
              </a:rPr>
              <a:t>Ruth Bader Ginsburg, </a:t>
            </a:r>
            <a:r>
              <a:rPr lang="en-US" sz="2200" dirty="0">
                <a:solidFill>
                  <a:srgbClr val="0070C0"/>
                </a:solidFill>
              </a:rPr>
              <a:t>1993 l</a:t>
            </a:r>
          </a:p>
          <a:p>
            <a:pPr marL="0" lvl="0" indent="0">
              <a:buNone/>
            </a:pPr>
            <a:r>
              <a:rPr lang="en-US" sz="2600" dirty="0">
                <a:solidFill>
                  <a:prstClr val="black"/>
                </a:solidFill>
              </a:rPr>
              <a:t>Stephen G. Breyer, </a:t>
            </a:r>
            <a:r>
              <a:rPr lang="en-US" sz="2200" dirty="0">
                <a:solidFill>
                  <a:srgbClr val="0070C0"/>
                </a:solidFill>
              </a:rPr>
              <a:t>1994 l</a:t>
            </a:r>
          </a:p>
          <a:p>
            <a:pPr marL="0" lvl="0" indent="0">
              <a:buNone/>
            </a:pPr>
            <a:r>
              <a:rPr lang="en-US" sz="2600" dirty="0">
                <a:solidFill>
                  <a:prstClr val="black"/>
                </a:solidFill>
              </a:rPr>
              <a:t>Sonia Sotomayor, </a:t>
            </a:r>
            <a:r>
              <a:rPr lang="en-US" sz="2200" dirty="0">
                <a:solidFill>
                  <a:srgbClr val="0070C0"/>
                </a:solidFill>
              </a:rPr>
              <a:t>2009 l</a:t>
            </a:r>
          </a:p>
          <a:p>
            <a:pPr marL="0" lvl="0" indent="0">
              <a:buNone/>
            </a:pPr>
            <a:r>
              <a:rPr lang="en-US" sz="2600" dirty="0">
                <a:solidFill>
                  <a:prstClr val="black"/>
                </a:solidFill>
              </a:rPr>
              <a:t>Elena Kagan, </a:t>
            </a:r>
            <a:r>
              <a:rPr lang="en-US" sz="2200" dirty="0">
                <a:solidFill>
                  <a:srgbClr val="0070C0"/>
                </a:solidFill>
              </a:rPr>
              <a:t>2010 l</a:t>
            </a:r>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762000"/>
            <a:ext cx="8229600" cy="5943600"/>
          </a:xfrm>
        </p:spPr>
        <p:txBody>
          <a:bodyPr>
            <a:normAutofit lnSpcReduction="10000"/>
          </a:bodyPr>
          <a:lstStyle/>
          <a:p>
            <a:r>
              <a:rPr lang="en-US" dirty="0" smtClean="0"/>
              <a:t>Nearly all cases of the SCOTUS are appellate cases (from both federal and state courts)</a:t>
            </a:r>
          </a:p>
          <a:p>
            <a:r>
              <a:rPr lang="en-US" dirty="0" smtClean="0"/>
              <a:t>Appeals from state courts must have a </a:t>
            </a:r>
            <a:r>
              <a:rPr lang="en-US" i="1" dirty="0" smtClean="0">
                <a:solidFill>
                  <a:srgbClr val="0070C0"/>
                </a:solidFill>
              </a:rPr>
              <a:t>“substantial federal question” </a:t>
            </a:r>
            <a:r>
              <a:rPr lang="en-US" dirty="0" smtClean="0"/>
              <a:t>(involve federal law/Constitution and all state remedies have been exhausted)</a:t>
            </a:r>
          </a:p>
          <a:p>
            <a:r>
              <a:rPr lang="en-US" dirty="0" smtClean="0"/>
              <a:t>Requests for review &gt; discussed in conference &gt; 4 votes to hear </a:t>
            </a:r>
            <a:r>
              <a:rPr lang="en-US" i="1" dirty="0" smtClean="0"/>
              <a:t>(“</a:t>
            </a:r>
            <a:r>
              <a:rPr lang="en-US" i="1" dirty="0" smtClean="0">
                <a:solidFill>
                  <a:srgbClr val="0070C0"/>
                </a:solidFill>
              </a:rPr>
              <a:t>Rule of Four</a:t>
            </a:r>
            <a:r>
              <a:rPr lang="en-US" i="1" dirty="0" smtClean="0"/>
              <a:t>”) </a:t>
            </a:r>
            <a:r>
              <a:rPr lang="en-US" dirty="0" smtClean="0"/>
              <a:t>&gt; placed on docket</a:t>
            </a:r>
          </a:p>
          <a:p>
            <a:pPr lvl="1"/>
            <a:r>
              <a:rPr lang="en-US" dirty="0" smtClean="0"/>
              <a:t>About 99% of requests are denied, fewer than 100 of 8,000 are heard</a:t>
            </a:r>
          </a:p>
          <a:p>
            <a:pPr lvl="1"/>
            <a:r>
              <a:rPr lang="en-US" i="1" dirty="0" smtClean="0"/>
              <a:t>Writ of Certiorari</a:t>
            </a:r>
            <a:r>
              <a:rPr lang="en-US" dirty="0" smtClean="0"/>
              <a:t>: formal document calling up the case from a lower court</a:t>
            </a:r>
          </a:p>
        </p:txBody>
      </p:sp>
    </p:spTree>
    <p:extLst>
      <p:ext uri="{BB962C8B-B14F-4D97-AF65-F5344CB8AC3E}">
        <p14:creationId xmlns:p14="http://schemas.microsoft.com/office/powerpoint/2010/main" val="33130532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533400"/>
            <a:ext cx="8229600" cy="5592763"/>
          </a:xfrm>
        </p:spPr>
        <p:txBody>
          <a:bodyPr>
            <a:normAutofit fontScale="85000" lnSpcReduction="10000"/>
          </a:bodyPr>
          <a:lstStyle/>
          <a:p>
            <a:r>
              <a:rPr lang="en-US" dirty="0" smtClean="0">
                <a:solidFill>
                  <a:srgbClr val="0070C0"/>
                </a:solidFill>
              </a:rPr>
              <a:t>Majority opinion</a:t>
            </a:r>
            <a:r>
              <a:rPr lang="en-US" dirty="0" smtClean="0"/>
              <a:t>: statement of legal reasoning behind decision.</a:t>
            </a:r>
          </a:p>
          <a:p>
            <a:r>
              <a:rPr lang="en-US" dirty="0" smtClean="0">
                <a:solidFill>
                  <a:srgbClr val="0070C0"/>
                </a:solidFill>
              </a:rPr>
              <a:t>Dissenting opinion</a:t>
            </a:r>
            <a:r>
              <a:rPr lang="en-US" dirty="0" smtClean="0"/>
              <a:t>: opposed to all or part of majority opinion.</a:t>
            </a:r>
          </a:p>
          <a:p>
            <a:r>
              <a:rPr lang="en-US" dirty="0" smtClean="0">
                <a:solidFill>
                  <a:srgbClr val="0070C0"/>
                </a:solidFill>
              </a:rPr>
              <a:t>Concurring opinion</a:t>
            </a:r>
            <a:r>
              <a:rPr lang="en-US" dirty="0" smtClean="0"/>
              <a:t>: supports the majority decision but stresses a different legal argument or constitutional provision.</a:t>
            </a:r>
          </a:p>
          <a:p>
            <a:r>
              <a:rPr lang="en-US" dirty="0" smtClean="0">
                <a:solidFill>
                  <a:srgbClr val="0070C0"/>
                </a:solidFill>
              </a:rPr>
              <a:t>Precedent</a:t>
            </a:r>
            <a:r>
              <a:rPr lang="en-US" dirty="0" smtClean="0"/>
              <a:t>: decisions guided by previous court decisions/reasoning.</a:t>
            </a:r>
          </a:p>
          <a:p>
            <a:r>
              <a:rPr lang="en-US" dirty="0" smtClean="0"/>
              <a:t>Ties in voting on a case devolve to lower court decision</a:t>
            </a:r>
          </a:p>
          <a:p>
            <a:r>
              <a:rPr lang="en-US" b="1" i="1" dirty="0"/>
              <a:t>Per </a:t>
            </a:r>
            <a:r>
              <a:rPr lang="en-US" b="1" i="1" dirty="0" err="1"/>
              <a:t>Curiam</a:t>
            </a:r>
            <a:r>
              <a:rPr lang="en-US" b="1" i="1" dirty="0"/>
              <a:t> </a:t>
            </a:r>
            <a:r>
              <a:rPr lang="en-US" dirty="0"/>
              <a:t>decision: decision without </a:t>
            </a:r>
            <a:r>
              <a:rPr lang="en-US" dirty="0" smtClean="0"/>
              <a:t>explanation.</a:t>
            </a:r>
          </a:p>
          <a:p>
            <a:r>
              <a:rPr lang="en-US" b="1" i="1" dirty="0" smtClean="0"/>
              <a:t>Stare Decisis</a:t>
            </a:r>
            <a:r>
              <a:rPr lang="en-US" dirty="0" smtClean="0"/>
              <a:t>: </a:t>
            </a:r>
            <a:r>
              <a:rPr lang="en-US" i="1" dirty="0" smtClean="0"/>
              <a:t>“let the decision stand”; </a:t>
            </a:r>
            <a:r>
              <a:rPr lang="en-US" dirty="0" smtClean="0"/>
              <a:t>the earlier decision from lower court should hold.</a:t>
            </a:r>
            <a:endParaRPr lang="en-US" dirty="0"/>
          </a:p>
          <a:p>
            <a:endParaRPr lang="en-US" dirty="0"/>
          </a:p>
        </p:txBody>
      </p:sp>
    </p:spTree>
    <p:extLst>
      <p:ext uri="{BB962C8B-B14F-4D97-AF65-F5344CB8AC3E}">
        <p14:creationId xmlns:p14="http://schemas.microsoft.com/office/powerpoint/2010/main" val="87557067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304800"/>
            <a:ext cx="8229600" cy="6248400"/>
          </a:xfrm>
        </p:spPr>
        <p:txBody>
          <a:bodyPr>
            <a:normAutofit fontScale="92500" lnSpcReduction="10000"/>
          </a:bodyPr>
          <a:lstStyle/>
          <a:p>
            <a:r>
              <a:rPr lang="en-US" dirty="0"/>
              <a:t>C</a:t>
            </a:r>
            <a:r>
              <a:rPr lang="en-US" dirty="0" smtClean="0"/>
              <a:t>ourt decisions carry legal authority, but must rely upon other units of government to enforce them; </a:t>
            </a:r>
          </a:p>
          <a:p>
            <a:r>
              <a:rPr lang="en-US" dirty="0">
                <a:solidFill>
                  <a:srgbClr val="0070C0"/>
                </a:solidFill>
              </a:rPr>
              <a:t>Judicial Implementation</a:t>
            </a:r>
            <a:r>
              <a:rPr lang="en-US" dirty="0"/>
              <a:t>: </a:t>
            </a:r>
            <a:r>
              <a:rPr lang="en-US" dirty="0" smtClean="0"/>
              <a:t>how and whether court decisions are translated into governmental policy, thereby affecting the behavior of others.</a:t>
            </a:r>
          </a:p>
          <a:p>
            <a:pPr lvl="1"/>
            <a:r>
              <a:rPr lang="en-US" i="1" u="sng" dirty="0" smtClean="0"/>
              <a:t>Worcester v. Georgia</a:t>
            </a:r>
            <a:r>
              <a:rPr lang="en-US" dirty="0" smtClean="0"/>
              <a:t>: </a:t>
            </a:r>
            <a:r>
              <a:rPr lang="en-US" i="1" dirty="0" smtClean="0"/>
              <a:t>“John Marshall has made his decision, now let him enforce it.” </a:t>
            </a:r>
            <a:r>
              <a:rPr lang="en-US" dirty="0" smtClean="0"/>
              <a:t>(A. Jackson)</a:t>
            </a:r>
          </a:p>
          <a:p>
            <a:pPr lvl="1"/>
            <a:r>
              <a:rPr lang="en-US" i="1" u="sng" dirty="0" smtClean="0"/>
              <a:t>Brown v. Board of Education</a:t>
            </a:r>
            <a:r>
              <a:rPr lang="en-US" dirty="0" smtClean="0"/>
              <a:t>: 10 years after, only 1 in 85 black children attended an integrated school</a:t>
            </a:r>
          </a:p>
          <a:p>
            <a:pPr lvl="1"/>
            <a:r>
              <a:rPr lang="en-US" i="1" u="sng" dirty="0" smtClean="0"/>
              <a:t>Obergefell v. Hodges</a:t>
            </a:r>
            <a:r>
              <a:rPr lang="en-US" dirty="0"/>
              <a:t>: as of June 22, 2016, thirteen counties, both in Alabama and Texas, still do not issue marriage licenses to same-sex </a:t>
            </a:r>
            <a:r>
              <a:rPr lang="en-US" dirty="0" smtClean="0"/>
              <a:t>couples; Kim Davis (County Clerk in Tennessee) ‘famous’ for refusal of licenses.</a:t>
            </a:r>
            <a:endParaRPr lang="en-US" dirty="0"/>
          </a:p>
        </p:txBody>
      </p:sp>
    </p:spTree>
    <p:extLst>
      <p:ext uri="{BB962C8B-B14F-4D97-AF65-F5344CB8AC3E}">
        <p14:creationId xmlns:p14="http://schemas.microsoft.com/office/powerpoint/2010/main" val="30741235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solidFill>
                  <a:srgbClr val="0070C0"/>
                </a:solidFill>
              </a:rPr>
              <a:t>Judicial Selection</a:t>
            </a:r>
          </a:p>
          <a:p>
            <a:r>
              <a:rPr lang="en-US" dirty="0" smtClean="0"/>
              <a:t>Senatorial Courtesy: unwritten tradition whereby nominations for state level federal courts are not confirmed if they are opposed by a senator (of President’s party) from that state</a:t>
            </a:r>
            <a:endParaRPr lang="en-US" dirty="0"/>
          </a:p>
        </p:txBody>
      </p:sp>
    </p:spTree>
    <p:extLst>
      <p:ext uri="{BB962C8B-B14F-4D97-AF65-F5344CB8AC3E}">
        <p14:creationId xmlns:p14="http://schemas.microsoft.com/office/powerpoint/2010/main" val="41131389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supreme-court1.jpg"/>
          <p:cNvPicPr>
            <a:picLocks noGrp="1" noChangeAspect="1"/>
          </p:cNvPicPr>
          <p:nvPr>
            <p:ph idx="1"/>
          </p:nvPr>
        </p:nvPicPr>
        <p:blipFill>
          <a:blip r:embed="rId2" cstate="print"/>
          <a:stretch>
            <a:fillRect/>
          </a:stretch>
        </p:blipFill>
        <p:spPr>
          <a:xfrm>
            <a:off x="-2308" y="152400"/>
            <a:ext cx="9120910" cy="6019800"/>
          </a:xfr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Judicial Discretion</a:t>
            </a:r>
            <a:endParaRPr lang="en-US" dirty="0"/>
          </a:p>
        </p:txBody>
      </p:sp>
      <p:sp>
        <p:nvSpPr>
          <p:cNvPr id="3" name="Content Placeholder 2"/>
          <p:cNvSpPr>
            <a:spLocks noGrp="1"/>
          </p:cNvSpPr>
          <p:nvPr>
            <p:ph idx="1"/>
          </p:nvPr>
        </p:nvSpPr>
        <p:spPr>
          <a:xfrm>
            <a:off x="457200" y="1219200"/>
            <a:ext cx="8229600" cy="5410200"/>
          </a:xfrm>
        </p:spPr>
        <p:txBody>
          <a:bodyPr>
            <a:normAutofit fontScale="77500" lnSpcReduction="20000"/>
          </a:bodyPr>
          <a:lstStyle/>
          <a:p>
            <a:r>
              <a:rPr lang="en-US" dirty="0" smtClean="0"/>
              <a:t>Refers to the Courts’ interpretation of the Constitution</a:t>
            </a:r>
          </a:p>
          <a:p>
            <a:r>
              <a:rPr lang="en-US" dirty="0" smtClean="0">
                <a:solidFill>
                  <a:srgbClr val="0070C0"/>
                </a:solidFill>
              </a:rPr>
              <a:t>Original Intent</a:t>
            </a:r>
            <a:r>
              <a:rPr lang="en-US" dirty="0" smtClean="0"/>
              <a:t>, or </a:t>
            </a:r>
            <a:r>
              <a:rPr lang="en-US" dirty="0" smtClean="0">
                <a:solidFill>
                  <a:srgbClr val="0070C0"/>
                </a:solidFill>
              </a:rPr>
              <a:t>Strict Constructionism</a:t>
            </a:r>
            <a:r>
              <a:rPr lang="en-US" dirty="0" smtClean="0"/>
              <a:t>: judges should attempt to determine the intent of the ‘Founders’ regarding a matter and make decisions in line with that.</a:t>
            </a:r>
          </a:p>
          <a:p>
            <a:pPr lvl="1"/>
            <a:r>
              <a:rPr lang="en-US" dirty="0"/>
              <a:t>Judges play minimal policymaking roles, deferring to the legislature = </a:t>
            </a:r>
            <a:r>
              <a:rPr lang="en-US" b="1" dirty="0">
                <a:solidFill>
                  <a:srgbClr val="0070C0"/>
                </a:solidFill>
              </a:rPr>
              <a:t>Judicial </a:t>
            </a:r>
            <a:r>
              <a:rPr lang="en-US" b="1" dirty="0" smtClean="0">
                <a:solidFill>
                  <a:srgbClr val="0070C0"/>
                </a:solidFill>
              </a:rPr>
              <a:t>Restraint</a:t>
            </a:r>
          </a:p>
          <a:p>
            <a:r>
              <a:rPr lang="en-US" dirty="0" smtClean="0">
                <a:solidFill>
                  <a:srgbClr val="0070C0"/>
                </a:solidFill>
              </a:rPr>
              <a:t>Loose Constructionism</a:t>
            </a:r>
            <a:r>
              <a:rPr lang="en-US" dirty="0" smtClean="0"/>
              <a:t>: the Constitution is subject to multiple meanings by thoughtful people in different ages; many modern issues could not have been foreseen by the ‘Founders’ and, thus, require modern interpretation of Constitutional principles; also, the ‘Founders’ were not of unilateral opinion on virtually any subject.</a:t>
            </a:r>
          </a:p>
          <a:p>
            <a:pPr lvl="1"/>
            <a:r>
              <a:rPr lang="en-US" dirty="0" smtClean="0"/>
              <a:t>Judges make novel policy decisions, even charting new constitutional ground, to correct pressing needs not met by the political process = </a:t>
            </a:r>
            <a:r>
              <a:rPr lang="en-US" b="1" dirty="0" smtClean="0">
                <a:solidFill>
                  <a:srgbClr val="0070C0"/>
                </a:solidFill>
              </a:rPr>
              <a:t>Judicial Activism</a:t>
            </a:r>
          </a:p>
        </p:txBody>
      </p:sp>
    </p:spTree>
    <p:extLst>
      <p:ext uri="{BB962C8B-B14F-4D97-AF65-F5344CB8AC3E}">
        <p14:creationId xmlns:p14="http://schemas.microsoft.com/office/powerpoint/2010/main" val="36887371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Doctrine of ‘Political Questions’</a:t>
            </a:r>
            <a:endParaRPr lang="en-US" dirty="0"/>
          </a:p>
        </p:txBody>
      </p:sp>
      <p:sp>
        <p:nvSpPr>
          <p:cNvPr id="3" name="Content Placeholder 2"/>
          <p:cNvSpPr>
            <a:spLocks noGrp="1"/>
          </p:cNvSpPr>
          <p:nvPr>
            <p:ph idx="1"/>
          </p:nvPr>
        </p:nvSpPr>
        <p:spPr>
          <a:xfrm>
            <a:off x="422366" y="1417638"/>
            <a:ext cx="8229600" cy="5013325"/>
          </a:xfrm>
        </p:spPr>
        <p:txBody>
          <a:bodyPr>
            <a:normAutofit fontScale="92500" lnSpcReduction="10000"/>
          </a:bodyPr>
          <a:lstStyle/>
          <a:p>
            <a:r>
              <a:rPr lang="en-US" dirty="0" smtClean="0"/>
              <a:t>An ideology that asserts that certain issues should not be decided by the courts, principally involving those between Congress and the President. </a:t>
            </a:r>
          </a:p>
          <a:p>
            <a:r>
              <a:rPr lang="en-US" dirty="0" smtClean="0"/>
              <a:t>For example, the </a:t>
            </a:r>
            <a:r>
              <a:rPr lang="en-US" i="1" dirty="0" smtClean="0"/>
              <a:t>War Powers Act</a:t>
            </a:r>
          </a:p>
          <a:p>
            <a:pPr lvl="1"/>
            <a:r>
              <a:rPr lang="en-US" i="1" dirty="0" smtClean="0"/>
              <a:t>President is commander-in-chief</a:t>
            </a:r>
          </a:p>
          <a:p>
            <a:pPr lvl="1"/>
            <a:r>
              <a:rPr lang="en-US" i="1" dirty="0" smtClean="0"/>
              <a:t>War Powers Act asserts Congress’ power to restrict that </a:t>
            </a:r>
            <a:r>
              <a:rPr lang="en-US" i="1" dirty="0" err="1" smtClean="0"/>
              <a:t>warmaking</a:t>
            </a:r>
            <a:r>
              <a:rPr lang="en-US" i="1" dirty="0" smtClean="0"/>
              <a:t> power </a:t>
            </a:r>
          </a:p>
          <a:p>
            <a:pPr lvl="1"/>
            <a:r>
              <a:rPr lang="en-US" i="1" dirty="0" smtClean="0"/>
              <a:t>President’s view this as a Legislative Veto, and therefore unconstitutional as a violation of separation of powers.</a:t>
            </a:r>
            <a:endParaRPr lang="en-US" i="1" dirty="0"/>
          </a:p>
        </p:txBody>
      </p:sp>
    </p:spTree>
    <p:extLst>
      <p:ext uri="{BB962C8B-B14F-4D97-AF65-F5344CB8AC3E}">
        <p14:creationId xmlns:p14="http://schemas.microsoft.com/office/powerpoint/2010/main" val="26834615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CourtEqualJustice.JPG"/>
          <p:cNvPicPr>
            <a:picLocks noGrp="1" noChangeAspect="1"/>
          </p:cNvPicPr>
          <p:nvPr>
            <p:ph idx="1"/>
          </p:nvPr>
        </p:nvPicPr>
        <p:blipFill>
          <a:blip r:embed="rId2" cstate="print"/>
          <a:stretch>
            <a:fillRect/>
          </a:stretch>
        </p:blipFill>
        <p:spPr>
          <a:xfrm>
            <a:off x="0" y="0"/>
            <a:ext cx="9144000" cy="6858000"/>
          </a:xfr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solidFill>
                  <a:schemeClr val="tx2"/>
                </a:solidFill>
              </a:rPr>
              <a:t>Article III </a:t>
            </a:r>
            <a:r>
              <a:rPr lang="en-US" dirty="0" smtClean="0"/>
              <a:t>of the Constitution</a:t>
            </a:r>
            <a:endParaRPr lang="en-US" dirty="0"/>
          </a:p>
        </p:txBody>
      </p:sp>
      <p:sp>
        <p:nvSpPr>
          <p:cNvPr id="3" name="Content Placeholder 2"/>
          <p:cNvSpPr>
            <a:spLocks noGrp="1"/>
          </p:cNvSpPr>
          <p:nvPr>
            <p:ph idx="1"/>
          </p:nvPr>
        </p:nvSpPr>
        <p:spPr>
          <a:xfrm>
            <a:off x="457200" y="1143000"/>
            <a:ext cx="8229600" cy="5334000"/>
          </a:xfrm>
        </p:spPr>
        <p:txBody>
          <a:bodyPr>
            <a:normAutofit/>
          </a:bodyPr>
          <a:lstStyle/>
          <a:p>
            <a:pPr>
              <a:buNone/>
            </a:pPr>
            <a:r>
              <a:rPr lang="en-US" b="1" dirty="0" smtClean="0"/>
              <a:t>Section 1.</a:t>
            </a:r>
          </a:p>
          <a:p>
            <a:r>
              <a:rPr lang="en-US" dirty="0" smtClean="0"/>
              <a:t>The judicial power of the United States, shall be vested in one Supreme Court, and in such inferior courts as the Congress may from time to time ordain and establish. The judges, both of the supreme and inferior courts, shall hold their offices during good </a:t>
            </a:r>
            <a:r>
              <a:rPr lang="en-US" dirty="0" err="1" smtClean="0"/>
              <a:t>behaviour</a:t>
            </a:r>
            <a:r>
              <a:rPr lang="en-US" dirty="0" smtClean="0"/>
              <a:t>, and shall, at stated times, receive for their services, a compensation, which shall not be diminished during their continuance in office.</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
            <a:ext cx="7772400" cy="1470025"/>
          </a:xfrm>
        </p:spPr>
        <p:txBody>
          <a:bodyPr/>
          <a:lstStyle/>
          <a:p>
            <a:r>
              <a:rPr lang="en-US" dirty="0" smtClean="0"/>
              <a:t>Criminal vs. Civil Law</a:t>
            </a:r>
            <a:endParaRPr lang="en-US" dirty="0"/>
          </a:p>
        </p:txBody>
      </p:sp>
      <p:sp>
        <p:nvSpPr>
          <p:cNvPr id="3" name="Subtitle 2"/>
          <p:cNvSpPr>
            <a:spLocks noGrp="1"/>
          </p:cNvSpPr>
          <p:nvPr>
            <p:ph type="subTitle" idx="1"/>
          </p:nvPr>
        </p:nvSpPr>
        <p:spPr/>
        <p:txBody>
          <a:bodyPr/>
          <a:lstStyle/>
          <a:p>
            <a:endParaRPr lang="en-US"/>
          </a:p>
        </p:txBody>
      </p:sp>
      <p:pic>
        <p:nvPicPr>
          <p:cNvPr id="4" name="Picture 3" descr="simplaw.png"/>
          <p:cNvPicPr>
            <a:picLocks noChangeAspect="1"/>
          </p:cNvPicPr>
          <p:nvPr/>
        </p:nvPicPr>
        <p:blipFill>
          <a:blip r:embed="rId2" cstate="print"/>
          <a:stretch>
            <a:fillRect/>
          </a:stretch>
        </p:blipFill>
        <p:spPr>
          <a:xfrm>
            <a:off x="0" y="0"/>
            <a:ext cx="9144000" cy="6857999"/>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Criminal vs. Civil Law</a:t>
            </a:r>
            <a:endParaRPr lang="en-US" dirty="0"/>
          </a:p>
        </p:txBody>
      </p:sp>
      <p:pic>
        <p:nvPicPr>
          <p:cNvPr id="4" name="Content Placeholder 3" descr="crimvsciv.png"/>
          <p:cNvPicPr>
            <a:picLocks noGrp="1" noChangeAspect="1"/>
          </p:cNvPicPr>
          <p:nvPr>
            <p:ph idx="1"/>
          </p:nvPr>
        </p:nvPicPr>
        <p:blipFill>
          <a:blip r:embed="rId2" cstate="print"/>
          <a:stretch>
            <a:fillRect/>
          </a:stretch>
        </p:blipFill>
        <p:spPr>
          <a:xfrm>
            <a:off x="-304800" y="0"/>
            <a:ext cx="9550401" cy="7162800"/>
          </a:xfr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1143000"/>
          </a:xfrm>
        </p:spPr>
        <p:txBody>
          <a:bodyPr/>
          <a:lstStyle/>
          <a:p>
            <a:r>
              <a:rPr lang="en-US" dirty="0" smtClean="0"/>
              <a:t>The Judiciary</a:t>
            </a:r>
            <a:endParaRPr lang="en-US" dirty="0"/>
          </a:p>
        </p:txBody>
      </p:sp>
      <p:sp>
        <p:nvSpPr>
          <p:cNvPr id="3" name="Content Placeholder 2"/>
          <p:cNvSpPr>
            <a:spLocks noGrp="1"/>
          </p:cNvSpPr>
          <p:nvPr>
            <p:ph idx="1"/>
          </p:nvPr>
        </p:nvSpPr>
        <p:spPr>
          <a:xfrm>
            <a:off x="457200" y="990600"/>
            <a:ext cx="8229600" cy="5715000"/>
          </a:xfrm>
        </p:spPr>
        <p:txBody>
          <a:bodyPr>
            <a:normAutofit lnSpcReduction="10000"/>
          </a:bodyPr>
          <a:lstStyle/>
          <a:p>
            <a:r>
              <a:rPr lang="en-US" dirty="0" smtClean="0">
                <a:solidFill>
                  <a:schemeClr val="tx2"/>
                </a:solidFill>
              </a:rPr>
              <a:t>Passive</a:t>
            </a:r>
            <a:r>
              <a:rPr lang="en-US" dirty="0" smtClean="0"/>
              <a:t>: </a:t>
            </a:r>
            <a:r>
              <a:rPr lang="en-US" dirty="0" smtClean="0">
                <a:solidFill>
                  <a:srgbClr val="FF0000"/>
                </a:solidFill>
              </a:rPr>
              <a:t>litigants</a:t>
            </a:r>
            <a:r>
              <a:rPr lang="en-US" dirty="0" smtClean="0"/>
              <a:t> bring cases to court</a:t>
            </a:r>
          </a:p>
          <a:p>
            <a:r>
              <a:rPr lang="en-US" dirty="0" smtClean="0"/>
              <a:t>Decides </a:t>
            </a:r>
            <a:r>
              <a:rPr lang="en-US" dirty="0" smtClean="0">
                <a:solidFill>
                  <a:schemeClr val="tx2"/>
                </a:solidFill>
              </a:rPr>
              <a:t>cases &amp; controversies</a:t>
            </a:r>
            <a:r>
              <a:rPr lang="en-US" dirty="0" smtClean="0"/>
              <a:t>: </a:t>
            </a:r>
          </a:p>
          <a:p>
            <a:pPr>
              <a:buNone/>
            </a:pPr>
            <a:r>
              <a:rPr lang="en-US" dirty="0"/>
              <a:t>	</a:t>
            </a:r>
            <a:r>
              <a:rPr lang="en-US" dirty="0" smtClean="0"/>
              <a:t>		&gt; not </a:t>
            </a:r>
            <a:r>
              <a:rPr lang="en-US" i="1" dirty="0" err="1" smtClean="0">
                <a:solidFill>
                  <a:srgbClr val="FF0000"/>
                </a:solidFill>
              </a:rPr>
              <a:t>hypotheticals</a:t>
            </a:r>
            <a:endParaRPr lang="en-US" i="1" dirty="0" smtClean="0">
              <a:solidFill>
                <a:srgbClr val="FF0000"/>
              </a:solidFill>
            </a:endParaRPr>
          </a:p>
          <a:p>
            <a:r>
              <a:rPr lang="en-US" i="1" dirty="0" smtClean="0">
                <a:solidFill>
                  <a:schemeClr val="tx2"/>
                </a:solidFill>
              </a:rPr>
              <a:t>“Standing to Sue”</a:t>
            </a:r>
            <a:r>
              <a:rPr lang="en-US" i="1" dirty="0" smtClean="0"/>
              <a:t>: litigant must have a ‘serious interest’ in a case</a:t>
            </a:r>
          </a:p>
          <a:p>
            <a:pPr lvl="1"/>
            <a:r>
              <a:rPr lang="en-US" i="1" dirty="0" smtClean="0"/>
              <a:t>Have sustained, or are immediate danger of sustaining, a direct and substantial injury</a:t>
            </a:r>
          </a:p>
          <a:p>
            <a:r>
              <a:rPr lang="en-US" i="1" dirty="0" smtClean="0">
                <a:solidFill>
                  <a:schemeClr val="tx2"/>
                </a:solidFill>
              </a:rPr>
              <a:t>Class Action suit</a:t>
            </a:r>
            <a:r>
              <a:rPr lang="en-US" i="1" dirty="0" smtClean="0"/>
              <a:t>: small number of litigants suing on behalf of all other similar people</a:t>
            </a:r>
          </a:p>
          <a:p>
            <a:r>
              <a:rPr lang="en-US" i="1" dirty="0" smtClean="0"/>
              <a:t>Disputes must be </a:t>
            </a:r>
            <a:r>
              <a:rPr lang="en-US" i="1" dirty="0" err="1" smtClean="0">
                <a:solidFill>
                  <a:schemeClr val="tx2"/>
                </a:solidFill>
              </a:rPr>
              <a:t>justiciable</a:t>
            </a:r>
            <a:r>
              <a:rPr lang="en-US" i="1" dirty="0" smtClean="0"/>
              <a:t>: capable of being settled by legal means</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Actors in the Judicial System</a:t>
            </a:r>
            <a:endParaRPr lang="en-US" dirty="0"/>
          </a:p>
        </p:txBody>
      </p:sp>
      <p:sp>
        <p:nvSpPr>
          <p:cNvPr id="3" name="Content Placeholder 2"/>
          <p:cNvSpPr>
            <a:spLocks noGrp="1"/>
          </p:cNvSpPr>
          <p:nvPr>
            <p:ph idx="1"/>
          </p:nvPr>
        </p:nvSpPr>
        <p:spPr/>
        <p:txBody>
          <a:bodyPr/>
          <a:lstStyle/>
          <a:p>
            <a:r>
              <a:rPr lang="en-US" dirty="0" smtClean="0"/>
              <a:t>Lawyers</a:t>
            </a:r>
            <a:endParaRPr lang="en-US" dirty="0"/>
          </a:p>
        </p:txBody>
      </p:sp>
      <p:pic>
        <p:nvPicPr>
          <p:cNvPr id="4" name="Picture 3" descr="lawyers.jpg"/>
          <p:cNvPicPr>
            <a:picLocks noChangeAspect="1"/>
          </p:cNvPicPr>
          <p:nvPr/>
        </p:nvPicPr>
        <p:blipFill>
          <a:blip r:embed="rId2" cstate="print"/>
          <a:stretch>
            <a:fillRect/>
          </a:stretch>
        </p:blipFill>
        <p:spPr>
          <a:xfrm>
            <a:off x="2438400" y="1295400"/>
            <a:ext cx="6038850" cy="5797296"/>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Litigants</a:t>
            </a:r>
            <a:endParaRPr lang="en-US" dirty="0"/>
          </a:p>
        </p:txBody>
      </p:sp>
      <p:sp>
        <p:nvSpPr>
          <p:cNvPr id="5" name="Content Placeholder 4"/>
          <p:cNvSpPr>
            <a:spLocks noGrp="1"/>
          </p:cNvSpPr>
          <p:nvPr>
            <p:ph idx="1"/>
          </p:nvPr>
        </p:nvSpPr>
        <p:spPr/>
        <p:txBody>
          <a:bodyPr/>
          <a:lstStyle/>
          <a:p>
            <a:pPr algn="ctr">
              <a:buNone/>
            </a:pPr>
            <a:r>
              <a:rPr lang="en-US" sz="6600" i="1" dirty="0" smtClean="0">
                <a:solidFill>
                  <a:schemeClr val="tx2"/>
                </a:solidFill>
              </a:rPr>
              <a:t>“The houses of lawyers are roofed with the skins of litigants”</a:t>
            </a:r>
          </a:p>
          <a:p>
            <a:pPr>
              <a:buNone/>
            </a:pPr>
            <a:endParaRPr lang="en-US" dirty="0"/>
          </a:p>
          <a:p>
            <a:pPr>
              <a:buNone/>
            </a:pPr>
            <a:r>
              <a:rPr lang="en-US" dirty="0" smtClean="0"/>
              <a:t>								(proverb)</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29205</TotalTime>
  <Words>882</Words>
  <Application>Microsoft Office PowerPoint</Application>
  <PresentationFormat>On-screen Show (4:3)</PresentationFormat>
  <Paragraphs>81</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Baskerville Old Face</vt:lpstr>
      <vt:lpstr>Calibri</vt:lpstr>
      <vt:lpstr>Office Theme</vt:lpstr>
      <vt:lpstr>Chapter 16</vt:lpstr>
      <vt:lpstr>PowerPoint Presentation</vt:lpstr>
      <vt:lpstr>PowerPoint Presentation</vt:lpstr>
      <vt:lpstr>Article III of the Constitution</vt:lpstr>
      <vt:lpstr>Criminal vs. Civil Law</vt:lpstr>
      <vt:lpstr>Criminal vs. Civil Law</vt:lpstr>
      <vt:lpstr>The Judiciary</vt:lpstr>
      <vt:lpstr>Actors in the Judicial System</vt:lpstr>
      <vt:lpstr>Litigants</vt:lpstr>
      <vt:lpstr>Groups</vt:lpstr>
      <vt:lpstr> </vt:lpstr>
      <vt:lpstr>Judiciary Act of 1789</vt:lpstr>
      <vt:lpstr>PowerPoint Presentation</vt:lpstr>
      <vt:lpstr>SCOTUS</vt:lpstr>
      <vt:lpstr>Anthony M. Kennedy, 1988 m/sv* </vt:lpstr>
      <vt:lpstr>PowerPoint Presentation</vt:lpstr>
      <vt:lpstr>PowerPoint Presentation</vt:lpstr>
      <vt:lpstr>PowerPoint Presentation</vt:lpstr>
      <vt:lpstr>PowerPoint Presentation</vt:lpstr>
      <vt:lpstr>Judicial Discretion</vt:lpstr>
      <vt:lpstr>Doctrine of ‘Political Questions’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16</dc:title>
  <dc:creator>SCSD</dc:creator>
  <cp:lastModifiedBy>ANTHONY TUCCILLO</cp:lastModifiedBy>
  <cp:revision>31</cp:revision>
  <dcterms:created xsi:type="dcterms:W3CDTF">2014-04-01T12:50:57Z</dcterms:created>
  <dcterms:modified xsi:type="dcterms:W3CDTF">2018-02-20T13:44:02Z</dcterms:modified>
</cp:coreProperties>
</file>