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98" r:id="rId7"/>
    <p:sldId id="259" r:id="rId8"/>
    <p:sldId id="260" r:id="rId9"/>
    <p:sldId id="263" r:id="rId10"/>
    <p:sldId id="270" r:id="rId11"/>
    <p:sldId id="271" r:id="rId12"/>
    <p:sldId id="272" r:id="rId13"/>
    <p:sldId id="264" r:id="rId14"/>
    <p:sldId id="265" r:id="rId15"/>
    <p:sldId id="266" r:id="rId16"/>
    <p:sldId id="267" r:id="rId17"/>
    <p:sldId id="268" r:id="rId18"/>
    <p:sldId id="269" r:id="rId19"/>
    <p:sldId id="278" r:id="rId20"/>
    <p:sldId id="279" r:id="rId21"/>
    <p:sldId id="273" r:id="rId22"/>
    <p:sldId id="275" r:id="rId23"/>
    <p:sldId id="276" r:id="rId24"/>
    <p:sldId id="277" r:id="rId25"/>
    <p:sldId id="302" r:id="rId26"/>
    <p:sldId id="303" r:id="rId27"/>
    <p:sldId id="304" r:id="rId28"/>
    <p:sldId id="305" r:id="rId29"/>
    <p:sldId id="280" r:id="rId30"/>
    <p:sldId id="281" r:id="rId31"/>
    <p:sldId id="282" r:id="rId32"/>
    <p:sldId id="283" r:id="rId33"/>
    <p:sldId id="286" r:id="rId34"/>
    <p:sldId id="285" r:id="rId35"/>
    <p:sldId id="284" r:id="rId36"/>
    <p:sldId id="287" r:id="rId37"/>
    <p:sldId id="288" r:id="rId38"/>
    <p:sldId id="289" r:id="rId39"/>
    <p:sldId id="290" r:id="rId40"/>
    <p:sldId id="291" r:id="rId41"/>
    <p:sldId id="292" r:id="rId42"/>
    <p:sldId id="299" r:id="rId43"/>
    <p:sldId id="293" r:id="rId44"/>
    <p:sldId id="294" r:id="rId45"/>
    <p:sldId id="300" r:id="rId46"/>
    <p:sldId id="301" r:id="rId47"/>
    <p:sldId id="295" r:id="rId48"/>
    <p:sldId id="296" r:id="rId49"/>
    <p:sldId id="297"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32244-5649-4198-B375-CE0AA39AE189}"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CEE86-8AFF-4FD5-99DD-AC649E397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32244-5649-4198-B375-CE0AA39AE189}" type="datetimeFigureOut">
              <a:rPr lang="en-US" smtClean="0"/>
              <a:pPr/>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CEE86-8AFF-4FD5-99DD-AC649E3978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dirty="0" smtClean="0"/>
              <a:t>Chapter 3: </a:t>
            </a:r>
            <a:r>
              <a:rPr lang="en-US" sz="8800" dirty="0" smtClean="0">
                <a:solidFill>
                  <a:srgbClr val="FF0000"/>
                </a:solidFill>
                <a:latin typeface="Batang" pitchFamily="18" charset="-127"/>
                <a:ea typeface="Batang" pitchFamily="18" charset="-127"/>
              </a:rPr>
              <a:t>Federalism</a:t>
            </a:r>
            <a:endParaRPr lang="en-US" sz="8800" dirty="0">
              <a:solidFill>
                <a:srgbClr val="FF0000"/>
              </a:solidFill>
              <a:latin typeface="Batang" pitchFamily="18" charset="-127"/>
              <a:ea typeface="Batang" pitchFamily="18" charset="-127"/>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lstStyle/>
          <a:p>
            <a:pPr algn="ctr">
              <a:buNone/>
            </a:pPr>
            <a:r>
              <a:rPr lang="en-US" b="1" dirty="0">
                <a:solidFill>
                  <a:srgbClr val="0070C0"/>
                </a:solidFill>
              </a:rPr>
              <a:t>Enumerated </a:t>
            </a:r>
            <a:r>
              <a:rPr lang="en-US" b="1" dirty="0" smtClean="0">
                <a:solidFill>
                  <a:srgbClr val="0070C0"/>
                </a:solidFill>
              </a:rPr>
              <a:t>Powers</a:t>
            </a:r>
            <a:endParaRPr lang="en-US" dirty="0"/>
          </a:p>
          <a:p>
            <a:pPr algn="ctr"/>
            <a:r>
              <a:rPr lang="en-US" dirty="0" smtClean="0"/>
              <a:t>powers </a:t>
            </a:r>
            <a:r>
              <a:rPr lang="en-US" dirty="0"/>
              <a:t>of the </a:t>
            </a:r>
            <a:r>
              <a:rPr lang="en-US" dirty="0" smtClean="0"/>
              <a:t>federal government </a:t>
            </a:r>
            <a:r>
              <a:rPr lang="en-US" dirty="0"/>
              <a:t>that are specifically addressed in the Constitution - Article 1, Section 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70000" lnSpcReduction="20000"/>
          </a:bodyPr>
          <a:lstStyle/>
          <a:p>
            <a:r>
              <a:rPr lang="en-US" dirty="0" smtClean="0"/>
              <a:t>The Congress shall have Power </a:t>
            </a:r>
            <a:r>
              <a:rPr lang="en-US" dirty="0" smtClean="0">
                <a:solidFill>
                  <a:srgbClr val="0070C0"/>
                </a:solidFill>
              </a:rPr>
              <a:t>To lay and collect Taxes</a:t>
            </a:r>
            <a:r>
              <a:rPr lang="en-US" dirty="0" smtClean="0"/>
              <a:t>, Duties, Imports and Excises, to pay the Debts and provide for the common </a:t>
            </a:r>
            <a:r>
              <a:rPr lang="en-US" dirty="0" err="1" smtClean="0"/>
              <a:t>Defence</a:t>
            </a:r>
            <a:r>
              <a:rPr lang="en-US" dirty="0" smtClean="0"/>
              <a:t> and general Welfare of the United States; but all Duties, Imposts and Excises shall be uniform throughout the United States; [Altered by Amendment XVI "Income tax".]</a:t>
            </a:r>
          </a:p>
          <a:p>
            <a:r>
              <a:rPr lang="en-US" dirty="0" smtClean="0">
                <a:solidFill>
                  <a:srgbClr val="0070C0"/>
                </a:solidFill>
              </a:rPr>
              <a:t>To borrow money </a:t>
            </a:r>
            <a:r>
              <a:rPr lang="en-US" dirty="0" smtClean="0"/>
              <a:t>on the credit of the United States;</a:t>
            </a:r>
          </a:p>
          <a:p>
            <a:r>
              <a:rPr lang="en-US" u="sng" dirty="0" smtClean="0">
                <a:solidFill>
                  <a:srgbClr val="0070C0"/>
                </a:solidFill>
              </a:rPr>
              <a:t>To regulate Commerce </a:t>
            </a:r>
            <a:r>
              <a:rPr lang="en-US" u="sng" dirty="0" smtClean="0"/>
              <a:t>with foreign Nations, and among the several States, and with the Indian Tribes</a:t>
            </a:r>
            <a:r>
              <a:rPr lang="en-US" dirty="0" smtClean="0"/>
              <a:t>;</a:t>
            </a:r>
          </a:p>
          <a:p>
            <a:r>
              <a:rPr lang="en-US" dirty="0" smtClean="0">
                <a:solidFill>
                  <a:srgbClr val="0070C0"/>
                </a:solidFill>
              </a:rPr>
              <a:t>To establish a uniform Rule of Naturalization, and uniform Laws on the subject of Bankruptcies </a:t>
            </a:r>
            <a:r>
              <a:rPr lang="en-US" dirty="0" smtClean="0"/>
              <a:t>throughout the United States;</a:t>
            </a:r>
          </a:p>
          <a:p>
            <a:r>
              <a:rPr lang="en-US" dirty="0" smtClean="0">
                <a:solidFill>
                  <a:srgbClr val="0070C0"/>
                </a:solidFill>
              </a:rPr>
              <a:t>To coin Money</a:t>
            </a:r>
            <a:r>
              <a:rPr lang="en-US" dirty="0" smtClean="0"/>
              <a:t>, regulate the Value thereof, and of foreign Coin, and fix the Standard of Weights and Measures;</a:t>
            </a:r>
          </a:p>
          <a:p>
            <a:r>
              <a:rPr lang="en-US" dirty="0" smtClean="0">
                <a:solidFill>
                  <a:srgbClr val="0070C0"/>
                </a:solidFill>
              </a:rPr>
              <a:t>To provide for the Punishment of counterfeiting </a:t>
            </a:r>
            <a:r>
              <a:rPr lang="en-US" dirty="0" smtClean="0"/>
              <a:t>the Securities and current Coin of the United States;</a:t>
            </a:r>
          </a:p>
          <a:p>
            <a:r>
              <a:rPr lang="en-US" dirty="0" smtClean="0">
                <a:solidFill>
                  <a:srgbClr val="0070C0"/>
                </a:solidFill>
              </a:rPr>
              <a:t>To establish Post Offices </a:t>
            </a:r>
            <a:r>
              <a:rPr lang="en-US" dirty="0" smtClean="0"/>
              <a:t>and Post Roads;</a:t>
            </a:r>
          </a:p>
          <a:p>
            <a:r>
              <a:rPr lang="en-US" dirty="0" smtClean="0">
                <a:solidFill>
                  <a:srgbClr val="0070C0"/>
                </a:solidFill>
              </a:rPr>
              <a:t>To promote the Progress of Science and useful Arts, by securing for limited Times to Authors and Inventors the exclusive Right </a:t>
            </a:r>
            <a:r>
              <a:rPr lang="en-US" dirty="0" smtClean="0"/>
              <a:t>to their respective Writings and Discoveries;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55000" lnSpcReduction="20000"/>
          </a:bodyPr>
          <a:lstStyle/>
          <a:p>
            <a:r>
              <a:rPr lang="en-US" dirty="0" smtClean="0">
                <a:solidFill>
                  <a:srgbClr val="0070C0"/>
                </a:solidFill>
              </a:rPr>
              <a:t>To constitute Tribunals inferior to the Supreme Court</a:t>
            </a:r>
            <a:r>
              <a:rPr lang="en-US" dirty="0" smtClean="0"/>
              <a:t>;</a:t>
            </a:r>
          </a:p>
          <a:p>
            <a:r>
              <a:rPr lang="en-US" dirty="0" smtClean="0">
                <a:solidFill>
                  <a:srgbClr val="0070C0"/>
                </a:solidFill>
              </a:rPr>
              <a:t>To define and punish Piracies and Felonies committed on the high Seas</a:t>
            </a:r>
            <a:r>
              <a:rPr lang="en-US" dirty="0" smtClean="0"/>
              <a:t>, and Offenses against the Law of Nations;</a:t>
            </a:r>
          </a:p>
          <a:p>
            <a:r>
              <a:rPr lang="en-US" dirty="0" smtClean="0">
                <a:solidFill>
                  <a:srgbClr val="0070C0"/>
                </a:solidFill>
              </a:rPr>
              <a:t>To declare War</a:t>
            </a:r>
            <a:r>
              <a:rPr lang="en-US" dirty="0" smtClean="0"/>
              <a:t>, grant Letters of Marque and Reprisal, and make Rules concerning Captures on Land and Water;</a:t>
            </a:r>
          </a:p>
          <a:p>
            <a:r>
              <a:rPr lang="en-US" dirty="0" smtClean="0">
                <a:solidFill>
                  <a:srgbClr val="0070C0"/>
                </a:solidFill>
              </a:rPr>
              <a:t>To raise and support Armies</a:t>
            </a:r>
            <a:r>
              <a:rPr lang="en-US" dirty="0" smtClean="0"/>
              <a:t>, but no Appropriation of Money to that Use shall be for a longer Term than two Years;</a:t>
            </a:r>
          </a:p>
          <a:p>
            <a:r>
              <a:rPr lang="en-US" dirty="0" smtClean="0">
                <a:solidFill>
                  <a:srgbClr val="0070C0"/>
                </a:solidFill>
              </a:rPr>
              <a:t>To provide and maintain a Navy</a:t>
            </a:r>
            <a:r>
              <a:rPr lang="en-US" dirty="0" smtClean="0"/>
              <a:t>;</a:t>
            </a:r>
          </a:p>
          <a:p>
            <a:r>
              <a:rPr lang="en-US" dirty="0" smtClean="0">
                <a:solidFill>
                  <a:srgbClr val="0070C0"/>
                </a:solidFill>
              </a:rPr>
              <a:t>To make Rules for the Government and Regulation of the land and naval Forces</a:t>
            </a:r>
            <a:r>
              <a:rPr lang="en-US" dirty="0" smtClean="0"/>
              <a:t>;</a:t>
            </a:r>
          </a:p>
          <a:p>
            <a:r>
              <a:rPr lang="en-US" dirty="0" smtClean="0">
                <a:solidFill>
                  <a:srgbClr val="0070C0"/>
                </a:solidFill>
              </a:rPr>
              <a:t>To provide for calling forth the Militia to execute the Laws of the Union, suppress Insurrections and repel Invasions</a:t>
            </a:r>
            <a:r>
              <a:rPr lang="en-US" dirty="0" smtClean="0"/>
              <a:t>;</a:t>
            </a:r>
          </a:p>
          <a:p>
            <a:r>
              <a:rPr lang="en-US" dirty="0" smtClean="0">
                <a:solidFill>
                  <a:srgbClr val="0070C0"/>
                </a:solidFill>
              </a:rPr>
              <a:t>To provide for organizing, arming, and disciplining, the Militia</a:t>
            </a:r>
            <a:r>
              <a:rPr lang="en-US" dirty="0" smtClean="0"/>
              <a:t>, and for governing such Part of them as may be employed in the Service of the United States, reserving to the States respectively, the Appointment of the Officers, and the Authority of training the Militia according to the discipline prescribed by Congress;</a:t>
            </a:r>
          </a:p>
          <a:p>
            <a:r>
              <a:rPr lang="en-US" dirty="0" smtClean="0">
                <a:solidFill>
                  <a:srgbClr val="0070C0"/>
                </a:solidFill>
              </a:rPr>
              <a:t>To exercise exclusive Legislation in all Cases whatsoever, over such District </a:t>
            </a:r>
            <a:r>
              <a:rPr lang="en-US" dirty="0" smtClean="0"/>
              <a:t>(not exceeding ten Miles square) as may, by Cession of particular States, and the acceptance of Congress, become the Seat of the Government of the United States, and to exercise like Authority over all Places purchased by the Consent of the Legislature of the State in which the Same shall be, for the Erection of Forts, Magazines, Arsenals, dock-Yards, and other needful Buildings; And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normAutofit/>
          </a:bodyPr>
          <a:lstStyle/>
          <a:p>
            <a:pPr algn="ctr">
              <a:buNone/>
            </a:pPr>
            <a:r>
              <a:rPr lang="en-US" sz="4800" i="1" dirty="0" smtClean="0">
                <a:latin typeface="Garamond" pitchFamily="18" charset="0"/>
              </a:rPr>
              <a:t>“the </a:t>
            </a:r>
            <a:r>
              <a:rPr lang="en-US" sz="4800" i="1" dirty="0">
                <a:latin typeface="Garamond" pitchFamily="18" charset="0"/>
              </a:rPr>
              <a:t>powers not delegated to the United States by the Constitution, nor prohibited by it to the states, are reserved to the states respectively, or to the people”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248400"/>
          </a:xfrm>
        </p:spPr>
        <p:txBody>
          <a:bodyPr>
            <a:normAutofit fontScale="85000" lnSpcReduction="20000"/>
          </a:bodyPr>
          <a:lstStyle/>
          <a:p>
            <a:pPr algn="ctr">
              <a:buNone/>
            </a:pPr>
            <a:r>
              <a:rPr lang="en-US" i="1" u="sng" dirty="0" err="1">
                <a:solidFill>
                  <a:srgbClr val="0070C0"/>
                </a:solidFill>
              </a:rPr>
              <a:t>Printz</a:t>
            </a:r>
            <a:r>
              <a:rPr lang="en-US" i="1" u="sng" dirty="0">
                <a:solidFill>
                  <a:srgbClr val="0070C0"/>
                </a:solidFill>
              </a:rPr>
              <a:t> v. United States</a:t>
            </a:r>
            <a:r>
              <a:rPr lang="en-US" i="1" dirty="0">
                <a:solidFill>
                  <a:srgbClr val="0070C0"/>
                </a:solidFill>
              </a:rPr>
              <a:t> and </a:t>
            </a:r>
            <a:r>
              <a:rPr lang="en-US" i="1" u="sng" dirty="0">
                <a:solidFill>
                  <a:srgbClr val="0070C0"/>
                </a:solidFill>
              </a:rPr>
              <a:t>Mack v. United </a:t>
            </a:r>
            <a:r>
              <a:rPr lang="en-US" i="1" u="sng" dirty="0" smtClean="0">
                <a:solidFill>
                  <a:srgbClr val="0070C0"/>
                </a:solidFill>
              </a:rPr>
              <a:t>States </a:t>
            </a:r>
            <a:r>
              <a:rPr lang="en-US" dirty="0" smtClean="0">
                <a:solidFill>
                  <a:srgbClr val="0070C0"/>
                </a:solidFill>
              </a:rPr>
              <a:t>(1997)</a:t>
            </a:r>
          </a:p>
          <a:p>
            <a:pPr algn="ctr">
              <a:buNone/>
            </a:pPr>
            <a:endParaRPr lang="en-US" dirty="0" smtClean="0">
              <a:solidFill>
                <a:srgbClr val="0070C0"/>
              </a:solidFill>
            </a:endParaRPr>
          </a:p>
          <a:p>
            <a:r>
              <a:rPr lang="en-US" dirty="0" smtClean="0"/>
              <a:t>Brady Bill: mandated </a:t>
            </a:r>
            <a:r>
              <a:rPr lang="en-US" dirty="0"/>
              <a:t>federal background checks on firearm purchasers in the United States, and imposed a five-day waiting period on purchases</a:t>
            </a:r>
          </a:p>
          <a:p>
            <a:r>
              <a:rPr lang="en-US" dirty="0"/>
              <a:t>T</a:t>
            </a:r>
            <a:r>
              <a:rPr lang="en-US" dirty="0" smtClean="0"/>
              <a:t>he </a:t>
            </a:r>
            <a:r>
              <a:rPr lang="en-US" dirty="0"/>
              <a:t>Supreme Court ruled that the provision of the Brady Act that </a:t>
            </a:r>
            <a:r>
              <a:rPr lang="en-US" b="1" i="1" dirty="0"/>
              <a:t>compelled state and local law enforcement officials to perform the background checks</a:t>
            </a:r>
            <a:r>
              <a:rPr lang="en-US" b="1" dirty="0"/>
              <a:t> </a:t>
            </a:r>
            <a:r>
              <a:rPr lang="en-US" dirty="0"/>
              <a:t>was </a:t>
            </a:r>
            <a:r>
              <a:rPr lang="en-US" dirty="0">
                <a:solidFill>
                  <a:srgbClr val="0070C0"/>
                </a:solidFill>
              </a:rPr>
              <a:t>unconstitutional on 10th amendment grounds</a:t>
            </a:r>
            <a:r>
              <a:rPr lang="en-US" dirty="0"/>
              <a:t>. The Court determined that this provision violated both the concept of federalism and that of the unitary executive.</a:t>
            </a:r>
          </a:p>
          <a:p>
            <a:r>
              <a:rPr lang="en-US" dirty="0" smtClean="0"/>
              <a:t>Courts </a:t>
            </a:r>
            <a:r>
              <a:rPr lang="en-US" dirty="0"/>
              <a:t>voided the congressional mandates of the Brady Bill saying you cannot force states to address particular problems and the national government cannot force states law officials to enforce a federal program</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lgn="ctr">
              <a:buNone/>
            </a:pPr>
            <a:r>
              <a:rPr lang="en-US" sz="4800" u="sng" dirty="0"/>
              <a:t>Establishing National Supremacy</a:t>
            </a:r>
          </a:p>
          <a:p>
            <a:r>
              <a:rPr lang="en-US" sz="4800" dirty="0"/>
              <a:t>F</a:t>
            </a:r>
            <a:r>
              <a:rPr lang="en-US" sz="4800" dirty="0" smtClean="0"/>
              <a:t>our </a:t>
            </a:r>
            <a:r>
              <a:rPr lang="en-US" sz="4800" dirty="0"/>
              <a:t>key events have largely settled the issue of how national and state powers are </a:t>
            </a:r>
            <a:r>
              <a:rPr lang="en-US" sz="4800" dirty="0" smtClean="0"/>
              <a:t>related </a:t>
            </a:r>
            <a:endParaRPr lang="en-US" sz="4800"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The </a:t>
            </a:r>
            <a:r>
              <a:rPr lang="en-US" dirty="0"/>
              <a:t>elaboration of the </a:t>
            </a:r>
            <a:r>
              <a:rPr lang="en-US" dirty="0" smtClean="0"/>
              <a:t>Doctrine </a:t>
            </a:r>
            <a:r>
              <a:rPr lang="en-US" dirty="0"/>
              <a:t>of </a:t>
            </a:r>
            <a:r>
              <a:rPr lang="en-US" dirty="0" smtClean="0">
                <a:solidFill>
                  <a:srgbClr val="FF0000"/>
                </a:solidFill>
                <a:latin typeface="Copperplate Gothic Light" pitchFamily="34" charset="0"/>
              </a:rPr>
              <a:t>Implied Powers</a:t>
            </a:r>
            <a:endParaRPr lang="en-US" dirty="0">
              <a:solidFill>
                <a:srgbClr val="FF0000"/>
              </a:solidFill>
              <a:latin typeface="Copperplate Gothic Light" pitchFamily="34" charset="0"/>
            </a:endParaRPr>
          </a:p>
        </p:txBody>
      </p:sp>
      <p:sp>
        <p:nvSpPr>
          <p:cNvPr id="3" name="Content Placeholder 2"/>
          <p:cNvSpPr>
            <a:spLocks noGrp="1"/>
          </p:cNvSpPr>
          <p:nvPr>
            <p:ph idx="1"/>
          </p:nvPr>
        </p:nvSpPr>
        <p:spPr/>
        <p:txBody>
          <a:bodyPr>
            <a:normAutofit fontScale="92500" lnSpcReduction="10000"/>
          </a:bodyPr>
          <a:lstStyle/>
          <a:p>
            <a:r>
              <a:rPr lang="en-US" i="1" u="sng" dirty="0"/>
              <a:t>McCulloch v. Maryland</a:t>
            </a:r>
            <a:r>
              <a:rPr lang="en-US" dirty="0"/>
              <a:t>, 1819:  the case that first brought the issue of state versus national power before the Supreme Court</a:t>
            </a:r>
          </a:p>
          <a:p>
            <a:r>
              <a:rPr lang="en-US" dirty="0"/>
              <a:t>T</a:t>
            </a:r>
            <a:r>
              <a:rPr lang="en-US" dirty="0" smtClean="0"/>
              <a:t>his </a:t>
            </a:r>
            <a:r>
              <a:rPr lang="en-US" dirty="0"/>
              <a:t>case (dealing with the idea of a national bank), the Supreme Court ruled that national policies take precedence over state policies:  Chief Justice John Marshall wrote that </a:t>
            </a:r>
            <a:r>
              <a:rPr lang="en-US" i="1" dirty="0">
                <a:solidFill>
                  <a:srgbClr val="0070C0"/>
                </a:solidFill>
              </a:rPr>
              <a:t>"the government of the United States, though limited in its power, is supreme within its sphere of action"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a:bodyPr>
          <a:lstStyle/>
          <a:p>
            <a:pPr algn="ctr">
              <a:buNone/>
            </a:pPr>
            <a:r>
              <a:rPr lang="en-US" dirty="0" smtClean="0">
                <a:solidFill>
                  <a:srgbClr val="0070C0"/>
                </a:solidFill>
              </a:rPr>
              <a:t>“Elastic Clause” </a:t>
            </a:r>
            <a:r>
              <a:rPr lang="en-US" dirty="0">
                <a:solidFill>
                  <a:srgbClr val="0070C0"/>
                </a:solidFill>
              </a:rPr>
              <a:t>or </a:t>
            </a:r>
            <a:r>
              <a:rPr lang="en-US" dirty="0" smtClean="0">
                <a:solidFill>
                  <a:srgbClr val="0070C0"/>
                </a:solidFill>
              </a:rPr>
              <a:t>Implied </a:t>
            </a:r>
            <a:r>
              <a:rPr lang="en-US" dirty="0">
                <a:solidFill>
                  <a:srgbClr val="0070C0"/>
                </a:solidFill>
              </a:rPr>
              <a:t>P</a:t>
            </a:r>
            <a:r>
              <a:rPr lang="en-US" dirty="0" smtClean="0">
                <a:solidFill>
                  <a:srgbClr val="0070C0"/>
                </a:solidFill>
              </a:rPr>
              <a:t>owers</a:t>
            </a:r>
            <a:r>
              <a:rPr lang="en-US" dirty="0"/>
              <a:t>:  the national government has certain powers beyond their enumerated </a:t>
            </a:r>
            <a:r>
              <a:rPr lang="en-US" dirty="0" smtClean="0"/>
              <a:t>ones:</a:t>
            </a:r>
          </a:p>
          <a:p>
            <a:pPr algn="ctr">
              <a:buNone/>
            </a:pPr>
            <a:endParaRPr lang="en-US" dirty="0" smtClean="0"/>
          </a:p>
          <a:p>
            <a:pPr algn="ctr">
              <a:buNone/>
            </a:pPr>
            <a:r>
              <a:rPr lang="en-US" i="1" dirty="0" smtClean="0">
                <a:solidFill>
                  <a:srgbClr val="FF0000"/>
                </a:solidFill>
              </a:rPr>
              <a:t>“To make all Laws which shall be necessary and proper for carrying into Execution the foregoing Powers, and all other Powers vested by this Constitution in the Government of the United States, or in any Department or Officer thereof”</a:t>
            </a:r>
            <a:endParaRPr lang="en-US" i="1" dirty="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r>
              <a:rPr lang="en-US" dirty="0" smtClean="0"/>
              <a:t>Powers </a:t>
            </a:r>
            <a:r>
              <a:rPr lang="en-US" dirty="0"/>
              <a:t>of the federal government that go beyond those enumerated in the Constitution - Congress has the power to </a:t>
            </a:r>
            <a:r>
              <a:rPr lang="en-US" i="1" dirty="0">
                <a:solidFill>
                  <a:srgbClr val="0070C0"/>
                </a:solidFill>
              </a:rPr>
              <a:t>"make all laws that are necessary and proper for carrying into execution"</a:t>
            </a:r>
            <a:r>
              <a:rPr lang="en-US" dirty="0"/>
              <a:t> the enumerated powers</a:t>
            </a:r>
          </a:p>
          <a:p>
            <a:r>
              <a:rPr lang="en-US" dirty="0"/>
              <a:t>a.  </a:t>
            </a:r>
            <a:r>
              <a:rPr lang="en-US" b="1" dirty="0">
                <a:solidFill>
                  <a:srgbClr val="FF0000"/>
                </a:solidFill>
              </a:rPr>
              <a:t>Elastic Clause</a:t>
            </a:r>
            <a:r>
              <a:rPr lang="en-US" dirty="0"/>
              <a:t>:  the final paragraph of Article 1, Section 8 of the Constitution  </a:t>
            </a:r>
            <a:endParaRPr lang="en-US" dirty="0" smtClean="0"/>
          </a:p>
          <a:p>
            <a:r>
              <a:rPr lang="en-US" smtClean="0"/>
              <a:t>E.g. policies </a:t>
            </a:r>
            <a:r>
              <a:rPr lang="en-US" dirty="0"/>
              <a:t>to regulate food and drugs, build interstate highways, clean up dirty air and </a:t>
            </a:r>
            <a:r>
              <a:rPr lang="en-US" dirty="0" smtClean="0"/>
              <a:t>water</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algn="ctr">
              <a:buNone/>
            </a:pPr>
            <a:r>
              <a:rPr lang="en-US" dirty="0" smtClean="0"/>
              <a:t>Interpretation of the </a:t>
            </a:r>
            <a:r>
              <a:rPr lang="en-US" i="1" dirty="0" smtClean="0"/>
              <a:t>‘Necessary and Proper’</a:t>
            </a:r>
          </a:p>
          <a:p>
            <a:pPr algn="ctr">
              <a:buNone/>
            </a:pPr>
            <a:r>
              <a:rPr lang="en-US" dirty="0" smtClean="0"/>
              <a:t>clause has been controversial, especially during</a:t>
            </a:r>
          </a:p>
          <a:p>
            <a:pPr algn="ctr">
              <a:buNone/>
            </a:pPr>
            <a:r>
              <a:rPr lang="en-US" dirty="0" smtClean="0"/>
              <a:t>the early years of the republic. </a:t>
            </a:r>
          </a:p>
          <a:p>
            <a:pPr>
              <a:buNone/>
            </a:pPr>
            <a:endParaRPr lang="en-US" dirty="0" smtClean="0"/>
          </a:p>
          <a:p>
            <a:r>
              <a:rPr lang="en-US" dirty="0" smtClean="0">
                <a:solidFill>
                  <a:srgbClr val="FF0000"/>
                </a:solidFill>
              </a:rPr>
              <a:t>Strict constructionists </a:t>
            </a:r>
            <a:r>
              <a:rPr lang="en-US" dirty="0" smtClean="0"/>
              <a:t>interpret the clause to mean that Congress may make a law only if the inability to do so would cripple its ability to apply one of its enumerated powers.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FEDERALISM</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two </a:t>
            </a:r>
            <a:r>
              <a:rPr lang="en-US" dirty="0"/>
              <a:t>levels of government have formal authority over the same land and </a:t>
            </a:r>
            <a:r>
              <a:rPr lang="en-US" dirty="0" smtClean="0"/>
              <a:t>people</a:t>
            </a:r>
          </a:p>
          <a:p>
            <a:r>
              <a:rPr lang="en-US" dirty="0" smtClean="0"/>
              <a:t>The division of power/authority between the state and national governments</a:t>
            </a:r>
          </a:p>
          <a:p>
            <a:r>
              <a:rPr lang="en-US" dirty="0" smtClean="0">
                <a:solidFill>
                  <a:srgbClr val="FF0000"/>
                </a:solidFill>
              </a:rPr>
              <a:t>Supremacy Clause</a:t>
            </a:r>
            <a:r>
              <a:rPr lang="en-US" dirty="0" smtClean="0"/>
              <a:t>: </a:t>
            </a:r>
            <a:r>
              <a:rPr lang="en-US" dirty="0"/>
              <a:t>Article VI </a:t>
            </a:r>
            <a:r>
              <a:rPr lang="en-US" dirty="0" smtClean="0"/>
              <a:t>&gt; makes </a:t>
            </a:r>
            <a:r>
              <a:rPr lang="en-US" dirty="0"/>
              <a:t>the Constitution, national laws, and treaties supreme over state laws when the national government is acting within its constitutional limits</a:t>
            </a:r>
          </a:p>
          <a:p>
            <a:pPr lvl="1"/>
            <a:r>
              <a:rPr lang="en-US" dirty="0" smtClean="0"/>
              <a:t>Judges </a:t>
            </a:r>
            <a:r>
              <a:rPr lang="en-US" dirty="0"/>
              <a:t>in every state were bound to follow the Constitution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dirty="0" smtClean="0">
                <a:solidFill>
                  <a:srgbClr val="FF0000"/>
                </a:solidFill>
              </a:rPr>
              <a:t>Loose Constructionists</a:t>
            </a:r>
            <a:r>
              <a:rPr lang="en-US" dirty="0" smtClean="0"/>
              <a:t>, on the other hand, interpret the Necessary and Proper Clause as expanding the authority of Congress to all areas tangentially-related to one of its enumerated powers. </a:t>
            </a:r>
          </a:p>
          <a:p>
            <a:r>
              <a:rPr lang="en-US" dirty="0" smtClean="0"/>
              <a:t>It is often known as the “Elastic Clause" because of the great amount of leeway in interpretation it allows; depending on the interpretation, it can be "stretched" to expand the powers of Congress, or allowed to "contract," limiting Congress. </a:t>
            </a:r>
          </a:p>
          <a:p>
            <a:r>
              <a:rPr lang="en-US" dirty="0" smtClean="0">
                <a:solidFill>
                  <a:srgbClr val="0070C0"/>
                </a:solidFill>
              </a:rPr>
              <a:t>In practical usage, the clause has been paired with the </a:t>
            </a:r>
            <a:r>
              <a:rPr lang="en-US" b="1" u="sng" dirty="0" smtClean="0">
                <a:solidFill>
                  <a:srgbClr val="0070C0"/>
                </a:solidFill>
              </a:rPr>
              <a:t>Commerce Clause </a:t>
            </a:r>
            <a:r>
              <a:rPr lang="en-US" dirty="0" smtClean="0">
                <a:solidFill>
                  <a:srgbClr val="0070C0"/>
                </a:solidFill>
              </a:rPr>
              <a:t>in particular to provide the constitutional basis for a wide variety of federal laws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Preamble</a:t>
            </a:r>
            <a:endParaRPr lang="en-US" dirty="0"/>
          </a:p>
        </p:txBody>
      </p:sp>
      <p:sp>
        <p:nvSpPr>
          <p:cNvPr id="3" name="Content Placeholder 2"/>
          <p:cNvSpPr>
            <a:spLocks noGrp="1"/>
          </p:cNvSpPr>
          <p:nvPr>
            <p:ph idx="1"/>
          </p:nvPr>
        </p:nvSpPr>
        <p:spPr/>
        <p:txBody>
          <a:bodyPr/>
          <a:lstStyle/>
          <a:p>
            <a:r>
              <a:rPr lang="en-US" dirty="0" smtClean="0"/>
              <a:t>“We the People of the United States, in Order to form a more perfect Union, </a:t>
            </a:r>
            <a:r>
              <a:rPr lang="en-US" dirty="0" smtClean="0">
                <a:solidFill>
                  <a:srgbClr val="FF0000"/>
                </a:solidFill>
              </a:rPr>
              <a:t>establish Justice</a:t>
            </a:r>
            <a:r>
              <a:rPr lang="en-US" dirty="0" smtClean="0"/>
              <a:t>, </a:t>
            </a:r>
            <a:r>
              <a:rPr lang="en-US" dirty="0" smtClean="0">
                <a:solidFill>
                  <a:srgbClr val="0070C0"/>
                </a:solidFill>
              </a:rPr>
              <a:t>insure domestic Tranquility</a:t>
            </a:r>
            <a:r>
              <a:rPr lang="en-US" dirty="0" smtClean="0"/>
              <a:t>, </a:t>
            </a:r>
            <a:r>
              <a:rPr lang="en-US" dirty="0" smtClean="0">
                <a:solidFill>
                  <a:srgbClr val="FF0000"/>
                </a:solidFill>
              </a:rPr>
              <a:t>provide for the common </a:t>
            </a:r>
            <a:r>
              <a:rPr lang="en-US" dirty="0" err="1" smtClean="0">
                <a:solidFill>
                  <a:srgbClr val="FF0000"/>
                </a:solidFill>
              </a:rPr>
              <a:t>defence</a:t>
            </a:r>
            <a:r>
              <a:rPr lang="en-US" dirty="0" smtClean="0"/>
              <a:t>,</a:t>
            </a:r>
            <a:r>
              <a:rPr lang="en-US" baseline="30000" dirty="0" smtClean="0"/>
              <a:t> </a:t>
            </a:r>
            <a:r>
              <a:rPr lang="en-US" dirty="0" smtClean="0">
                <a:solidFill>
                  <a:srgbClr val="0070C0"/>
                </a:solidFill>
              </a:rPr>
              <a:t>promote the general Welfare</a:t>
            </a:r>
            <a:r>
              <a:rPr lang="en-US" dirty="0" smtClean="0"/>
              <a:t>, and </a:t>
            </a:r>
            <a:r>
              <a:rPr lang="en-US" dirty="0" smtClean="0">
                <a:solidFill>
                  <a:srgbClr val="FF0000"/>
                </a:solidFill>
              </a:rPr>
              <a:t>secure the Blessings of Liberty to ourselves and our Posterity</a:t>
            </a:r>
            <a:r>
              <a:rPr lang="en-US" dirty="0" smtClean="0"/>
              <a:t>, do ordain and establish this Constitution for the United States of America”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r>
              <a:rPr lang="en-US" dirty="0" smtClean="0"/>
              <a:t>A unique aspect of the American system of government is that, while the rest of the world views the United States as one country, domestically American constitutional law recognizes a </a:t>
            </a:r>
            <a:r>
              <a:rPr lang="en-US" dirty="0" smtClean="0">
                <a:solidFill>
                  <a:srgbClr val="FF0000"/>
                </a:solidFill>
              </a:rPr>
              <a:t>federation of state governments separate from (and not subdivisions of) the federal government</a:t>
            </a:r>
            <a:r>
              <a:rPr lang="en-US" dirty="0" smtClean="0"/>
              <a:t>, each of which is sovereign over its own affairs.</a:t>
            </a:r>
            <a:r>
              <a:rPr lang="en-US" baseline="30000"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a:bodyPr>
          <a:lstStyle/>
          <a:p>
            <a:r>
              <a:rPr lang="en-US" dirty="0" smtClean="0"/>
              <a:t>Sometimes, the Supreme Court has even analogized the States to being foreign countries to each other to explain the American system of State sovereignty. </a:t>
            </a:r>
          </a:p>
          <a:p>
            <a:r>
              <a:rPr lang="en-US" dirty="0" smtClean="0"/>
              <a:t>However, each state's sovereignty is limited by the U.S. Constitution, which is the supreme law of both the United States as a nation and of each state;</a:t>
            </a:r>
            <a:r>
              <a:rPr lang="en-US" baseline="30000" dirty="0" smtClean="0"/>
              <a:t> </a:t>
            </a:r>
            <a:r>
              <a:rPr lang="en-US" dirty="0" smtClean="0"/>
              <a:t>in the event of a conflict, a valid federal law controls.</a:t>
            </a:r>
            <a:r>
              <a:rPr lang="en-US" baseline="30000"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dirty="0" smtClean="0"/>
              <a:t>As a result, although the federal government is recognized as sovereign and has supreme power over those matters within its control, the American constitutional system also recognizes the concept of "State sovereignty," where certain matters are susceptible to government regulation, but only at the State and not the federal level.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Baker v. Nelson </a:t>
            </a:r>
            <a:r>
              <a:rPr lang="en-US" dirty="0" smtClean="0"/>
              <a:t>(1971)</a:t>
            </a:r>
            <a:endParaRPr lang="en-US" dirty="0"/>
          </a:p>
        </p:txBody>
      </p:sp>
      <p:sp>
        <p:nvSpPr>
          <p:cNvPr id="3" name="Content Placeholder 2"/>
          <p:cNvSpPr>
            <a:spLocks noGrp="1"/>
          </p:cNvSpPr>
          <p:nvPr>
            <p:ph idx="1"/>
          </p:nvPr>
        </p:nvSpPr>
        <p:spPr/>
        <p:txBody>
          <a:bodyPr/>
          <a:lstStyle/>
          <a:p>
            <a:r>
              <a:rPr lang="en-US" dirty="0"/>
              <a:t>a case in which the Minnesota Supreme Court ruled that a state law limiting marriage to persons of the opposite sex did not violate the U.S. Constitution. Baker appealed, and on October 10, 1972, the United States Supreme Court dismissed the appeal </a:t>
            </a:r>
            <a:r>
              <a:rPr lang="en-US" i="1" dirty="0"/>
              <a:t>"for want of a substantial federal question."</a:t>
            </a:r>
          </a:p>
        </p:txBody>
      </p:sp>
    </p:spTree>
    <p:extLst>
      <p:ext uri="{BB962C8B-B14F-4D97-AF65-F5344CB8AC3E}">
        <p14:creationId xmlns:p14="http://schemas.microsoft.com/office/powerpoint/2010/main" val="668945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Defense of Marriage Act (1996)</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Section 2. Powers reserved to the states</a:t>
            </a:r>
          </a:p>
          <a:p>
            <a:r>
              <a:rPr lang="en-US" dirty="0"/>
              <a:t>    No State, territory, or possession of the United States, or Indian tribe, shall be required to give effect to any public act, record, or judicial proceeding of any other State, territory, possession, or tribe respecting a relationship between persons of the same sex that is treated as a marriage under the laws of such other State, territory, possession, or tribe, or a right or claim arising from such relationship.</a:t>
            </a:r>
          </a:p>
          <a:p>
            <a:pPr marL="0" indent="0">
              <a:buNone/>
            </a:pPr>
            <a:r>
              <a:rPr lang="en-US" b="1" dirty="0"/>
              <a:t>Section 3. Definition of marriage</a:t>
            </a:r>
          </a:p>
          <a:p>
            <a:r>
              <a:rPr lang="en-US" dirty="0"/>
              <a:t>    In determining the meaning of any Act of Congress, or of any ruling, regulation, or interpretation of the various administrative bureaus and agencies of the United States, the word 'marriage' means only a legal union between one man and one woman as husband and wife, and the word 'spouse' refers only to a person of the opposite sex who is a husband or a wife.</a:t>
            </a:r>
          </a:p>
        </p:txBody>
      </p:sp>
    </p:spTree>
    <p:extLst>
      <p:ext uri="{BB962C8B-B14F-4D97-AF65-F5344CB8AC3E}">
        <p14:creationId xmlns:p14="http://schemas.microsoft.com/office/powerpoint/2010/main" val="2785250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United States v. Windsor </a:t>
            </a:r>
            <a:r>
              <a:rPr lang="en-US" dirty="0" smtClean="0"/>
              <a:t>(2013)</a:t>
            </a:r>
            <a:endParaRPr lang="en-US" dirty="0"/>
          </a:p>
        </p:txBody>
      </p:sp>
      <p:sp>
        <p:nvSpPr>
          <p:cNvPr id="3" name="Content Placeholder 2"/>
          <p:cNvSpPr>
            <a:spLocks noGrp="1"/>
          </p:cNvSpPr>
          <p:nvPr>
            <p:ph idx="1"/>
          </p:nvPr>
        </p:nvSpPr>
        <p:spPr/>
        <p:txBody>
          <a:bodyPr>
            <a:normAutofit fontScale="55000" lnSpcReduction="20000"/>
          </a:bodyPr>
          <a:lstStyle/>
          <a:p>
            <a:r>
              <a:rPr lang="en-US" dirty="0"/>
              <a:t>Edith Windsor and Thea </a:t>
            </a:r>
            <a:r>
              <a:rPr lang="en-US" dirty="0" err="1"/>
              <a:t>Spyer</a:t>
            </a:r>
            <a:r>
              <a:rPr lang="en-US" dirty="0"/>
              <a:t>, a same-sex couple residing in New York, were lawfully married in Toronto, Canada, in 2007. Later in 2008, New York recognized their marriage following a court decision. </a:t>
            </a:r>
            <a:r>
              <a:rPr lang="en-US" dirty="0" err="1"/>
              <a:t>Spyer</a:t>
            </a:r>
            <a:r>
              <a:rPr lang="en-US" dirty="0"/>
              <a:t> died at the age of 77 in 2009, leaving her entire estate to Windsor. Windsor sought to claim the federal estate tax exemption for surviving spouses. She was barred from doing so by Section 3 of </a:t>
            </a:r>
            <a:r>
              <a:rPr lang="en-US" dirty="0" smtClean="0"/>
              <a:t>DOMA, </a:t>
            </a:r>
            <a:r>
              <a:rPr lang="en-US" dirty="0"/>
              <a:t>which provided that the term "spouse" only applied to marriages between a man and woman. The Internal Revenue Service found that the exemption did not apply to same-sex marriages, denied Windsor's claim, and compelled her to pay $363,053 in estate taxes</a:t>
            </a:r>
            <a:r>
              <a:rPr lang="en-US" dirty="0" smtClean="0"/>
              <a:t>.</a:t>
            </a:r>
          </a:p>
          <a:p>
            <a:r>
              <a:rPr lang="en-US" dirty="0" smtClean="0"/>
              <a:t>The </a:t>
            </a:r>
            <a:r>
              <a:rPr lang="en-US" dirty="0"/>
              <a:t>United States Supreme Court held that </a:t>
            </a:r>
            <a:r>
              <a:rPr lang="en-US" dirty="0">
                <a:solidFill>
                  <a:srgbClr val="0070C0"/>
                </a:solidFill>
              </a:rPr>
              <a:t>restricting U.S. federal interpretation of </a:t>
            </a:r>
            <a:r>
              <a:rPr lang="en-US" i="1" dirty="0">
                <a:solidFill>
                  <a:srgbClr val="0070C0"/>
                </a:solidFill>
              </a:rPr>
              <a:t>"marriage" </a:t>
            </a:r>
            <a:r>
              <a:rPr lang="en-US" dirty="0">
                <a:solidFill>
                  <a:srgbClr val="0070C0"/>
                </a:solidFill>
              </a:rPr>
              <a:t>and </a:t>
            </a:r>
            <a:r>
              <a:rPr lang="en-US" i="1" dirty="0">
                <a:solidFill>
                  <a:srgbClr val="0070C0"/>
                </a:solidFill>
              </a:rPr>
              <a:t>"spouse" </a:t>
            </a:r>
            <a:r>
              <a:rPr lang="en-US" dirty="0">
                <a:solidFill>
                  <a:srgbClr val="0070C0"/>
                </a:solidFill>
              </a:rPr>
              <a:t>to apply only to opposite-sex unions, by Section 3 of the Defense of Marriage Act (DOMA), is unconstitutional under the Due Process Clause of the Fifth Amendment. </a:t>
            </a:r>
            <a:endParaRPr lang="en-US" dirty="0" smtClean="0">
              <a:solidFill>
                <a:srgbClr val="0070C0"/>
              </a:solidFill>
            </a:endParaRPr>
          </a:p>
          <a:p>
            <a:r>
              <a:rPr lang="en-US" dirty="0" smtClean="0"/>
              <a:t>In </a:t>
            </a:r>
            <a:r>
              <a:rPr lang="en-US" dirty="0"/>
              <a:t>the majority opinion, Justice Anthony Kennedy wrote: </a:t>
            </a:r>
            <a:r>
              <a:rPr lang="en-US" i="1" dirty="0"/>
              <a:t>"The federal statute is invalid, for no legitimate purpose overcomes the purpose and effect to disparage and to injure those whom the State, by its marriage laws, sought to protect in personhood and dignity</a:t>
            </a:r>
            <a:r>
              <a:rPr lang="en-US" i="1" dirty="0" smtClean="0"/>
              <a:t>."</a:t>
            </a:r>
            <a:endParaRPr lang="en-US" i="1" dirty="0"/>
          </a:p>
        </p:txBody>
      </p:sp>
    </p:spTree>
    <p:extLst>
      <p:ext uri="{BB962C8B-B14F-4D97-AF65-F5344CB8AC3E}">
        <p14:creationId xmlns:p14="http://schemas.microsoft.com/office/powerpoint/2010/main" val="3460659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Obergefell v. </a:t>
            </a:r>
            <a:r>
              <a:rPr lang="en-US" i="1" u="sng" dirty="0" smtClean="0"/>
              <a:t>Hodges </a:t>
            </a:r>
            <a:r>
              <a:rPr lang="en-US" dirty="0" smtClean="0"/>
              <a:t>(2015)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United States Supreme Court ruled that the fundamental right to marry is guaranteed to same-sex couples by both the Due Process Clause and the Equal Protection Clause of the Fourteenth Amendment to the United States Constitution in a 5–4 decision</a:t>
            </a:r>
            <a:r>
              <a:rPr lang="en-US" dirty="0" smtClean="0"/>
              <a:t>.</a:t>
            </a:r>
          </a:p>
          <a:p>
            <a:r>
              <a:rPr lang="en-US" dirty="0" smtClean="0"/>
              <a:t>Requires </a:t>
            </a:r>
            <a:r>
              <a:rPr lang="en-US" dirty="0"/>
              <a:t>all states to grant same-sex marriages and recognize same-sex marriages granted in other states. The Court overruled its prior decision in </a:t>
            </a:r>
            <a:r>
              <a:rPr lang="en-US" i="1" u="sng" dirty="0"/>
              <a:t>Baker v. Nelson</a:t>
            </a:r>
          </a:p>
        </p:txBody>
      </p:sp>
    </p:spTree>
    <p:extLst>
      <p:ext uri="{BB962C8B-B14F-4D97-AF65-F5344CB8AC3E}">
        <p14:creationId xmlns:p14="http://schemas.microsoft.com/office/powerpoint/2010/main" val="345572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definition of the Commerce Clause</a:t>
            </a:r>
            <a:endParaRPr lang="en-US" dirty="0"/>
          </a:p>
        </p:txBody>
      </p:sp>
      <p:sp>
        <p:nvSpPr>
          <p:cNvPr id="3" name="Content Placeholder 2"/>
          <p:cNvSpPr>
            <a:spLocks noGrp="1"/>
          </p:cNvSpPr>
          <p:nvPr>
            <p:ph idx="1"/>
          </p:nvPr>
        </p:nvSpPr>
        <p:spPr/>
        <p:txBody>
          <a:bodyPr>
            <a:normAutofit/>
          </a:bodyPr>
          <a:lstStyle/>
          <a:p>
            <a:r>
              <a:rPr lang="en-US" dirty="0" smtClean="0"/>
              <a:t>“To regulate Commerce with foreign Nations, and among the several States, and with the Indian Tribes”</a:t>
            </a:r>
          </a:p>
          <a:p>
            <a:r>
              <a:rPr lang="en-US" i="1" u="sng" dirty="0" smtClean="0"/>
              <a:t>Gibbons v. Ogden</a:t>
            </a:r>
            <a:r>
              <a:rPr lang="en-US" dirty="0" smtClean="0"/>
              <a:t>, 1824:  Supreme Court interpreted the clause very broadly, giving Congress the power to regulate interstate commerce, </a:t>
            </a:r>
            <a:r>
              <a:rPr lang="en-US" dirty="0" smtClean="0">
                <a:solidFill>
                  <a:srgbClr val="0070C0"/>
                </a:solidFill>
              </a:rPr>
              <a:t>encompassing virtually every form of commercial activity</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deralism_thumb_1.png"/>
          <p:cNvPicPr>
            <a:picLocks noGrp="1" noChangeAspect="1"/>
          </p:cNvPicPr>
          <p:nvPr>
            <p:ph idx="1"/>
          </p:nvPr>
        </p:nvPicPr>
        <p:blipFill>
          <a:blip r:embed="rId2" cstate="print"/>
          <a:stretch>
            <a:fillRect/>
          </a:stretch>
        </p:blipFill>
        <p:spPr>
          <a:xfrm>
            <a:off x="685800" y="304800"/>
            <a:ext cx="7767109" cy="582533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Civil War</a:t>
            </a:r>
            <a:endParaRPr lang="en-US" dirty="0"/>
          </a:p>
        </p:txBody>
      </p:sp>
      <p:sp>
        <p:nvSpPr>
          <p:cNvPr id="3" name="Content Placeholder 2"/>
          <p:cNvSpPr>
            <a:spLocks noGrp="1"/>
          </p:cNvSpPr>
          <p:nvPr>
            <p:ph idx="1"/>
          </p:nvPr>
        </p:nvSpPr>
        <p:spPr/>
        <p:txBody>
          <a:bodyPr/>
          <a:lstStyle/>
          <a:p>
            <a:r>
              <a:rPr lang="en-US" dirty="0" smtClean="0"/>
              <a:t>a.  The War settled militarily the issue that </a:t>
            </a:r>
            <a:r>
              <a:rPr lang="en-US" i="1" dirty="0" smtClean="0"/>
              <a:t>McCulloch</a:t>
            </a:r>
            <a:r>
              <a:rPr lang="en-US" dirty="0" smtClean="0"/>
              <a:t> had enunciated constitutionally </a:t>
            </a:r>
          </a:p>
          <a:p>
            <a:r>
              <a:rPr lang="en-US" dirty="0" smtClean="0"/>
              <a:t>b.  A war fought over state power v. national power</a:t>
            </a:r>
          </a:p>
          <a:p>
            <a:pPr lvl="1"/>
            <a:r>
              <a:rPr lang="en-US" dirty="0" smtClean="0"/>
              <a:t>Federal Supremacy vs. States’ Rights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The struggle for Racial Equality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i="1" u="sng" dirty="0" smtClean="0"/>
              <a:t>Brown v. Board of Education</a:t>
            </a:r>
            <a:r>
              <a:rPr lang="en-US" dirty="0" smtClean="0"/>
              <a:t>, 1954:  Supreme Court held that school segregation was inherently unequal, therefore ‘unconstitutional’</a:t>
            </a:r>
          </a:p>
          <a:p>
            <a:r>
              <a:rPr lang="en-US" dirty="0" smtClean="0"/>
              <a:t>b.  Southern politicians responded with "massive resistance" to the decision</a:t>
            </a:r>
          </a:p>
          <a:p>
            <a:pPr lvl="1"/>
            <a:r>
              <a:rPr lang="en-US" dirty="0" smtClean="0"/>
              <a:t>Governor George Wallace of Alabama blocked the entrance of the school in an attempt to keep out black students</a:t>
            </a:r>
          </a:p>
          <a:p>
            <a:r>
              <a:rPr lang="en-US" dirty="0" smtClean="0"/>
              <a:t>c.  the conflict between the states and national government over equality issues was decided in favor of the national government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Little Rock Nine</a:t>
            </a:r>
            <a:endParaRPr lang="en-US" dirty="0"/>
          </a:p>
        </p:txBody>
      </p:sp>
      <p:sp>
        <p:nvSpPr>
          <p:cNvPr id="3" name="Content Placeholder 2"/>
          <p:cNvSpPr>
            <a:spLocks noGrp="1"/>
          </p:cNvSpPr>
          <p:nvPr>
            <p:ph idx="1"/>
          </p:nvPr>
        </p:nvSpPr>
        <p:spPr/>
        <p:txBody>
          <a:bodyPr>
            <a:normAutofit/>
          </a:bodyPr>
          <a:lstStyle/>
          <a:p>
            <a:r>
              <a:rPr lang="en-US" dirty="0" smtClean="0"/>
              <a:t>Several segregationist councils threatened to hold protests at Central High and physically block the black students from entering the school. Governor </a:t>
            </a:r>
            <a:r>
              <a:rPr lang="en-US" dirty="0" err="1" smtClean="0"/>
              <a:t>Orval</a:t>
            </a:r>
            <a:r>
              <a:rPr lang="en-US" dirty="0" smtClean="0"/>
              <a:t> </a:t>
            </a:r>
            <a:r>
              <a:rPr lang="en-US" dirty="0" err="1" smtClean="0"/>
              <a:t>Faubus</a:t>
            </a:r>
            <a:r>
              <a:rPr lang="en-US" dirty="0" smtClean="0"/>
              <a:t> deployed the Arkansas National Guard to support the segregationists on September 4, 1957. The sight of a line of soldiers blocking nine black students from attending high school made national headlines and polarized the nation.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gotboy.jpg"/>
          <p:cNvPicPr>
            <a:picLocks noGrp="1" noChangeAspect="1"/>
          </p:cNvPicPr>
          <p:nvPr>
            <p:ph idx="1"/>
          </p:nvPr>
        </p:nvPicPr>
        <p:blipFill>
          <a:blip r:embed="rId2" cstate="print"/>
          <a:stretch>
            <a:fillRect/>
          </a:stretch>
        </p:blipFill>
        <p:spPr>
          <a:xfrm>
            <a:off x="2362200" y="304800"/>
            <a:ext cx="3833812" cy="5536191"/>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dirty="0" smtClean="0"/>
              <a:t>On September 9, Little Rock School District issued a statement condemning the governor's deployment of soldiers to the high school and called for a citywide prayer service on September 12. </a:t>
            </a:r>
          </a:p>
          <a:p>
            <a:r>
              <a:rPr lang="en-US" dirty="0" smtClean="0"/>
              <a:t>Even President Dwight Eisenhower attempted to de-escalate the situation and summoned Governor </a:t>
            </a:r>
            <a:r>
              <a:rPr lang="en-US" dirty="0" err="1" smtClean="0"/>
              <a:t>Faubus</a:t>
            </a:r>
            <a:r>
              <a:rPr lang="en-US" dirty="0" smtClean="0"/>
              <a:t> to meet him. The President warned the governor not to defy the Supreme Court's ruling.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r>
              <a:rPr lang="en-US" dirty="0" smtClean="0"/>
              <a:t>Woodrow </a:t>
            </a:r>
            <a:r>
              <a:rPr lang="en-US" dirty="0" err="1" smtClean="0"/>
              <a:t>Nilson</a:t>
            </a:r>
            <a:r>
              <a:rPr lang="en-US" dirty="0" smtClean="0"/>
              <a:t> Mann, the Mayor of Little Rock, asked President Eisenhower to send federal troops to enforce integration and protect the nine students. </a:t>
            </a:r>
          </a:p>
          <a:p>
            <a:r>
              <a:rPr lang="en-US" dirty="0" smtClean="0"/>
              <a:t>On September 24, the President ordered the 101</a:t>
            </a:r>
            <a:r>
              <a:rPr lang="en-US" baseline="30000" dirty="0" smtClean="0"/>
              <a:t>st</a:t>
            </a:r>
            <a:r>
              <a:rPr lang="en-US" dirty="0" smtClean="0"/>
              <a:t> Airborne division of the U.S. Army to Little Rock and federalized the entire 10,000 member Arkansas National Guard, taking it out of the hands of Governor </a:t>
            </a:r>
            <a:r>
              <a:rPr lang="en-US" dirty="0" err="1" smtClean="0"/>
              <a:t>Orval</a:t>
            </a:r>
            <a:r>
              <a:rPr lang="en-US" dirty="0" smtClean="0"/>
              <a:t> </a:t>
            </a:r>
            <a:r>
              <a:rPr lang="en-US" dirty="0" err="1" smtClean="0"/>
              <a:t>Faubus</a:t>
            </a:r>
            <a:r>
              <a:rPr lang="en-US" dirty="0" smtClean="0"/>
              <a: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nr-little-rock-nine.jpg"/>
          <p:cNvPicPr>
            <a:picLocks noGrp="1" noChangeAspect="1"/>
          </p:cNvPicPr>
          <p:nvPr>
            <p:ph idx="1"/>
          </p:nvPr>
        </p:nvPicPr>
        <p:blipFill>
          <a:blip r:embed="rId2" cstate="print"/>
          <a:stretch>
            <a:fillRect/>
          </a:stretch>
        </p:blipFill>
        <p:spPr>
          <a:xfrm>
            <a:off x="-49214" y="1447800"/>
            <a:ext cx="9193214" cy="328329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ttle-rock-nine-school-integration.jpg"/>
          <p:cNvPicPr>
            <a:picLocks noGrp="1" noChangeAspect="1"/>
          </p:cNvPicPr>
          <p:nvPr>
            <p:ph idx="1"/>
          </p:nvPr>
        </p:nvPicPr>
        <p:blipFill>
          <a:blip r:embed="rId2" cstate="print"/>
          <a:stretch>
            <a:fillRect/>
          </a:stretch>
        </p:blipFill>
        <p:spPr>
          <a:xfrm>
            <a:off x="838200" y="0"/>
            <a:ext cx="6468768" cy="68979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ttlerock9.jpg"/>
          <p:cNvPicPr>
            <a:picLocks noGrp="1" noChangeAspect="1"/>
          </p:cNvPicPr>
          <p:nvPr>
            <p:ph idx="1"/>
          </p:nvPr>
        </p:nvPicPr>
        <p:blipFill>
          <a:blip r:embed="rId2" cstate="print"/>
          <a:stretch>
            <a:fillRect/>
          </a:stretch>
        </p:blipFill>
        <p:spPr>
          <a:xfrm>
            <a:off x="-76904" y="457200"/>
            <a:ext cx="9220904" cy="505171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Obligations to Each Other</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1.  </a:t>
            </a:r>
            <a:r>
              <a:rPr lang="en-US" b="1" dirty="0" smtClean="0">
                <a:solidFill>
                  <a:srgbClr val="FF0000"/>
                </a:solidFill>
              </a:rPr>
              <a:t>Full Faith and Credit</a:t>
            </a:r>
            <a:r>
              <a:rPr lang="en-US" dirty="0" smtClean="0">
                <a:solidFill>
                  <a:srgbClr val="FF0000"/>
                </a:solidFill>
              </a:rPr>
              <a:t> </a:t>
            </a:r>
            <a:r>
              <a:rPr lang="en-US" dirty="0" smtClean="0"/>
              <a:t>- Article IV, Section 1, requires each state to recognize the official documents and civil judgments rendered by the courts in other states</a:t>
            </a:r>
          </a:p>
          <a:p>
            <a:pPr lvl="1"/>
            <a:r>
              <a:rPr lang="en-US" dirty="0" smtClean="0"/>
              <a:t>a.  Defense of Marriage Act:  Congress said that states did not have to recognize gay marriages, even if they are legal elsewhere </a:t>
            </a:r>
          </a:p>
          <a:p>
            <a:r>
              <a:rPr lang="en-US" dirty="0" smtClean="0"/>
              <a:t>2.  </a:t>
            </a:r>
            <a:r>
              <a:rPr lang="en-US" b="1" dirty="0" smtClean="0">
                <a:solidFill>
                  <a:srgbClr val="FF0000"/>
                </a:solidFill>
              </a:rPr>
              <a:t>Extradition</a:t>
            </a:r>
            <a:r>
              <a:rPr lang="en-US" dirty="0" smtClean="0"/>
              <a:t>:  States are required to return a person charged with a crime in another state to that state for trial or imprisonment</a:t>
            </a:r>
          </a:p>
          <a:p>
            <a:r>
              <a:rPr lang="en-US" dirty="0" smtClean="0"/>
              <a:t>3.  </a:t>
            </a:r>
            <a:r>
              <a:rPr lang="en-US" b="1" dirty="0" smtClean="0">
                <a:solidFill>
                  <a:srgbClr val="FF0000"/>
                </a:solidFill>
              </a:rPr>
              <a:t>Privileges and Immunities Clause</a:t>
            </a:r>
            <a:r>
              <a:rPr lang="en-US" dirty="0" smtClean="0"/>
              <a:t>: Article IV, Section 2, accords citizens of each state most of the privileges and immunities of any other state in which they happen to be</a:t>
            </a:r>
          </a:p>
          <a:p>
            <a:pPr lvl="1"/>
            <a:r>
              <a:rPr lang="en-US" dirty="0" smtClean="0"/>
              <a:t>a.  Exceptions:  state residents pay cheaper tuition at state universities, only state citizens can vote in state elections, special taxes on hotel rooms for out of state people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algn="ctr">
              <a:buNone/>
            </a:pPr>
            <a:r>
              <a:rPr lang="en-US" sz="7200" dirty="0" smtClean="0">
                <a:solidFill>
                  <a:srgbClr val="FF0000"/>
                </a:solidFill>
              </a:rPr>
              <a:t>Only </a:t>
            </a:r>
            <a:r>
              <a:rPr lang="en-US" sz="7200" dirty="0">
                <a:solidFill>
                  <a:srgbClr val="FF0000"/>
                </a:solidFill>
              </a:rPr>
              <a:t>11 out of the approximately 190 countries of the world have federal </a:t>
            </a:r>
            <a:r>
              <a:rPr lang="en-US" sz="7200" dirty="0" smtClean="0">
                <a:solidFill>
                  <a:srgbClr val="FF0000"/>
                </a:solidFill>
              </a:rPr>
              <a:t>systems.</a:t>
            </a:r>
          </a:p>
          <a:p>
            <a:pPr algn="ctr">
              <a:buNone/>
            </a:pPr>
            <a:endParaRPr lang="en-US" dirty="0">
              <a:solidFill>
                <a:srgbClr val="FF0000"/>
              </a:solidFill>
            </a:endParaRP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Dual Federalism</a:t>
            </a:r>
            <a:endParaRPr lang="en-US" dirty="0"/>
          </a:p>
        </p:txBody>
      </p:sp>
      <p:sp>
        <p:nvSpPr>
          <p:cNvPr id="3" name="Content Placeholder 2"/>
          <p:cNvSpPr>
            <a:spLocks noGrp="1"/>
          </p:cNvSpPr>
          <p:nvPr>
            <p:ph idx="1"/>
          </p:nvPr>
        </p:nvSpPr>
        <p:spPr/>
        <p:txBody>
          <a:bodyPr/>
          <a:lstStyle/>
          <a:p>
            <a:r>
              <a:rPr lang="en-US" dirty="0" smtClean="0"/>
              <a:t>a system of government in which both </a:t>
            </a:r>
            <a:r>
              <a:rPr lang="en-US" dirty="0" smtClean="0">
                <a:solidFill>
                  <a:srgbClr val="FF0000"/>
                </a:solidFill>
              </a:rPr>
              <a:t>the states and the national government remain supreme within their own spheres</a:t>
            </a:r>
            <a:r>
              <a:rPr lang="en-US" dirty="0" smtClean="0"/>
              <a:t>, each responsible for some policies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Cooperative Federalism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system of government in which </a:t>
            </a:r>
            <a:r>
              <a:rPr lang="en-US" dirty="0" smtClean="0">
                <a:solidFill>
                  <a:srgbClr val="FF0000"/>
                </a:solidFill>
              </a:rPr>
              <a:t>powers and policy assignments are shared between states and the national government</a:t>
            </a:r>
          </a:p>
          <a:p>
            <a:r>
              <a:rPr lang="en-US" dirty="0" smtClean="0"/>
              <a:t>a.  They may share the costs</a:t>
            </a:r>
          </a:p>
          <a:p>
            <a:r>
              <a:rPr lang="en-US" dirty="0" smtClean="0"/>
              <a:t>b.  They may share the administration</a:t>
            </a:r>
          </a:p>
          <a:p>
            <a:r>
              <a:rPr lang="en-US" dirty="0" smtClean="0"/>
              <a:t>c.  Federal Guidelines:  most federal grants to states come with strings attached (for ex.  Drinking Age)</a:t>
            </a:r>
          </a:p>
          <a:p>
            <a:r>
              <a:rPr lang="en-US" dirty="0" smtClean="0"/>
              <a:t> d.  They may even share the blame for programs that work poorly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deralism.jpg"/>
          <p:cNvPicPr>
            <a:picLocks noGrp="1" noChangeAspect="1"/>
          </p:cNvPicPr>
          <p:nvPr>
            <p:ph idx="1"/>
          </p:nvPr>
        </p:nvPicPr>
        <p:blipFill>
          <a:blip r:embed="rId2" cstate="print"/>
          <a:stretch>
            <a:fillRect/>
          </a:stretch>
        </p:blipFill>
        <p:spPr>
          <a:xfrm>
            <a:off x="0" y="304799"/>
            <a:ext cx="9144000" cy="5097781"/>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Fiscal Federalism</a:t>
            </a:r>
            <a:endParaRPr lang="en-US" dirty="0"/>
          </a:p>
        </p:txBody>
      </p:sp>
      <p:sp>
        <p:nvSpPr>
          <p:cNvPr id="3" name="Content Placeholder 2"/>
          <p:cNvSpPr>
            <a:spLocks noGrp="1"/>
          </p:cNvSpPr>
          <p:nvPr>
            <p:ph idx="1"/>
          </p:nvPr>
        </p:nvSpPr>
        <p:spPr/>
        <p:txBody>
          <a:bodyPr/>
          <a:lstStyle/>
          <a:p>
            <a:r>
              <a:rPr lang="en-US" dirty="0" smtClean="0"/>
              <a:t>the pattern of spending, taxing, and providing grants in the federal system</a:t>
            </a:r>
          </a:p>
          <a:p>
            <a:r>
              <a:rPr lang="en-US" dirty="0" smtClean="0"/>
              <a:t>1.  fiscal federalism is the cornerstone of the national government’s relations with state and local governments</a:t>
            </a:r>
          </a:p>
          <a:p>
            <a:r>
              <a:rPr lang="en-US" dirty="0" smtClean="0"/>
              <a:t>2.  the national government has a powerful source of influence over the states – money</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Grants-in-Aid</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t>federal funds are </a:t>
            </a:r>
            <a:r>
              <a:rPr lang="en-US" dirty="0" smtClean="0">
                <a:solidFill>
                  <a:srgbClr val="FF0000"/>
                </a:solidFill>
              </a:rPr>
              <a:t>funds appropriated by Congress for distribution to state and local governments</a:t>
            </a:r>
          </a:p>
          <a:p>
            <a:r>
              <a:rPr lang="en-US" dirty="0" smtClean="0"/>
              <a:t>a.  they are the main instrument the national government uses for both aiding and influencing states and localities</a:t>
            </a:r>
          </a:p>
          <a:p>
            <a:pPr lvl="1"/>
            <a:r>
              <a:rPr lang="en-US" dirty="0" smtClean="0"/>
              <a:t>1. federal aid accounts for about 1/5 of all the funds spent by state and local governments and for about 17% percent of all federal government expenditures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8291"/>
            <a:ext cx="8077200" cy="7218177"/>
          </a:xfrm>
        </p:spPr>
      </p:pic>
    </p:spTree>
    <p:extLst>
      <p:ext uri="{BB962C8B-B14F-4D97-AF65-F5344CB8AC3E}">
        <p14:creationId xmlns:p14="http://schemas.microsoft.com/office/powerpoint/2010/main" val="3276270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9523"/>
            <a:ext cx="8001000" cy="6867523"/>
          </a:xfrm>
        </p:spPr>
      </p:pic>
    </p:spTree>
    <p:extLst>
      <p:ext uri="{BB962C8B-B14F-4D97-AF65-F5344CB8AC3E}">
        <p14:creationId xmlns:p14="http://schemas.microsoft.com/office/powerpoint/2010/main" val="4025684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Categorical Grants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federal grants that can be used only for specific purposes, or categories, of state and local spending</a:t>
            </a:r>
          </a:p>
          <a:p>
            <a:r>
              <a:rPr lang="en-US" dirty="0" smtClean="0"/>
              <a:t>there are two types of categorical grants</a:t>
            </a:r>
          </a:p>
          <a:p>
            <a:r>
              <a:rPr lang="en-US" dirty="0" smtClean="0"/>
              <a:t>1.  </a:t>
            </a:r>
            <a:r>
              <a:rPr lang="en-US" b="1" dirty="0" smtClean="0">
                <a:solidFill>
                  <a:srgbClr val="FF0000"/>
                </a:solidFill>
              </a:rPr>
              <a:t>Project Grants</a:t>
            </a:r>
            <a:r>
              <a:rPr lang="en-US" dirty="0" smtClean="0"/>
              <a:t>:  federal grants given for specific purposes and awarded on the basis of the merits of  applications (the most common type of categorical grant)</a:t>
            </a:r>
          </a:p>
          <a:p>
            <a:r>
              <a:rPr lang="en-US" dirty="0" smtClean="0"/>
              <a:t>2.  </a:t>
            </a:r>
            <a:r>
              <a:rPr lang="en-US" b="1" dirty="0" smtClean="0">
                <a:solidFill>
                  <a:srgbClr val="0070C0"/>
                </a:solidFill>
              </a:rPr>
              <a:t>Formula Grants</a:t>
            </a:r>
            <a:r>
              <a:rPr lang="en-US" dirty="0" smtClean="0"/>
              <a:t>:  federal grants distributed according to a formula specified in legislation or in administrative regulations</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Block Grants</a:t>
            </a:r>
            <a:endParaRPr lang="en-US" dirty="0"/>
          </a:p>
        </p:txBody>
      </p:sp>
      <p:sp>
        <p:nvSpPr>
          <p:cNvPr id="3" name="Content Placeholder 2"/>
          <p:cNvSpPr>
            <a:spLocks noGrp="1"/>
          </p:cNvSpPr>
          <p:nvPr>
            <p:ph idx="1"/>
          </p:nvPr>
        </p:nvSpPr>
        <p:spPr/>
        <p:txBody>
          <a:bodyPr>
            <a:normAutofit/>
          </a:bodyPr>
          <a:lstStyle/>
          <a:p>
            <a:r>
              <a:rPr lang="en-US" dirty="0" smtClean="0"/>
              <a:t>federal grants given more or less automatically to states or communities to support broad programs in areas such as community development and social services</a:t>
            </a:r>
          </a:p>
          <a:p>
            <a:pPr lvl="1"/>
            <a:r>
              <a:rPr lang="en-US" dirty="0" smtClean="0"/>
              <a:t>States have the discretion in deciding how to spend the money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Federalism &amp; Democracy</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reasons for Federalism was to address the fears of Anti-Federalist who were concerned that a powerful and distant government would tyrannize the states and limit their influence in government.</a:t>
            </a:r>
          </a:p>
          <a:p>
            <a:r>
              <a:rPr lang="en-US" dirty="0" smtClean="0"/>
              <a:t>The more levels of Government, the more opportunities for participation (more elected offices, more voting, more options to take office).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solidFill>
                  <a:srgbClr val="0070C0"/>
                </a:solidFill>
              </a:rPr>
              <a:t>WHY FEDERALISM?</a:t>
            </a:r>
            <a:br>
              <a:rPr lang="en-US" dirty="0" smtClean="0">
                <a:solidFill>
                  <a:srgbClr val="0070C0"/>
                </a:solidFill>
              </a:rPr>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r>
              <a:rPr lang="en-US" dirty="0" smtClean="0"/>
              <a:t>Large size (land area)</a:t>
            </a:r>
          </a:p>
          <a:p>
            <a:r>
              <a:rPr lang="en-US" dirty="0" smtClean="0"/>
              <a:t>Large population (sub-units for efficiency)</a:t>
            </a:r>
          </a:p>
          <a:p>
            <a:r>
              <a:rPr lang="en-US" dirty="0" smtClean="0"/>
              <a:t>Diverse population (for diverse policy)</a:t>
            </a:r>
          </a:p>
          <a:p>
            <a:r>
              <a:rPr lang="en-US" dirty="0" smtClean="0"/>
              <a:t>Decentralizes power</a:t>
            </a:r>
          </a:p>
          <a:p>
            <a:pPr lvl="1"/>
            <a:r>
              <a:rPr lang="en-US" dirty="0"/>
              <a:t>with more decisions made in the states there are fewer sources of conflict at the national level</a:t>
            </a:r>
            <a:endParaRPr lang="en-US" sz="1600" dirty="0"/>
          </a:p>
          <a:p>
            <a:pPr lvl="1"/>
            <a:r>
              <a:rPr lang="en-US" dirty="0" smtClean="0"/>
              <a:t>enhances </a:t>
            </a:r>
            <a:r>
              <a:rPr lang="en-US" dirty="0"/>
              <a:t>judicial power, because the courts resolve all the disputes that arise</a:t>
            </a:r>
            <a:endParaRPr lang="en-US" dirty="0" smtClean="0"/>
          </a:p>
          <a:p>
            <a:r>
              <a:rPr lang="en-US" dirty="0" smtClean="0"/>
              <a:t>Decentralizes politics</a:t>
            </a:r>
          </a:p>
          <a:p>
            <a:pPr lvl="1"/>
            <a:r>
              <a:rPr lang="en-US" dirty="0"/>
              <a:t>with more layers of government, more opportunities exist for political participation, and there are more opportunities for interests to have their demands for public policies satisfied</a:t>
            </a: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92500" lnSpcReduction="10000"/>
          </a:bodyPr>
          <a:lstStyle/>
          <a:p>
            <a:r>
              <a:rPr lang="en-US" dirty="0" smtClean="0"/>
              <a:t>Additional levels of government offer more access to government. </a:t>
            </a:r>
          </a:p>
          <a:p>
            <a:r>
              <a:rPr lang="en-US" dirty="0" smtClean="0"/>
              <a:t>The pluralism of different regional/demographic interest can be concentrated in different states.</a:t>
            </a:r>
          </a:p>
          <a:p>
            <a:r>
              <a:rPr lang="en-US" dirty="0" smtClean="0"/>
              <a:t>Losing federal elections allows parties to rebuild at the state level. Losing elections becomes more acceptable and facilitates transfer of power peacefully.</a:t>
            </a:r>
          </a:p>
          <a:p>
            <a:r>
              <a:rPr lang="en-US" dirty="0" smtClean="0"/>
              <a:t>States can become “laboratories of Democracy”, experimenting with policies to see their utility and effectiveness at the federal level.</a:t>
            </a:r>
          </a:p>
          <a:p>
            <a:r>
              <a:rPr lang="en-US" dirty="0" smtClean="0"/>
              <a:t>Federalism decreases disputes and conflict at the national level.</a:t>
            </a:r>
          </a:p>
          <a:p>
            <a:endParaRPr lang="en-US" dirty="0"/>
          </a:p>
        </p:txBody>
      </p:sp>
    </p:spTree>
    <p:extLst>
      <p:ext uri="{BB962C8B-B14F-4D97-AF65-F5344CB8AC3E}">
        <p14:creationId xmlns:p14="http://schemas.microsoft.com/office/powerpoint/2010/main" val="237726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1.jpg"/>
          <p:cNvPicPr>
            <a:picLocks noGrp="1" noChangeAspect="1"/>
          </p:cNvPicPr>
          <p:nvPr>
            <p:ph idx="1"/>
          </p:nvPr>
        </p:nvPicPr>
        <p:blipFill>
          <a:blip r:embed="rId2" cstate="print"/>
          <a:stretch>
            <a:fillRect/>
          </a:stretch>
        </p:blipFill>
        <p:spPr>
          <a:xfrm>
            <a:off x="381000" y="0"/>
            <a:ext cx="8763000" cy="65058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Unitary Government</a:t>
            </a:r>
            <a:endParaRPr lang="en-US" dirty="0">
              <a:solidFill>
                <a:srgbClr val="0070C0"/>
              </a:solidFill>
            </a:endParaRPr>
          </a:p>
        </p:txBody>
      </p:sp>
      <p:sp>
        <p:nvSpPr>
          <p:cNvPr id="3" name="Content Placeholder 2"/>
          <p:cNvSpPr>
            <a:spLocks noGrp="1"/>
          </p:cNvSpPr>
          <p:nvPr>
            <p:ph idx="1"/>
          </p:nvPr>
        </p:nvSpPr>
        <p:spPr>
          <a:xfrm>
            <a:off x="457200" y="1219200"/>
            <a:ext cx="8229600" cy="4906963"/>
          </a:xfrm>
        </p:spPr>
        <p:txBody>
          <a:bodyPr>
            <a:normAutofit fontScale="92500"/>
          </a:bodyPr>
          <a:lstStyle/>
          <a:p>
            <a:r>
              <a:rPr lang="en-US" dirty="0" smtClean="0"/>
              <a:t>all </a:t>
            </a:r>
            <a:r>
              <a:rPr lang="en-US" dirty="0"/>
              <a:t>power resides in the central </a:t>
            </a:r>
            <a:r>
              <a:rPr lang="en-US" dirty="0" smtClean="0"/>
              <a:t>government</a:t>
            </a:r>
          </a:p>
          <a:p>
            <a:r>
              <a:rPr lang="en-US" dirty="0"/>
              <a:t>most governments in the world today are unitary governments</a:t>
            </a:r>
          </a:p>
          <a:p>
            <a:pPr>
              <a:buNone/>
            </a:pPr>
            <a:r>
              <a:rPr lang="en-US" dirty="0" smtClean="0"/>
              <a:t>1</a:t>
            </a:r>
            <a:r>
              <a:rPr lang="en-US" dirty="0"/>
              <a:t>.  Great Britain, Japan</a:t>
            </a:r>
          </a:p>
          <a:p>
            <a:r>
              <a:rPr lang="en-US" dirty="0"/>
              <a:t>b.  American states are unitary governments with respect to their </a:t>
            </a:r>
            <a:r>
              <a:rPr lang="en-US" dirty="0">
                <a:solidFill>
                  <a:srgbClr val="FF0000"/>
                </a:solidFill>
              </a:rPr>
              <a:t>local</a:t>
            </a:r>
            <a:r>
              <a:rPr lang="en-US" dirty="0"/>
              <a:t> governments</a:t>
            </a:r>
          </a:p>
          <a:p>
            <a:pPr lvl="1"/>
            <a:r>
              <a:rPr lang="en-US" dirty="0"/>
              <a:t>1.  local governments get their authority from the states and can be created or abolished by the states</a:t>
            </a:r>
          </a:p>
          <a:p>
            <a:pPr lvl="1"/>
            <a:r>
              <a:rPr lang="en-US" dirty="0"/>
              <a:t>2.  states can also make the rules for local governments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Confederation</a:t>
            </a: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a:t>the national government is weak and most or all of the power is in the hands of its components (for ex. individual states)</a:t>
            </a:r>
          </a:p>
          <a:p>
            <a:pPr>
              <a:buNone/>
            </a:pPr>
            <a:r>
              <a:rPr lang="en-US" dirty="0" smtClean="0"/>
              <a:t>a</a:t>
            </a:r>
            <a:r>
              <a:rPr lang="en-US" dirty="0"/>
              <a:t>.  the U.S. under the Articles of Confederation, the United Nations</a:t>
            </a:r>
          </a:p>
          <a:p>
            <a:r>
              <a:rPr lang="en-US" dirty="0" smtClean="0"/>
              <a:t>the </a:t>
            </a:r>
            <a:r>
              <a:rPr lang="en-US" dirty="0"/>
              <a:t>workings of the American system are sometimes called intergovernmental relations</a:t>
            </a:r>
          </a:p>
          <a:p>
            <a:pPr lvl="1"/>
            <a:r>
              <a:rPr lang="en-US" dirty="0"/>
              <a:t>a.  </a:t>
            </a:r>
            <a:r>
              <a:rPr lang="en-US" b="1" dirty="0">
                <a:solidFill>
                  <a:srgbClr val="FF0000"/>
                </a:solidFill>
              </a:rPr>
              <a:t>Intergovernmental Relations</a:t>
            </a:r>
            <a:r>
              <a:rPr lang="en-US" dirty="0"/>
              <a:t>:  the entire set of interactions among the national, state, and local governments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The Constitutional Basis of Federalism</a:t>
            </a:r>
          </a:p>
        </p:txBody>
      </p:sp>
      <p:sp>
        <p:nvSpPr>
          <p:cNvPr id="3" name="Content Placeholder 2"/>
          <p:cNvSpPr>
            <a:spLocks noGrp="1"/>
          </p:cNvSpPr>
          <p:nvPr>
            <p:ph idx="1"/>
          </p:nvPr>
        </p:nvSpPr>
        <p:spPr/>
        <p:txBody>
          <a:bodyPr>
            <a:normAutofit fontScale="77500" lnSpcReduction="20000"/>
          </a:bodyPr>
          <a:lstStyle/>
          <a:p>
            <a:pPr>
              <a:buNone/>
            </a:pPr>
            <a:r>
              <a:rPr lang="en-US" dirty="0"/>
              <a:t>A.  The word federalism is not mentioned in the Constitution</a:t>
            </a:r>
          </a:p>
          <a:p>
            <a:pPr>
              <a:buNone/>
            </a:pPr>
            <a:r>
              <a:rPr lang="en-US" dirty="0"/>
              <a:t>B.  </a:t>
            </a:r>
            <a:r>
              <a:rPr lang="en-US" dirty="0" smtClean="0"/>
              <a:t>18</a:t>
            </a:r>
            <a:r>
              <a:rPr lang="en-US" baseline="30000" dirty="0" smtClean="0"/>
              <a:t>th</a:t>
            </a:r>
            <a:r>
              <a:rPr lang="en-US" dirty="0" smtClean="0"/>
              <a:t>-century </a:t>
            </a:r>
            <a:r>
              <a:rPr lang="en-US" dirty="0"/>
              <a:t>Americans had little experience in thinking of themselves as Americans first and state citizens second (strong </a:t>
            </a:r>
            <a:r>
              <a:rPr lang="en-US" dirty="0" smtClean="0"/>
              <a:t>State </a:t>
            </a:r>
            <a:r>
              <a:rPr lang="en-US" dirty="0"/>
              <a:t>loyalty)</a:t>
            </a:r>
          </a:p>
          <a:p>
            <a:pPr>
              <a:buNone/>
            </a:pPr>
            <a:r>
              <a:rPr lang="en-US" dirty="0"/>
              <a:t>C.  The Division of Power</a:t>
            </a:r>
          </a:p>
          <a:p>
            <a:r>
              <a:rPr lang="en-US" dirty="0"/>
              <a:t>1.  the writers of the Constitution carefully defined the powers of state and national governments</a:t>
            </a:r>
          </a:p>
          <a:p>
            <a:r>
              <a:rPr lang="en-US" dirty="0"/>
              <a:t>2.  the writers favored a stronger national government, but states were restrained as vital components of government</a:t>
            </a:r>
          </a:p>
          <a:p>
            <a:pPr lvl="1"/>
            <a:r>
              <a:rPr lang="en-US" dirty="0"/>
              <a:t>a.  states were given equal representation in the Senate, right to control elections, and right not to be divided into new states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16802</TotalTime>
  <Words>3242</Words>
  <Application>Microsoft Office PowerPoint</Application>
  <PresentationFormat>On-screen Show (4:3)</PresentationFormat>
  <Paragraphs>156</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Batang</vt:lpstr>
      <vt:lpstr>Arial</vt:lpstr>
      <vt:lpstr>Calibri</vt:lpstr>
      <vt:lpstr>Copperplate Gothic Light</vt:lpstr>
      <vt:lpstr>Garamond</vt:lpstr>
      <vt:lpstr>Office Theme</vt:lpstr>
      <vt:lpstr>Chapter 3: Federalism</vt:lpstr>
      <vt:lpstr>FEDERALISM</vt:lpstr>
      <vt:lpstr>PowerPoint Presentation</vt:lpstr>
      <vt:lpstr>PowerPoint Presentation</vt:lpstr>
      <vt:lpstr>WHY FEDERALISM? </vt:lpstr>
      <vt:lpstr>PowerPoint Presentation</vt:lpstr>
      <vt:lpstr>Unitary Government</vt:lpstr>
      <vt:lpstr>Confederation</vt:lpstr>
      <vt:lpstr>The Constitutional Basis of Federalism</vt:lpstr>
      <vt:lpstr>PowerPoint Presentation</vt:lpstr>
      <vt:lpstr>PowerPoint Presentation</vt:lpstr>
      <vt:lpstr>PowerPoint Presentation</vt:lpstr>
      <vt:lpstr>10th Amendment</vt:lpstr>
      <vt:lpstr>PowerPoint Presentation</vt:lpstr>
      <vt:lpstr>PowerPoint Presentation</vt:lpstr>
      <vt:lpstr>#1: The elaboration of the Doctrine of Implied Powers</vt:lpstr>
      <vt:lpstr>PowerPoint Presentation</vt:lpstr>
      <vt:lpstr>PowerPoint Presentation</vt:lpstr>
      <vt:lpstr>PowerPoint Presentation</vt:lpstr>
      <vt:lpstr>PowerPoint Presentation</vt:lpstr>
      <vt:lpstr>The Preamble</vt:lpstr>
      <vt:lpstr>PowerPoint Presentation</vt:lpstr>
      <vt:lpstr>PowerPoint Presentation</vt:lpstr>
      <vt:lpstr>PowerPoint Presentation</vt:lpstr>
      <vt:lpstr>Baker v. Nelson (1971)</vt:lpstr>
      <vt:lpstr>The Defense of Marriage Act (1996)</vt:lpstr>
      <vt:lpstr>United States v. Windsor (2013)</vt:lpstr>
      <vt:lpstr>Obergefell v. Hodges (2015)</vt:lpstr>
      <vt:lpstr>#2: The definition of the Commerce Clause</vt:lpstr>
      <vt:lpstr>#3: The Civil War</vt:lpstr>
      <vt:lpstr>#4: The struggle for Racial Equality</vt:lpstr>
      <vt:lpstr>The Little Rock Nine</vt:lpstr>
      <vt:lpstr>PowerPoint Presentation</vt:lpstr>
      <vt:lpstr>PowerPoint Presentation</vt:lpstr>
      <vt:lpstr>PowerPoint Presentation</vt:lpstr>
      <vt:lpstr>PowerPoint Presentation</vt:lpstr>
      <vt:lpstr>PowerPoint Presentation</vt:lpstr>
      <vt:lpstr>PowerPoint Presentation</vt:lpstr>
      <vt:lpstr>States' Obligations to Each Other</vt:lpstr>
      <vt:lpstr>Dual Federalism</vt:lpstr>
      <vt:lpstr>Cooperative Federalism</vt:lpstr>
      <vt:lpstr>PowerPoint Presentation</vt:lpstr>
      <vt:lpstr>Fiscal Federalism</vt:lpstr>
      <vt:lpstr>Grants-in-Aid</vt:lpstr>
      <vt:lpstr>PowerPoint Presentation</vt:lpstr>
      <vt:lpstr>PowerPoint Presentation</vt:lpstr>
      <vt:lpstr>#1: Categorical Grants</vt:lpstr>
      <vt:lpstr>#2: Block Grants</vt:lpstr>
      <vt:lpstr>Summary: Federalism &amp; Democracy</vt:lpstr>
      <vt:lpstr>PowerPoint Presentation</vt:lpstr>
    </vt:vector>
  </TitlesOfParts>
  <Company>Saugerties Central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Federalism</dc:title>
  <dc:creator>user</dc:creator>
  <cp:lastModifiedBy>ANTHONY TUCCILLO</cp:lastModifiedBy>
  <cp:revision>166</cp:revision>
  <dcterms:created xsi:type="dcterms:W3CDTF">2011-10-11T12:40:58Z</dcterms:created>
  <dcterms:modified xsi:type="dcterms:W3CDTF">2017-10-27T12:46:05Z</dcterms:modified>
</cp:coreProperties>
</file>