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1" r:id="rId2"/>
    <p:sldId id="285" r:id="rId3"/>
    <p:sldId id="256" r:id="rId4"/>
    <p:sldId id="257" r:id="rId5"/>
    <p:sldId id="258" r:id="rId6"/>
    <p:sldId id="273" r:id="rId7"/>
    <p:sldId id="284" r:id="rId8"/>
    <p:sldId id="274" r:id="rId9"/>
    <p:sldId id="259" r:id="rId10"/>
    <p:sldId id="275" r:id="rId11"/>
    <p:sldId id="260" r:id="rId12"/>
    <p:sldId id="261" r:id="rId13"/>
    <p:sldId id="268" r:id="rId14"/>
    <p:sldId id="265" r:id="rId15"/>
    <p:sldId id="280" r:id="rId16"/>
    <p:sldId id="262" r:id="rId17"/>
    <p:sldId id="263" r:id="rId18"/>
    <p:sldId id="276" r:id="rId19"/>
    <p:sldId id="277" r:id="rId20"/>
    <p:sldId id="278" r:id="rId21"/>
    <p:sldId id="279" r:id="rId22"/>
    <p:sldId id="282" r:id="rId23"/>
    <p:sldId id="283" r:id="rId24"/>
    <p:sldId id="264" r:id="rId25"/>
    <p:sldId id="286" r:id="rId26"/>
    <p:sldId id="269" r:id="rId27"/>
    <p:sldId id="270" r:id="rId28"/>
    <p:sldId id="271" r:id="rId29"/>
    <p:sldId id="27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9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7AE2E-28AA-4EA7-90A5-34B23CBFB360}" type="datetimeFigureOut">
              <a:rPr lang="en-US" smtClean="0"/>
              <a:pPr/>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24859-E81E-4AAD-8D73-93FC00D7F3C2}" type="slidenum">
              <a:rPr lang="en-US" smtClean="0"/>
              <a:pPr/>
              <a:t>‹#›</a:t>
            </a:fld>
            <a:endParaRPr lang="en-US"/>
          </a:p>
        </p:txBody>
      </p:sp>
    </p:spTree>
    <p:extLst>
      <p:ext uri="{BB962C8B-B14F-4D97-AF65-F5344CB8AC3E}">
        <p14:creationId xmlns:p14="http://schemas.microsoft.com/office/powerpoint/2010/main" val="258679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724859-E81E-4AAD-8D73-93FC00D7F3C2}" type="slidenum">
              <a:rPr lang="en-US" smtClean="0"/>
              <a:pPr/>
              <a:t>17</a:t>
            </a:fld>
            <a:endParaRPr lang="en-US"/>
          </a:p>
        </p:txBody>
      </p:sp>
    </p:spTree>
    <p:extLst>
      <p:ext uri="{BB962C8B-B14F-4D97-AF65-F5344CB8AC3E}">
        <p14:creationId xmlns:p14="http://schemas.microsoft.com/office/powerpoint/2010/main" val="174655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88674-407A-479E-B137-6E5B6CB5C7C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88674-407A-479E-B137-6E5B6CB5C7C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88674-407A-479E-B137-6E5B6CB5C7C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88674-407A-479E-B137-6E5B6CB5C7C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88674-407A-479E-B137-6E5B6CB5C7C4}"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88674-407A-479E-B137-6E5B6CB5C7C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88674-407A-479E-B137-6E5B6CB5C7C4}"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88674-407A-479E-B137-6E5B6CB5C7C4}"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88674-407A-479E-B137-6E5B6CB5C7C4}"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88674-407A-479E-B137-6E5B6CB5C7C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88674-407A-479E-B137-6E5B6CB5C7C4}"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2FA8-B7C3-43AD-96A1-B3BF35D15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88674-407A-479E-B137-6E5B6CB5C7C4}"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32FA8-B7C3-43AD-96A1-B3BF35D15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503" y="5867400"/>
            <a:ext cx="8229600" cy="1143000"/>
          </a:xfrm>
        </p:spPr>
        <p:txBody>
          <a:bodyPr/>
          <a:lstStyle/>
          <a:p>
            <a:r>
              <a:rPr lang="en-US" dirty="0" smtClean="0">
                <a:solidFill>
                  <a:schemeClr val="bg1"/>
                </a:solidFill>
              </a:rPr>
              <a:t>#</a:t>
            </a:r>
            <a:r>
              <a:rPr lang="en-US" dirty="0" err="1" smtClean="0">
                <a:solidFill>
                  <a:schemeClr val="bg1"/>
                </a:solidFill>
              </a:rPr>
              <a:t>NoCaptionNeeded</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3" y="0"/>
            <a:ext cx="9144000" cy="5532505"/>
          </a:xfrm>
        </p:spPr>
      </p:pic>
    </p:spTree>
    <p:extLst>
      <p:ext uri="{BB962C8B-B14F-4D97-AF65-F5344CB8AC3E}">
        <p14:creationId xmlns:p14="http://schemas.microsoft.com/office/powerpoint/2010/main" val="65038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84" y="609600"/>
            <a:ext cx="8767232" cy="4931568"/>
          </a:xfrm>
        </p:spPr>
      </p:pic>
    </p:spTree>
    <p:extLst>
      <p:ext uri="{BB962C8B-B14F-4D97-AF65-F5344CB8AC3E}">
        <p14:creationId xmlns:p14="http://schemas.microsoft.com/office/powerpoint/2010/main" val="86071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flipV="1">
            <a:off x="457200" y="0"/>
            <a:ext cx="8229600" cy="274638"/>
          </a:xfrm>
        </p:spPr>
        <p:txBody>
          <a:bodyPr>
            <a:normAutofit fontScale="90000"/>
          </a:bodyPr>
          <a:lstStyle/>
          <a:p>
            <a:endParaRPr lang="en-US" dirty="0"/>
          </a:p>
        </p:txBody>
      </p:sp>
      <p:sp>
        <p:nvSpPr>
          <p:cNvPr id="5" name="Text Placeholder 4"/>
          <p:cNvSpPr>
            <a:spLocks noGrp="1"/>
          </p:cNvSpPr>
          <p:nvPr>
            <p:ph type="body" idx="1"/>
          </p:nvPr>
        </p:nvSpPr>
        <p:spPr>
          <a:xfrm>
            <a:off x="457200" y="228601"/>
            <a:ext cx="4040188" cy="609600"/>
          </a:xfrm>
        </p:spPr>
        <p:txBody>
          <a:bodyPr>
            <a:noAutofit/>
          </a:bodyPr>
          <a:lstStyle/>
          <a:p>
            <a:pPr algn="ctr"/>
            <a:r>
              <a:rPr lang="en-US" sz="4000" u="sng" dirty="0" smtClean="0">
                <a:solidFill>
                  <a:srgbClr val="FF0000"/>
                </a:solidFill>
              </a:rPr>
              <a:t>PRESIDENT</a:t>
            </a:r>
            <a:endParaRPr lang="en-US" sz="4000" u="sng" dirty="0">
              <a:solidFill>
                <a:srgbClr val="FF0000"/>
              </a:solidFill>
            </a:endParaRPr>
          </a:p>
        </p:txBody>
      </p:sp>
      <p:sp>
        <p:nvSpPr>
          <p:cNvPr id="6" name="Content Placeholder 5"/>
          <p:cNvSpPr>
            <a:spLocks noGrp="1"/>
          </p:cNvSpPr>
          <p:nvPr>
            <p:ph sz="half" idx="2"/>
          </p:nvPr>
        </p:nvSpPr>
        <p:spPr>
          <a:xfrm>
            <a:off x="457200" y="990600"/>
            <a:ext cx="4040188" cy="5135563"/>
          </a:xfrm>
        </p:spPr>
        <p:txBody>
          <a:bodyPr/>
          <a:lstStyle/>
          <a:p>
            <a:r>
              <a:rPr lang="en-US" dirty="0" smtClean="0"/>
              <a:t>elected by Electoral College/popular vote</a:t>
            </a:r>
          </a:p>
          <a:p>
            <a:r>
              <a:rPr lang="en-US" dirty="0" smtClean="0"/>
              <a:t>Regular election cycle, limited terms</a:t>
            </a:r>
          </a:p>
          <a:p>
            <a:r>
              <a:rPr lang="en-US" dirty="0" smtClean="0"/>
              <a:t>Can face divided </a:t>
            </a:r>
            <a:r>
              <a:rPr lang="en-US" dirty="0" err="1" smtClean="0"/>
              <a:t>gov’t</a:t>
            </a:r>
            <a:r>
              <a:rPr lang="en-US" dirty="0" smtClean="0"/>
              <a:t>. (majority party in legislature from opposite party)</a:t>
            </a:r>
          </a:p>
          <a:p>
            <a:r>
              <a:rPr lang="en-US" dirty="0" smtClean="0"/>
              <a:t>Increased separation of powers</a:t>
            </a:r>
            <a:endParaRPr lang="en-US" dirty="0"/>
          </a:p>
        </p:txBody>
      </p:sp>
      <p:sp>
        <p:nvSpPr>
          <p:cNvPr id="7" name="Text Placeholder 6"/>
          <p:cNvSpPr>
            <a:spLocks noGrp="1"/>
          </p:cNvSpPr>
          <p:nvPr>
            <p:ph type="body" sz="quarter" idx="3"/>
          </p:nvPr>
        </p:nvSpPr>
        <p:spPr>
          <a:xfrm>
            <a:off x="4645025" y="228601"/>
            <a:ext cx="4041775" cy="609600"/>
          </a:xfrm>
        </p:spPr>
        <p:txBody>
          <a:bodyPr>
            <a:noAutofit/>
          </a:bodyPr>
          <a:lstStyle/>
          <a:p>
            <a:pPr algn="ctr"/>
            <a:r>
              <a:rPr lang="en-US" sz="4000" u="sng" dirty="0" smtClean="0">
                <a:solidFill>
                  <a:srgbClr val="0070C0"/>
                </a:solidFill>
              </a:rPr>
              <a:t>PRIME MINISTER</a:t>
            </a:r>
            <a:endParaRPr lang="en-US" sz="4000" u="sng" dirty="0">
              <a:solidFill>
                <a:srgbClr val="0070C0"/>
              </a:solidFill>
            </a:endParaRPr>
          </a:p>
        </p:txBody>
      </p:sp>
      <p:sp>
        <p:nvSpPr>
          <p:cNvPr id="8" name="Content Placeholder 7"/>
          <p:cNvSpPr>
            <a:spLocks noGrp="1"/>
          </p:cNvSpPr>
          <p:nvPr>
            <p:ph sz="quarter" idx="4"/>
          </p:nvPr>
        </p:nvSpPr>
        <p:spPr>
          <a:xfrm>
            <a:off x="4645025" y="990600"/>
            <a:ext cx="4041775" cy="5135563"/>
          </a:xfrm>
        </p:spPr>
        <p:txBody>
          <a:bodyPr/>
          <a:lstStyle/>
          <a:p>
            <a:r>
              <a:rPr lang="en-US" dirty="0" smtClean="0"/>
              <a:t>Selected by legislature</a:t>
            </a:r>
          </a:p>
          <a:p>
            <a:r>
              <a:rPr lang="en-US" dirty="0" smtClean="0"/>
              <a:t>Irregular/spontaneous election cycle, indefinite terms</a:t>
            </a:r>
          </a:p>
          <a:p>
            <a:r>
              <a:rPr lang="en-US" dirty="0" smtClean="0"/>
              <a:t>Never face divided </a:t>
            </a:r>
            <a:r>
              <a:rPr lang="en-US" dirty="0" err="1" smtClean="0"/>
              <a:t>gov’t</a:t>
            </a:r>
            <a:r>
              <a:rPr lang="en-US" dirty="0" smtClean="0"/>
              <a:t>. (PMs are selected from the majority party in the legislature)</a:t>
            </a:r>
          </a:p>
          <a:p>
            <a:r>
              <a:rPr lang="en-US" dirty="0" smtClean="0"/>
              <a:t>Decreased separation of powers (PM selected from Parliament)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A PRESIDENTIAL SYSTEM?</a:t>
            </a:r>
            <a:endParaRPr lang="en-US" dirty="0"/>
          </a:p>
        </p:txBody>
      </p:sp>
      <p:sp>
        <p:nvSpPr>
          <p:cNvPr id="8" name="Content Placeholder 7"/>
          <p:cNvSpPr>
            <a:spLocks noGrp="1"/>
          </p:cNvSpPr>
          <p:nvPr>
            <p:ph idx="1"/>
          </p:nvPr>
        </p:nvSpPr>
        <p:spPr/>
        <p:txBody>
          <a:bodyPr>
            <a:normAutofit/>
          </a:bodyPr>
          <a:lstStyle/>
          <a:p>
            <a:pPr algn="ctr">
              <a:buNone/>
            </a:pPr>
            <a:r>
              <a:rPr lang="en-US" sz="4800" dirty="0" smtClean="0">
                <a:latin typeface="Garamond" pitchFamily="18" charset="0"/>
              </a:rPr>
              <a:t>As evidenced in many ways in the Constitution, the Founders were </a:t>
            </a:r>
            <a:r>
              <a:rPr lang="en-US" sz="4800" b="1" i="1" dirty="0" smtClean="0">
                <a:latin typeface="Garamond" pitchFamily="18" charset="0"/>
              </a:rPr>
              <a:t>“more concerned with the abuse of power than its effective use.”</a:t>
            </a:r>
            <a:endParaRPr lang="en-US" sz="4800" b="1" i="1" dirty="0">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3400"/>
            <a:ext cx="9144000" cy="51435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ROLES OF THE PRESIDENT</a:t>
            </a:r>
            <a:endParaRPr lang="en-US" u="sng" dirty="0"/>
          </a:p>
        </p:txBody>
      </p:sp>
      <p:sp>
        <p:nvSpPr>
          <p:cNvPr id="3" name="Content Placeholder 2"/>
          <p:cNvSpPr>
            <a:spLocks noGrp="1"/>
          </p:cNvSpPr>
          <p:nvPr>
            <p:ph idx="1"/>
          </p:nvPr>
        </p:nvSpPr>
        <p:spPr/>
        <p:txBody>
          <a:bodyPr/>
          <a:lstStyle/>
          <a:p>
            <a:pPr marL="514350" indent="-514350">
              <a:buAutoNum type="arabicPeriod"/>
            </a:pPr>
            <a:r>
              <a:rPr lang="en-US" dirty="0" smtClean="0">
                <a:solidFill>
                  <a:srgbClr val="0070C0"/>
                </a:solidFill>
              </a:rPr>
              <a:t>CHIEF EXECUTIVE</a:t>
            </a:r>
          </a:p>
          <a:p>
            <a:pPr marL="914400" lvl="1" indent="-514350"/>
            <a:r>
              <a:rPr lang="en-US" dirty="0" smtClean="0"/>
              <a:t>Presides over the administration of government</a:t>
            </a:r>
          </a:p>
          <a:p>
            <a:pPr marL="914400" lvl="1" indent="-514350"/>
            <a:r>
              <a:rPr lang="en-US" dirty="0" smtClean="0"/>
              <a:t>“take care that the laws are faithfully executed”</a:t>
            </a:r>
          </a:p>
          <a:p>
            <a:pPr marL="914400" lvl="1" indent="-514350"/>
            <a:r>
              <a:rPr lang="en-US" i="1" dirty="0" smtClean="0"/>
              <a:t>“I do solemnly swear (or affirm) that I will faithfully execute the Office of President of the United States, and will to the best of my ability, preserve, protect and defend the Constitution of the United States.”</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prstClr val="black"/>
                </a:solidFill>
              </a:rPr>
              <a:t>ROLES OF THE </a:t>
            </a:r>
            <a:r>
              <a:rPr lang="en-US" u="sng" dirty="0" smtClean="0">
                <a:solidFill>
                  <a:prstClr val="black"/>
                </a:solidFill>
              </a:rPr>
              <a:t>PRESIDENT</a:t>
            </a:r>
            <a:r>
              <a:rPr lang="en-US" dirty="0" smtClean="0">
                <a:solidFill>
                  <a:prstClr val="black"/>
                </a:solidFill>
              </a:rPr>
              <a:t> (</a:t>
            </a:r>
            <a:r>
              <a:rPr lang="en-US" dirty="0" err="1" smtClean="0">
                <a:solidFill>
                  <a:prstClr val="black"/>
                </a:solidFill>
              </a:rPr>
              <a:t>con’t</a:t>
            </a:r>
            <a:r>
              <a:rPr lang="en-US" dirty="0" smtClean="0">
                <a:solidFill>
                  <a:prstClr val="black"/>
                </a:solidFill>
              </a:rPr>
              <a:t>.)</a:t>
            </a:r>
            <a:endParaRPr lang="en-US" dirty="0"/>
          </a:p>
        </p:txBody>
      </p:sp>
      <p:sp>
        <p:nvSpPr>
          <p:cNvPr id="3" name="Content Placeholder 2"/>
          <p:cNvSpPr>
            <a:spLocks noGrp="1"/>
          </p:cNvSpPr>
          <p:nvPr>
            <p:ph idx="1"/>
          </p:nvPr>
        </p:nvSpPr>
        <p:spPr>
          <a:xfrm>
            <a:off x="457200" y="1417638"/>
            <a:ext cx="8229600" cy="5211762"/>
          </a:xfrm>
        </p:spPr>
        <p:txBody>
          <a:bodyPr>
            <a:normAutofit fontScale="92500" lnSpcReduction="10000"/>
          </a:bodyPr>
          <a:lstStyle/>
          <a:p>
            <a:pPr marL="0" indent="0">
              <a:buNone/>
            </a:pPr>
            <a:r>
              <a:rPr lang="en-US" dirty="0" smtClean="0"/>
              <a:t>2. </a:t>
            </a:r>
            <a:r>
              <a:rPr lang="en-US" dirty="0" smtClean="0">
                <a:solidFill>
                  <a:srgbClr val="0070C0"/>
                </a:solidFill>
              </a:rPr>
              <a:t>COMMANDER IN CHIEF </a:t>
            </a:r>
            <a:r>
              <a:rPr lang="en-US" dirty="0" smtClean="0"/>
              <a:t>of the military</a:t>
            </a:r>
          </a:p>
          <a:p>
            <a:pPr lvl="1"/>
            <a:r>
              <a:rPr lang="en-US" dirty="0" smtClean="0"/>
              <a:t>Congressional Declaration of War</a:t>
            </a:r>
          </a:p>
          <a:p>
            <a:pPr marL="0" indent="0">
              <a:buNone/>
            </a:pPr>
            <a:r>
              <a:rPr lang="en-US" dirty="0" smtClean="0"/>
              <a:t>3. </a:t>
            </a:r>
            <a:r>
              <a:rPr lang="en-US" dirty="0" smtClean="0">
                <a:solidFill>
                  <a:srgbClr val="0070C0"/>
                </a:solidFill>
              </a:rPr>
              <a:t>CHIEF DIPLOMAT</a:t>
            </a:r>
          </a:p>
          <a:p>
            <a:pPr lvl="1"/>
            <a:r>
              <a:rPr lang="en-US" dirty="0" smtClean="0"/>
              <a:t>negotiates treaties (which go into effect after the consent of the Senate)</a:t>
            </a:r>
          </a:p>
          <a:p>
            <a:pPr marL="0" indent="0">
              <a:buNone/>
            </a:pPr>
            <a:r>
              <a:rPr lang="en-US" dirty="0"/>
              <a:t>4</a:t>
            </a:r>
            <a:r>
              <a:rPr lang="en-US" dirty="0" smtClean="0"/>
              <a:t>. </a:t>
            </a:r>
            <a:r>
              <a:rPr lang="en-US" dirty="0" smtClean="0">
                <a:solidFill>
                  <a:srgbClr val="0070C0"/>
                </a:solidFill>
              </a:rPr>
              <a:t>APPOINTMENTS</a:t>
            </a:r>
          </a:p>
          <a:p>
            <a:pPr lvl="1"/>
            <a:r>
              <a:rPr lang="en-US" dirty="0" smtClean="0"/>
              <a:t>Ambassadors, Judges, ‘Officers of the U.S.’</a:t>
            </a:r>
          </a:p>
          <a:p>
            <a:pPr lvl="1"/>
            <a:r>
              <a:rPr lang="en-US" dirty="0" smtClean="0"/>
              <a:t>Appointments confirmed by consent of the Senate</a:t>
            </a:r>
          </a:p>
          <a:p>
            <a:pPr marL="0" indent="0">
              <a:buNone/>
            </a:pPr>
            <a:r>
              <a:rPr lang="en-US" dirty="0"/>
              <a:t>5</a:t>
            </a:r>
            <a:r>
              <a:rPr lang="en-US" dirty="0" smtClean="0"/>
              <a:t>. </a:t>
            </a:r>
            <a:r>
              <a:rPr lang="en-US" dirty="0" smtClean="0">
                <a:solidFill>
                  <a:srgbClr val="0070C0"/>
                </a:solidFill>
              </a:rPr>
              <a:t>LEGISLATIVE ROLE</a:t>
            </a:r>
          </a:p>
          <a:p>
            <a:pPr lvl="1"/>
            <a:r>
              <a:rPr lang="en-US" dirty="0" smtClean="0"/>
              <a:t>Ability to veto legislation (can be overridden by a 2/3 vote in each house of Congress)</a:t>
            </a:r>
            <a:endParaRPr lang="en-US" dirty="0"/>
          </a:p>
        </p:txBody>
      </p:sp>
    </p:spTree>
    <p:extLst>
      <p:ext uri="{BB962C8B-B14F-4D97-AF65-F5344CB8AC3E}">
        <p14:creationId xmlns:p14="http://schemas.microsoft.com/office/powerpoint/2010/main" val="253487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EXECUTIVE</a:t>
            </a:r>
            <a:endParaRPr lang="en-US" dirty="0"/>
          </a:p>
        </p:txBody>
      </p:sp>
      <p:sp>
        <p:nvSpPr>
          <p:cNvPr id="3" name="Content Placeholder 2"/>
          <p:cNvSpPr>
            <a:spLocks noGrp="1"/>
          </p:cNvSpPr>
          <p:nvPr>
            <p:ph idx="1"/>
          </p:nvPr>
        </p:nvSpPr>
        <p:spPr/>
        <p:txBody>
          <a:bodyPr>
            <a:normAutofit/>
          </a:bodyPr>
          <a:lstStyle/>
          <a:p>
            <a:pPr algn="ctr">
              <a:buNone/>
            </a:pPr>
            <a:endParaRPr lang="en-US" sz="4000" dirty="0" smtClean="0"/>
          </a:p>
          <a:p>
            <a:pPr algn="ctr">
              <a:buNone/>
            </a:pPr>
            <a:r>
              <a:rPr lang="en-US" sz="6000" b="1" dirty="0" smtClean="0"/>
              <a:t>From Chief Bureaucrat to the Imperial Presidency</a:t>
            </a:r>
            <a:endParaRPr lang="en-US" sz="6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77000"/>
          </a:xfrm>
        </p:spPr>
        <p:txBody>
          <a:bodyPr>
            <a:normAutofit fontScale="55000" lnSpcReduction="20000"/>
          </a:bodyPr>
          <a:lstStyle/>
          <a:p>
            <a:pPr marL="0" indent="0" algn="ctr">
              <a:buNone/>
            </a:pPr>
            <a:r>
              <a:rPr lang="en-US" sz="5800" u="sng" dirty="0" smtClean="0">
                <a:solidFill>
                  <a:srgbClr val="0070C0"/>
                </a:solidFill>
              </a:rPr>
              <a:t>Thomas Jefferson</a:t>
            </a:r>
            <a:r>
              <a:rPr lang="en-US" u="sng" dirty="0" smtClean="0"/>
              <a:t> </a:t>
            </a:r>
          </a:p>
          <a:p>
            <a:pPr lvl="1"/>
            <a:r>
              <a:rPr lang="en-US" sz="2900" dirty="0" smtClean="0">
                <a:latin typeface="+mj-lt"/>
              </a:rPr>
              <a:t>1</a:t>
            </a:r>
            <a:r>
              <a:rPr lang="en-US" sz="2900" baseline="30000" dirty="0" smtClean="0">
                <a:latin typeface="+mj-lt"/>
              </a:rPr>
              <a:t>st</a:t>
            </a:r>
            <a:r>
              <a:rPr lang="en-US" sz="2900" dirty="0" smtClean="0">
                <a:latin typeface="+mj-lt"/>
              </a:rPr>
              <a:t> leader of mass political party, the ‘Democratic-Republicans’</a:t>
            </a:r>
          </a:p>
          <a:p>
            <a:pPr lvl="1"/>
            <a:r>
              <a:rPr lang="en-US" sz="2900" dirty="0" smtClean="0">
                <a:latin typeface="+mj-lt"/>
              </a:rPr>
              <a:t>Jefferson </a:t>
            </a:r>
            <a:r>
              <a:rPr lang="en-US" sz="2900" dirty="0">
                <a:latin typeface="+mj-lt"/>
              </a:rPr>
              <a:t>did not let that belief in the separation of powers </a:t>
            </a:r>
            <a:r>
              <a:rPr lang="en-US" sz="2900" dirty="0" smtClean="0">
                <a:latin typeface="+mj-lt"/>
              </a:rPr>
              <a:t> prevent </a:t>
            </a:r>
            <a:r>
              <a:rPr lang="en-US" sz="2900" dirty="0">
                <a:latin typeface="+mj-lt"/>
              </a:rPr>
              <a:t>him from marking a major innovation in presidential power – that of </a:t>
            </a:r>
            <a:r>
              <a:rPr lang="en-US" sz="2900" dirty="0" smtClean="0">
                <a:latin typeface="+mj-lt"/>
              </a:rPr>
              <a:t> the </a:t>
            </a:r>
            <a:r>
              <a:rPr lang="en-US" sz="2900" dirty="0">
                <a:latin typeface="+mj-lt"/>
              </a:rPr>
              <a:t>President as party leader – which allowed him to advance a national </a:t>
            </a:r>
            <a:r>
              <a:rPr lang="en-US" sz="2900" dirty="0" smtClean="0">
                <a:latin typeface="+mj-lt"/>
              </a:rPr>
              <a:t>program </a:t>
            </a:r>
            <a:r>
              <a:rPr lang="en-US" sz="2900" dirty="0">
                <a:latin typeface="+mj-lt"/>
              </a:rPr>
              <a:t>by coordinating the activities of the executive and legislative </a:t>
            </a:r>
            <a:r>
              <a:rPr lang="en-US" sz="2900" dirty="0" smtClean="0">
                <a:latin typeface="+mj-lt"/>
              </a:rPr>
              <a:t>branches</a:t>
            </a:r>
          </a:p>
          <a:p>
            <a:pPr lvl="1"/>
            <a:r>
              <a:rPr lang="en-US" sz="2900" dirty="0" smtClean="0">
                <a:latin typeface="+mj-lt"/>
              </a:rPr>
              <a:t>Introduced </a:t>
            </a:r>
            <a:r>
              <a:rPr lang="en-US" sz="2900" dirty="0">
                <a:latin typeface="+mj-lt"/>
              </a:rPr>
              <a:t>the idea that the </a:t>
            </a:r>
            <a:r>
              <a:rPr lang="en-US" sz="2900" dirty="0" smtClean="0">
                <a:latin typeface="+mj-lt"/>
              </a:rPr>
              <a:t>members </a:t>
            </a:r>
            <a:r>
              <a:rPr lang="en-US" sz="2900" dirty="0">
                <a:latin typeface="+mj-lt"/>
              </a:rPr>
              <a:t>of his cabinet, and most of the subordinate executive officials subject </a:t>
            </a:r>
            <a:r>
              <a:rPr lang="en-US" sz="2900" dirty="0" smtClean="0">
                <a:latin typeface="+mj-lt"/>
              </a:rPr>
              <a:t>to </a:t>
            </a:r>
            <a:r>
              <a:rPr lang="en-US" sz="2900" dirty="0">
                <a:latin typeface="+mj-lt"/>
              </a:rPr>
              <a:t>presidential appointment, should hail from his </a:t>
            </a:r>
            <a:r>
              <a:rPr lang="en-US" sz="2900" dirty="0" smtClean="0">
                <a:latin typeface="+mj-lt"/>
              </a:rPr>
              <a:t>party</a:t>
            </a:r>
          </a:p>
          <a:p>
            <a:pPr lvl="1"/>
            <a:r>
              <a:rPr lang="en-US" sz="2900" dirty="0">
                <a:latin typeface="+mj-lt"/>
              </a:rPr>
              <a:t>A</a:t>
            </a:r>
            <a:r>
              <a:rPr lang="en-US" sz="2900" dirty="0" smtClean="0">
                <a:latin typeface="+mj-lt"/>
              </a:rPr>
              <a:t>sserted </a:t>
            </a:r>
            <a:r>
              <a:rPr lang="en-US" sz="2900" dirty="0">
                <a:latin typeface="+mj-lt"/>
              </a:rPr>
              <a:t>that the executive and </a:t>
            </a:r>
            <a:r>
              <a:rPr lang="en-US" sz="2900" dirty="0" smtClean="0">
                <a:latin typeface="+mj-lt"/>
              </a:rPr>
              <a:t>judiciary </a:t>
            </a:r>
            <a:r>
              <a:rPr lang="en-US" sz="2900" dirty="0">
                <a:latin typeface="+mj-lt"/>
              </a:rPr>
              <a:t>are “equally independent” in reviewing the constitutionality of the </a:t>
            </a:r>
            <a:r>
              <a:rPr lang="en-US" sz="2900" dirty="0" smtClean="0">
                <a:latin typeface="+mj-lt"/>
              </a:rPr>
              <a:t>laws.</a:t>
            </a:r>
          </a:p>
          <a:p>
            <a:pPr lvl="1"/>
            <a:r>
              <a:rPr lang="en-US" sz="2900" dirty="0" smtClean="0">
                <a:latin typeface="+mj-lt"/>
              </a:rPr>
              <a:t>Believed </a:t>
            </a:r>
            <a:r>
              <a:rPr lang="en-US" sz="2900" dirty="0">
                <a:latin typeface="+mj-lt"/>
              </a:rPr>
              <a:t>a President was obligated to enforce laws which he believed violated </a:t>
            </a:r>
            <a:r>
              <a:rPr lang="en-US" sz="2900" dirty="0" smtClean="0">
                <a:latin typeface="+mj-lt"/>
              </a:rPr>
              <a:t>the </a:t>
            </a:r>
            <a:r>
              <a:rPr lang="en-US" sz="2900" dirty="0">
                <a:latin typeface="+mj-lt"/>
              </a:rPr>
              <a:t>Constitution. </a:t>
            </a:r>
            <a:endParaRPr lang="en-US" sz="2900" dirty="0" smtClean="0">
              <a:latin typeface="+mj-lt"/>
            </a:endParaRPr>
          </a:p>
          <a:p>
            <a:pPr lvl="1"/>
            <a:r>
              <a:rPr lang="en-US" sz="2900" dirty="0" smtClean="0">
                <a:latin typeface="+mj-lt"/>
              </a:rPr>
              <a:t>Believed </a:t>
            </a:r>
            <a:r>
              <a:rPr lang="en-US" sz="2900" dirty="0">
                <a:latin typeface="+mj-lt"/>
              </a:rPr>
              <a:t>that it was wholly appropriate for the executive </a:t>
            </a:r>
            <a:r>
              <a:rPr lang="en-US" sz="2900" dirty="0" smtClean="0">
                <a:latin typeface="+mj-lt"/>
              </a:rPr>
              <a:t>and </a:t>
            </a:r>
            <a:r>
              <a:rPr lang="en-US" sz="2900" dirty="0">
                <a:latin typeface="+mj-lt"/>
              </a:rPr>
              <a:t>legislative branches to alter the personnel of the judicial branch in order to </a:t>
            </a:r>
            <a:r>
              <a:rPr lang="en-US" sz="2900" dirty="0" smtClean="0">
                <a:latin typeface="+mj-lt"/>
              </a:rPr>
              <a:t>change </a:t>
            </a:r>
            <a:r>
              <a:rPr lang="en-US" sz="2900" dirty="0">
                <a:latin typeface="+mj-lt"/>
              </a:rPr>
              <a:t>the outcome of its decisions</a:t>
            </a:r>
            <a:r>
              <a:rPr lang="en-US" sz="2900" dirty="0" smtClean="0">
                <a:latin typeface="+mj-lt"/>
              </a:rPr>
              <a:t>.</a:t>
            </a:r>
          </a:p>
          <a:p>
            <a:pPr lvl="1"/>
            <a:r>
              <a:rPr lang="en-US" sz="2900" dirty="0">
                <a:latin typeface="+mj-lt"/>
              </a:rPr>
              <a:t>R</a:t>
            </a:r>
            <a:r>
              <a:rPr lang="en-US" sz="2900" dirty="0" smtClean="0">
                <a:latin typeface="+mj-lt"/>
              </a:rPr>
              <a:t>efused </a:t>
            </a:r>
            <a:r>
              <a:rPr lang="en-US" sz="2900" dirty="0">
                <a:latin typeface="+mj-lt"/>
              </a:rPr>
              <a:t>to acknowledge </a:t>
            </a:r>
            <a:r>
              <a:rPr lang="en-US" sz="2900" dirty="0" smtClean="0">
                <a:latin typeface="+mj-lt"/>
              </a:rPr>
              <a:t>the </a:t>
            </a:r>
            <a:r>
              <a:rPr lang="en-US" sz="2900" dirty="0">
                <a:latin typeface="+mj-lt"/>
              </a:rPr>
              <a:t>court’s right to force the executive to produce information. </a:t>
            </a:r>
            <a:r>
              <a:rPr lang="en-US" sz="2900" dirty="0" smtClean="0">
                <a:latin typeface="+mj-lt"/>
              </a:rPr>
              <a:t>(ignored SCOTUS subpoenas)</a:t>
            </a:r>
          </a:p>
          <a:p>
            <a:pPr lvl="1"/>
            <a:r>
              <a:rPr lang="en-US" sz="2900" dirty="0" smtClean="0">
                <a:latin typeface="+mj-lt"/>
              </a:rPr>
              <a:t>Used </a:t>
            </a:r>
            <a:r>
              <a:rPr lang="en-US" sz="2900" dirty="0">
                <a:latin typeface="+mj-lt"/>
              </a:rPr>
              <a:t>his powers as Commander-in-Chief to wage a successful </a:t>
            </a:r>
            <a:r>
              <a:rPr lang="en-US" sz="2900" dirty="0" smtClean="0">
                <a:latin typeface="+mj-lt"/>
              </a:rPr>
              <a:t>offensive </a:t>
            </a:r>
            <a:r>
              <a:rPr lang="en-US" sz="2900" dirty="0">
                <a:latin typeface="+mj-lt"/>
              </a:rPr>
              <a:t>against the Barbary </a:t>
            </a:r>
            <a:r>
              <a:rPr lang="en-US" sz="2900" dirty="0" smtClean="0">
                <a:latin typeface="+mj-lt"/>
              </a:rPr>
              <a:t>States</a:t>
            </a:r>
          </a:p>
          <a:p>
            <a:pPr lvl="2"/>
            <a:r>
              <a:rPr lang="en-US" sz="2900" dirty="0">
                <a:latin typeface="+mj-lt"/>
              </a:rPr>
              <a:t>believed the Constitution </a:t>
            </a:r>
            <a:r>
              <a:rPr lang="en-US" sz="2900" dirty="0" smtClean="0">
                <a:latin typeface="+mj-lt"/>
              </a:rPr>
              <a:t>only </a:t>
            </a:r>
            <a:r>
              <a:rPr lang="en-US" sz="2900" dirty="0">
                <a:latin typeface="+mj-lt"/>
              </a:rPr>
              <a:t>required Congress to declare war to undertake purely offensive operations </a:t>
            </a:r>
            <a:r>
              <a:rPr lang="en-US" sz="2900" dirty="0" smtClean="0">
                <a:latin typeface="+mj-lt"/>
              </a:rPr>
              <a:t>against </a:t>
            </a:r>
            <a:r>
              <a:rPr lang="en-US" sz="2900" dirty="0">
                <a:latin typeface="+mj-lt"/>
              </a:rPr>
              <a:t>a nation with which the United States was at peace</a:t>
            </a:r>
          </a:p>
          <a:p>
            <a:pPr lvl="1"/>
            <a:r>
              <a:rPr lang="en-US" sz="2900" dirty="0">
                <a:latin typeface="+mj-lt"/>
              </a:rPr>
              <a:t>B</a:t>
            </a:r>
            <a:r>
              <a:rPr lang="en-US" sz="2900" dirty="0" smtClean="0">
                <a:latin typeface="+mj-lt"/>
              </a:rPr>
              <a:t>ought </a:t>
            </a:r>
            <a:r>
              <a:rPr lang="en-US" sz="2900" dirty="0">
                <a:latin typeface="+mj-lt"/>
              </a:rPr>
              <a:t>Louisiana from Napoleon at a fire-sale price and doubled the </a:t>
            </a:r>
            <a:r>
              <a:rPr lang="en-US" sz="2900" dirty="0" smtClean="0">
                <a:latin typeface="+mj-lt"/>
              </a:rPr>
              <a:t>size </a:t>
            </a:r>
            <a:r>
              <a:rPr lang="en-US" sz="2900" dirty="0">
                <a:latin typeface="+mj-lt"/>
              </a:rPr>
              <a:t>of the American republic</a:t>
            </a:r>
            <a:r>
              <a:rPr lang="en-US" sz="2900" dirty="0" smtClean="0">
                <a:latin typeface="+mj-lt"/>
              </a:rPr>
              <a:t>.</a:t>
            </a:r>
          </a:p>
          <a:p>
            <a:pPr lvl="1"/>
            <a:r>
              <a:rPr lang="en-US" sz="2900" dirty="0" smtClean="0">
                <a:latin typeface="+mj-lt"/>
              </a:rPr>
              <a:t>Sought to enforce the Embargo Act by charging violators with treason</a:t>
            </a:r>
            <a:endParaRPr lang="en-US" sz="2900" dirty="0">
              <a:latin typeface="+mj-lt"/>
            </a:endParaRPr>
          </a:p>
          <a:p>
            <a:pPr marL="457200" lvl="1" indent="0" algn="ctr">
              <a:buNone/>
            </a:pPr>
            <a:r>
              <a:rPr lang="en-US" sz="5100" dirty="0">
                <a:solidFill>
                  <a:srgbClr val="0070C0"/>
                </a:solidFill>
              </a:rPr>
              <a:t>“The execution of laws is more important than the making of them”</a:t>
            </a:r>
          </a:p>
          <a:p>
            <a:pPr marL="457200" lvl="1" indent="0">
              <a:buNone/>
            </a:pPr>
            <a:endParaRPr lang="en-US"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5851525"/>
          </a:xfrm>
        </p:spPr>
        <p:txBody>
          <a:bodyPr/>
          <a:lstStyle/>
          <a:p>
            <a:pPr marL="0" lvl="0" indent="0" algn="ctr">
              <a:buNone/>
            </a:pPr>
            <a:r>
              <a:rPr lang="en-US" sz="2800" u="sng" dirty="0">
                <a:solidFill>
                  <a:srgbClr val="0070C0"/>
                </a:solidFill>
              </a:rPr>
              <a:t>Andrew </a:t>
            </a:r>
            <a:r>
              <a:rPr lang="en-US" sz="2800" u="sng" dirty="0" smtClean="0">
                <a:solidFill>
                  <a:srgbClr val="0070C0"/>
                </a:solidFill>
              </a:rPr>
              <a:t>Jackson</a:t>
            </a:r>
            <a:r>
              <a:rPr lang="en-US" sz="2000" u="sng" dirty="0" smtClean="0">
                <a:solidFill>
                  <a:prstClr val="black"/>
                </a:solidFill>
              </a:rPr>
              <a:t> </a:t>
            </a:r>
          </a:p>
          <a:p>
            <a:pPr lvl="1"/>
            <a:r>
              <a:rPr lang="en-US" sz="1600" dirty="0" smtClean="0">
                <a:solidFill>
                  <a:prstClr val="black"/>
                </a:solidFill>
              </a:rPr>
              <a:t>“</a:t>
            </a:r>
            <a:r>
              <a:rPr lang="en-US" sz="1600" dirty="0">
                <a:solidFill>
                  <a:prstClr val="black"/>
                </a:solidFill>
              </a:rPr>
              <a:t>The People’s President</a:t>
            </a:r>
            <a:r>
              <a:rPr lang="en-US" sz="1600" dirty="0" smtClean="0">
                <a:solidFill>
                  <a:prstClr val="black"/>
                </a:solidFill>
              </a:rPr>
              <a:t>”</a:t>
            </a:r>
            <a:endParaRPr lang="en-US" sz="1600" dirty="0">
              <a:solidFill>
                <a:prstClr val="black"/>
              </a:solidFill>
            </a:endParaRPr>
          </a:p>
          <a:p>
            <a:pPr lvl="1"/>
            <a:r>
              <a:rPr lang="en-US" sz="2000" dirty="0">
                <a:solidFill>
                  <a:prstClr val="black"/>
                </a:solidFill>
              </a:rPr>
              <a:t>First president to reward supporters with gov’t. posts (Spoils System)</a:t>
            </a:r>
          </a:p>
          <a:p>
            <a:pPr lvl="1"/>
            <a:r>
              <a:rPr lang="en-US" sz="2000" dirty="0">
                <a:solidFill>
                  <a:prstClr val="black"/>
                </a:solidFill>
              </a:rPr>
              <a:t>First to use veto power against policies that he disagreed with (as opposed to legislation thought to be Unconstitutional)</a:t>
            </a:r>
          </a:p>
          <a:p>
            <a:pPr lvl="1"/>
            <a:r>
              <a:rPr lang="en-US" sz="2000" dirty="0">
                <a:solidFill>
                  <a:prstClr val="black"/>
                </a:solidFill>
              </a:rPr>
              <a:t>fought the Second Bank of the United States, vetoing bank charter in direct opposition to the </a:t>
            </a:r>
            <a:r>
              <a:rPr lang="en-US" sz="2000" i="1" u="sng" dirty="0">
                <a:solidFill>
                  <a:prstClr val="black"/>
                </a:solidFill>
              </a:rPr>
              <a:t>McCulloch v. Maryland</a:t>
            </a:r>
            <a:r>
              <a:rPr lang="en-US" sz="2000" i="1" dirty="0">
                <a:solidFill>
                  <a:prstClr val="black"/>
                </a:solidFill>
              </a:rPr>
              <a:t> </a:t>
            </a:r>
            <a:r>
              <a:rPr lang="en-US" sz="2000" dirty="0">
                <a:solidFill>
                  <a:prstClr val="black"/>
                </a:solidFill>
              </a:rPr>
              <a:t>decision</a:t>
            </a:r>
          </a:p>
          <a:p>
            <a:pPr lvl="1"/>
            <a:r>
              <a:rPr lang="en-US" sz="2000" dirty="0">
                <a:solidFill>
                  <a:prstClr val="black"/>
                </a:solidFill>
              </a:rPr>
              <a:t>Fired his Treasury Secretary, among others </a:t>
            </a:r>
          </a:p>
          <a:p>
            <a:pPr lvl="1"/>
            <a:r>
              <a:rPr lang="en-US" sz="2000" dirty="0">
                <a:solidFill>
                  <a:prstClr val="black"/>
                </a:solidFill>
              </a:rPr>
              <a:t>Organized an army to enforce the Tariff of Abominations vs. South Carolina (declaring federal supremacy over the states by any means necessary)</a:t>
            </a:r>
          </a:p>
          <a:p>
            <a:pPr lvl="1"/>
            <a:r>
              <a:rPr lang="en-US" sz="2000" dirty="0">
                <a:solidFill>
                  <a:prstClr val="black"/>
                </a:solidFill>
              </a:rPr>
              <a:t>Censored mail to prevent abolitionist literature from being distributed in South</a:t>
            </a:r>
          </a:p>
          <a:p>
            <a:pPr lvl="1"/>
            <a:r>
              <a:rPr lang="en-US" sz="2000" dirty="0">
                <a:solidFill>
                  <a:prstClr val="black"/>
                </a:solidFill>
              </a:rPr>
              <a:t>Ignored decision in </a:t>
            </a:r>
            <a:r>
              <a:rPr lang="en-US" sz="2000" i="1" u="sng" dirty="0">
                <a:solidFill>
                  <a:prstClr val="black"/>
                </a:solidFill>
              </a:rPr>
              <a:t>Worcester v. Georgia </a:t>
            </a:r>
            <a:r>
              <a:rPr lang="en-US" sz="2000" dirty="0">
                <a:solidFill>
                  <a:prstClr val="black"/>
                </a:solidFill>
              </a:rPr>
              <a:t>and signed Indian Removal Act, arguing the executive could choose to NOT enforce laws/decisions</a:t>
            </a:r>
          </a:p>
          <a:p>
            <a:pPr marL="914400" lvl="2" indent="0" algn="ctr">
              <a:buNone/>
            </a:pPr>
            <a:r>
              <a:rPr lang="en-US" sz="2000" dirty="0">
                <a:solidFill>
                  <a:srgbClr val="0070C0"/>
                </a:solidFill>
              </a:rPr>
              <a:t>“John Marshall has made his decision; now let him enforce it.”</a:t>
            </a:r>
          </a:p>
          <a:p>
            <a:endParaRPr lang="en-US" dirty="0"/>
          </a:p>
        </p:txBody>
      </p:sp>
    </p:spTree>
    <p:extLst>
      <p:ext uri="{BB962C8B-B14F-4D97-AF65-F5344CB8AC3E}">
        <p14:creationId xmlns:p14="http://schemas.microsoft.com/office/powerpoint/2010/main" val="2612873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430962"/>
          </a:xfrm>
        </p:spPr>
        <p:txBody>
          <a:bodyPr>
            <a:normAutofit/>
          </a:bodyPr>
          <a:lstStyle/>
          <a:p>
            <a:pPr marL="0" lvl="0" indent="0" algn="ctr">
              <a:buNone/>
            </a:pPr>
            <a:r>
              <a:rPr lang="en-US" sz="4800" u="sng" dirty="0" smtClean="0">
                <a:solidFill>
                  <a:srgbClr val="0070C0"/>
                </a:solidFill>
              </a:rPr>
              <a:t>Abraham Lincoln</a:t>
            </a:r>
            <a:r>
              <a:rPr lang="en-US" sz="4800" u="sng" dirty="0" smtClean="0">
                <a:solidFill>
                  <a:prstClr val="black"/>
                </a:solidFill>
              </a:rPr>
              <a:t> </a:t>
            </a:r>
          </a:p>
          <a:p>
            <a:pPr marL="0" lvl="0" indent="0" algn="ctr">
              <a:buNone/>
            </a:pPr>
            <a:endParaRPr lang="en-US" sz="4800" u="sng" dirty="0" smtClean="0">
              <a:solidFill>
                <a:prstClr val="black"/>
              </a:solidFill>
            </a:endParaRPr>
          </a:p>
          <a:p>
            <a:pPr lvl="1"/>
            <a:r>
              <a:rPr lang="en-US" sz="2400" dirty="0" smtClean="0">
                <a:solidFill>
                  <a:prstClr val="black"/>
                </a:solidFill>
              </a:rPr>
              <a:t>mobilized </a:t>
            </a:r>
            <a:r>
              <a:rPr lang="en-US" sz="2400" dirty="0">
                <a:solidFill>
                  <a:prstClr val="black"/>
                </a:solidFill>
              </a:rPr>
              <a:t>for Civil War; expansion of wartime powers</a:t>
            </a:r>
          </a:p>
          <a:p>
            <a:pPr lvl="1"/>
            <a:r>
              <a:rPr lang="en-US" sz="2400" dirty="0">
                <a:solidFill>
                  <a:prstClr val="black"/>
                </a:solidFill>
              </a:rPr>
              <a:t>Issued executive orders to call up state militia for federal military service</a:t>
            </a:r>
          </a:p>
          <a:p>
            <a:pPr lvl="1"/>
            <a:r>
              <a:rPr lang="en-US" sz="2400" dirty="0">
                <a:solidFill>
                  <a:prstClr val="black"/>
                </a:solidFill>
              </a:rPr>
              <a:t>Expanded the size of the regular military forces. </a:t>
            </a:r>
          </a:p>
          <a:p>
            <a:pPr lvl="1"/>
            <a:r>
              <a:rPr lang="en-US" sz="2400" dirty="0">
                <a:solidFill>
                  <a:prstClr val="black"/>
                </a:solidFill>
              </a:rPr>
              <a:t>Proclaimed a blockade of Confederate ports. </a:t>
            </a:r>
          </a:p>
          <a:p>
            <a:pPr lvl="1"/>
            <a:r>
              <a:rPr lang="en-US" sz="2400" dirty="0">
                <a:solidFill>
                  <a:prstClr val="black"/>
                </a:solidFill>
              </a:rPr>
              <a:t>Suspended the writ of habeas corpus to curtail anti-Union activity</a:t>
            </a:r>
          </a:p>
          <a:p>
            <a:pPr lvl="1"/>
            <a:r>
              <a:rPr lang="en-US" sz="2400" dirty="0">
                <a:solidFill>
                  <a:prstClr val="black"/>
                </a:solidFill>
              </a:rPr>
              <a:t>Authorized the borrowing and spending of money to pay for defense of the Union</a:t>
            </a:r>
          </a:p>
          <a:p>
            <a:pPr lvl="1"/>
            <a:r>
              <a:rPr lang="en-US" sz="2400" dirty="0">
                <a:solidFill>
                  <a:prstClr val="black"/>
                </a:solidFill>
              </a:rPr>
              <a:t>Seized control of newspapers</a:t>
            </a:r>
          </a:p>
          <a:p>
            <a:endParaRPr lang="en-US" dirty="0"/>
          </a:p>
        </p:txBody>
      </p:sp>
    </p:spTree>
    <p:extLst>
      <p:ext uri="{BB962C8B-B14F-4D97-AF65-F5344CB8AC3E}">
        <p14:creationId xmlns:p14="http://schemas.microsoft.com/office/powerpoint/2010/main" val="106890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a:bodyPr>
          <a:lstStyle/>
          <a:p>
            <a:r>
              <a:rPr lang="en-US" sz="1600" dirty="0"/>
              <a:t>President Trump on Thursday balked at an immigration deal that would include protections for people from Haiti and some nations in Africa, demanding to know at a White House meeting why he should accept immigrants from “shithole countries” rather than from places like Norway, according to people with direct knowledge of the conversation</a:t>
            </a:r>
            <a:r>
              <a:rPr lang="en-US" sz="1600" dirty="0" smtClean="0"/>
              <a:t>.</a:t>
            </a:r>
          </a:p>
          <a:p>
            <a:r>
              <a:rPr lang="en-US" sz="1600" dirty="0"/>
              <a:t>The comments were reminiscent of ones the president made last year in an Oval Office meeting with cabinet officials and administration aides, during which he complained about admitting Haitians to the country, saying that they all had AIDS, as well as Nigerians, who he said would never go back to their “huts,” according to officials who heard the statements in person or were briefed on the remarks by people who had. </a:t>
            </a:r>
            <a:endParaRPr lang="en-US" sz="1600" dirty="0" smtClean="0"/>
          </a:p>
          <a:p>
            <a:r>
              <a:rPr lang="en-US" sz="1600" dirty="0"/>
              <a:t>In a written statement, Raj Shah, the White House deputy press secretary, did not deny the account of the meeting on Thursday or directly address Mr. Trump’s comments</a:t>
            </a:r>
            <a:r>
              <a:rPr lang="en-US" sz="1600" dirty="0" smtClean="0"/>
              <a:t>.</a:t>
            </a:r>
          </a:p>
          <a:p>
            <a:pPr lvl="1"/>
            <a:r>
              <a:rPr lang="en-US" sz="1600" i="1" dirty="0"/>
              <a:t>“Certain Washington politicians choose to fight for foreign countries, but President Trump will always fight for the American people,” Mr. Shah said. “Like other nations that have merit-based immigration, President Trump is fighting for permanent solutions that make our country stronger by welcoming those who can contribute to our society, grow our economy and assimilate into our great nation</a:t>
            </a:r>
            <a:r>
              <a:rPr lang="en-US" sz="1600" i="1" dirty="0" smtClean="0"/>
              <a:t>.”</a:t>
            </a:r>
          </a:p>
          <a:p>
            <a:r>
              <a:rPr lang="en-US" sz="1600" dirty="0"/>
              <a:t>Asked about the "shithole" comments, a White House official told CNN's </a:t>
            </a:r>
            <a:r>
              <a:rPr lang="en-US" sz="1600" dirty="0" err="1"/>
              <a:t>Kaitlan</a:t>
            </a:r>
            <a:r>
              <a:rPr lang="en-US" sz="1600" dirty="0"/>
              <a:t> Collins this:</a:t>
            </a:r>
          </a:p>
          <a:p>
            <a:pPr marL="0" indent="0">
              <a:buNone/>
            </a:pPr>
            <a:r>
              <a:rPr lang="en-US" sz="1600" dirty="0" smtClean="0"/>
              <a:t>	</a:t>
            </a:r>
            <a:r>
              <a:rPr lang="en-US" sz="1600" i="1" dirty="0" smtClean="0"/>
              <a:t>"</a:t>
            </a:r>
            <a:r>
              <a:rPr lang="en-US" sz="1600" i="1" dirty="0"/>
              <a:t>The President's 'shithole' remark is being received much differently inside of the </a:t>
            </a:r>
            <a:r>
              <a:rPr lang="en-US" sz="1600" i="1" dirty="0" smtClean="0"/>
              <a:t>	White House </a:t>
            </a:r>
            <a:r>
              <a:rPr lang="en-US" sz="1600" i="1" dirty="0"/>
              <a:t>than it is </a:t>
            </a:r>
            <a:r>
              <a:rPr lang="en-US" sz="1600" i="1" dirty="0" smtClean="0"/>
              <a:t>outside </a:t>
            </a:r>
            <a:r>
              <a:rPr lang="en-US" sz="1600" i="1" dirty="0"/>
              <a:t>of it. Though this might enrage Washington, staffers </a:t>
            </a:r>
            <a:r>
              <a:rPr lang="en-US" sz="1600" i="1" dirty="0" smtClean="0"/>
              <a:t>	predict </a:t>
            </a:r>
            <a:r>
              <a:rPr lang="en-US" sz="1600" i="1" dirty="0"/>
              <a:t>the </a:t>
            </a:r>
            <a:r>
              <a:rPr lang="en-US" sz="1600" i="1" dirty="0" smtClean="0"/>
              <a:t>comment </a:t>
            </a:r>
            <a:r>
              <a:rPr lang="en-US" sz="1600" i="1" dirty="0"/>
              <a:t>will resonate with his </a:t>
            </a:r>
            <a:r>
              <a:rPr lang="en-US" sz="1600" i="1" dirty="0" smtClean="0"/>
              <a:t>base</a:t>
            </a:r>
            <a:r>
              <a:rPr lang="en-US" sz="1600" i="1" dirty="0"/>
              <a:t>, much like his attacks on NFL players </a:t>
            </a:r>
            <a:r>
              <a:rPr lang="en-US" sz="1600" i="1" dirty="0" smtClean="0"/>
              <a:t>	who </a:t>
            </a:r>
            <a:r>
              <a:rPr lang="en-US" sz="1600" i="1" dirty="0"/>
              <a:t>kneel during </a:t>
            </a:r>
            <a:r>
              <a:rPr lang="en-US" sz="1600" i="1" dirty="0" smtClean="0"/>
              <a:t>the </a:t>
            </a:r>
            <a:r>
              <a:rPr lang="en-US" sz="1600" i="1" dirty="0"/>
              <a:t>National Anthem did not alienate it."</a:t>
            </a:r>
            <a:endParaRPr lang="en-US" sz="1600" i="1" dirty="0" smtClean="0"/>
          </a:p>
          <a:p>
            <a:r>
              <a:rPr lang="en-US" sz="1600" dirty="0" smtClean="0"/>
              <a:t>Trump Tweet, 2 hours ago: </a:t>
            </a:r>
            <a:r>
              <a:rPr lang="en-US" sz="1600" i="1" dirty="0" smtClean="0"/>
              <a:t>“The </a:t>
            </a:r>
            <a:r>
              <a:rPr lang="en-US" sz="1600" i="1" dirty="0"/>
              <a:t>language used by me at the DACA meeting was tough, but this was not the language used. What was really tough was the outlandish proposal made - a big setback for DACA</a:t>
            </a:r>
            <a:r>
              <a:rPr lang="en-US" sz="1600" i="1" dirty="0" smtClean="0"/>
              <a:t>!”</a:t>
            </a:r>
            <a:endParaRPr lang="en-US" sz="1600" i="1" dirty="0"/>
          </a:p>
        </p:txBody>
      </p:sp>
    </p:spTree>
    <p:extLst>
      <p:ext uri="{BB962C8B-B14F-4D97-AF65-F5344CB8AC3E}">
        <p14:creationId xmlns:p14="http://schemas.microsoft.com/office/powerpoint/2010/main" val="2814317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400800"/>
          </a:xfrm>
        </p:spPr>
        <p:txBody>
          <a:bodyPr>
            <a:normAutofit/>
          </a:bodyPr>
          <a:lstStyle/>
          <a:p>
            <a:pPr marL="0" lvl="0" indent="0" algn="ctr">
              <a:buNone/>
            </a:pPr>
            <a:r>
              <a:rPr lang="en-US" sz="3600" u="sng" dirty="0" smtClean="0">
                <a:solidFill>
                  <a:srgbClr val="0070C0"/>
                </a:solidFill>
              </a:rPr>
              <a:t>Theodore ‘Teddy’ Roosevelt </a:t>
            </a:r>
          </a:p>
          <a:p>
            <a:pPr lvl="1"/>
            <a:r>
              <a:rPr lang="en-US" sz="1600" dirty="0" smtClean="0">
                <a:solidFill>
                  <a:prstClr val="black"/>
                </a:solidFill>
              </a:rPr>
              <a:t>used </a:t>
            </a:r>
            <a:r>
              <a:rPr lang="en-US" sz="1600" dirty="0">
                <a:solidFill>
                  <a:prstClr val="black"/>
                </a:solidFill>
              </a:rPr>
              <a:t>the ‘Bully Pulpit’ to implement Progressivism and foreign policy</a:t>
            </a:r>
          </a:p>
          <a:p>
            <a:pPr lvl="1"/>
            <a:r>
              <a:rPr lang="en-US" sz="2000" dirty="0">
                <a:solidFill>
                  <a:prstClr val="black"/>
                </a:solidFill>
              </a:rPr>
              <a:t>Threatened the striking coal miners with intervention by federal troops</a:t>
            </a:r>
          </a:p>
          <a:p>
            <a:pPr lvl="1"/>
            <a:r>
              <a:rPr lang="en-US" sz="2000" dirty="0">
                <a:solidFill>
                  <a:prstClr val="black"/>
                </a:solidFill>
              </a:rPr>
              <a:t>brought 44 antitrust suits</a:t>
            </a:r>
          </a:p>
          <a:p>
            <a:pPr lvl="1"/>
            <a:r>
              <a:rPr lang="en-US" sz="2000" dirty="0">
                <a:solidFill>
                  <a:prstClr val="black"/>
                </a:solidFill>
              </a:rPr>
              <a:t>Used executive orders to establish 150 million acres of reserved forestry land</a:t>
            </a:r>
          </a:p>
          <a:p>
            <a:pPr lvl="1"/>
            <a:r>
              <a:rPr lang="en-US" sz="2000" dirty="0">
                <a:solidFill>
                  <a:prstClr val="black"/>
                </a:solidFill>
              </a:rPr>
              <a:t>Mediated a treaty to end the Russo-Japanese War</a:t>
            </a:r>
          </a:p>
          <a:p>
            <a:pPr lvl="1"/>
            <a:r>
              <a:rPr lang="en-US" sz="2000" dirty="0">
                <a:solidFill>
                  <a:prstClr val="black"/>
                </a:solidFill>
              </a:rPr>
              <a:t>Made the White House the center of news every day, providing interviews and photo opportunities. After noticing the reporters huddled outside the White House in the rain one day, he gave them their own room inside, effectively inventing the presidential press briefing. The grateful press, with unprecedented access to the White House, rewarded Roosevelt with ample coverage.</a:t>
            </a:r>
          </a:p>
          <a:p>
            <a:pPr lvl="1"/>
            <a:r>
              <a:rPr lang="en-US" sz="2000" dirty="0">
                <a:solidFill>
                  <a:prstClr val="black"/>
                </a:solidFill>
              </a:rPr>
              <a:t>Expanded U.S. imperialism in western hemisphere under his ‘Roosevelt Corollary’ to the Monroe Doctrine </a:t>
            </a:r>
            <a:endParaRPr lang="en-US" sz="2000" dirty="0" smtClean="0">
              <a:solidFill>
                <a:prstClr val="black"/>
              </a:solidFill>
            </a:endParaRPr>
          </a:p>
          <a:p>
            <a:pPr marL="457200" lvl="1" indent="0" algn="ctr">
              <a:buNone/>
            </a:pPr>
            <a:r>
              <a:rPr lang="en-US" sz="2000" i="1" dirty="0" smtClean="0">
                <a:solidFill>
                  <a:srgbClr val="0070C0"/>
                </a:solidFill>
              </a:rPr>
              <a:t>“</a:t>
            </a:r>
            <a:r>
              <a:rPr lang="en-US" sz="2000" i="1" dirty="0">
                <a:solidFill>
                  <a:srgbClr val="0070C0"/>
                </a:solidFill>
              </a:rPr>
              <a:t>I took the Canal Zone and let Congress debate; and while the debate goes on, the canal does also.”</a:t>
            </a:r>
          </a:p>
          <a:p>
            <a:endParaRPr lang="en-US" dirty="0"/>
          </a:p>
        </p:txBody>
      </p:sp>
    </p:spTree>
    <p:extLst>
      <p:ext uri="{BB962C8B-B14F-4D97-AF65-F5344CB8AC3E}">
        <p14:creationId xmlns:p14="http://schemas.microsoft.com/office/powerpoint/2010/main" val="144234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6096000"/>
          </a:xfrm>
        </p:spPr>
        <p:txBody>
          <a:bodyPr>
            <a:normAutofit/>
          </a:bodyPr>
          <a:lstStyle/>
          <a:p>
            <a:pPr marL="0" indent="0" algn="ctr">
              <a:buNone/>
            </a:pPr>
            <a:r>
              <a:rPr lang="en-US" u="sng" dirty="0" smtClean="0">
                <a:solidFill>
                  <a:srgbClr val="0070C0"/>
                </a:solidFill>
              </a:rPr>
              <a:t>Woodrow Wilson</a:t>
            </a:r>
          </a:p>
          <a:p>
            <a:pPr marL="0" indent="0" algn="ctr">
              <a:buNone/>
            </a:pPr>
            <a:endParaRPr lang="en-US" u="sng" dirty="0" smtClean="0">
              <a:solidFill>
                <a:srgbClr val="0070C0"/>
              </a:solidFill>
            </a:endParaRPr>
          </a:p>
          <a:p>
            <a:pPr lvl="1"/>
            <a:r>
              <a:rPr lang="en-US" dirty="0" smtClean="0"/>
              <a:t>Censored the press (WWI)</a:t>
            </a:r>
          </a:p>
          <a:p>
            <a:pPr lvl="1"/>
            <a:r>
              <a:rPr lang="en-US" dirty="0" smtClean="0"/>
              <a:t>Espionage Act: censored mail, crime to promote success of “America’s enemies”</a:t>
            </a:r>
          </a:p>
          <a:p>
            <a:pPr lvl="1"/>
            <a:r>
              <a:rPr lang="en-US" dirty="0" smtClean="0"/>
              <a:t>16</a:t>
            </a:r>
            <a:r>
              <a:rPr lang="en-US" baseline="30000" dirty="0" smtClean="0"/>
              <a:t>th</a:t>
            </a:r>
            <a:r>
              <a:rPr lang="en-US" dirty="0" smtClean="0"/>
              <a:t> Amendment: increased gov’t revenues and thus spending</a:t>
            </a:r>
          </a:p>
          <a:p>
            <a:pPr marL="457200" lvl="1" indent="0">
              <a:buNone/>
            </a:pPr>
            <a:endParaRPr lang="en-US" dirty="0" smtClean="0"/>
          </a:p>
          <a:p>
            <a:pPr marL="457200" lvl="1" indent="0" algn="ctr">
              <a:buNone/>
            </a:pPr>
            <a:r>
              <a:rPr lang="en-US" i="1" dirty="0" smtClean="0">
                <a:solidFill>
                  <a:srgbClr val="0070C0"/>
                </a:solidFill>
              </a:rPr>
              <a:t>“Remember that God ordained that I should be the next President of the United States. Neither you nor any other mortal or mortals could have prevented that.”</a:t>
            </a:r>
            <a:endParaRPr lang="en-US" i="1" dirty="0">
              <a:solidFill>
                <a:srgbClr val="0070C0"/>
              </a:solidFill>
            </a:endParaRPr>
          </a:p>
        </p:txBody>
      </p:sp>
    </p:spTree>
    <p:extLst>
      <p:ext uri="{BB962C8B-B14F-4D97-AF65-F5344CB8AC3E}">
        <p14:creationId xmlns:p14="http://schemas.microsoft.com/office/powerpoint/2010/main" val="1440967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
            <a:ext cx="8229600" cy="1189038"/>
          </a:xfrm>
        </p:spPr>
        <p:txBody>
          <a:bodyPr/>
          <a:lstStyle/>
          <a:p>
            <a:r>
              <a:rPr lang="en-US" u="sng" dirty="0" smtClean="0">
                <a:solidFill>
                  <a:srgbClr val="0070C0"/>
                </a:solidFill>
              </a:rPr>
              <a:t>Franklin Delano Roosevelt</a:t>
            </a:r>
            <a:endParaRPr lang="en-US" u="sng" dirty="0">
              <a:solidFill>
                <a:srgbClr val="0070C0"/>
              </a:solidFill>
            </a:endParaRPr>
          </a:p>
        </p:txBody>
      </p:sp>
      <p:sp>
        <p:nvSpPr>
          <p:cNvPr id="3" name="Content Placeholder 2"/>
          <p:cNvSpPr>
            <a:spLocks noGrp="1"/>
          </p:cNvSpPr>
          <p:nvPr>
            <p:ph idx="1"/>
          </p:nvPr>
        </p:nvSpPr>
        <p:spPr>
          <a:xfrm>
            <a:off x="457200" y="1191215"/>
            <a:ext cx="8229600" cy="5514385"/>
          </a:xfrm>
        </p:spPr>
        <p:txBody>
          <a:bodyPr>
            <a:normAutofit fontScale="62500" lnSpcReduction="20000"/>
          </a:bodyPr>
          <a:lstStyle/>
          <a:p>
            <a:r>
              <a:rPr lang="en-US" dirty="0" smtClean="0"/>
              <a:t>New Deal regulation of the economy (and then the resulting Total War regulation of wages, prices, production, prohibition on strikes, etc.)</a:t>
            </a:r>
          </a:p>
          <a:p>
            <a:r>
              <a:rPr lang="en-US" dirty="0" smtClean="0"/>
              <a:t>Relocation &amp; Incarceration of Japanese Americans (Executive Order 9066)</a:t>
            </a:r>
          </a:p>
          <a:p>
            <a:pPr lvl="1"/>
            <a:r>
              <a:rPr lang="en-US" dirty="0"/>
              <a:t>declare that all people of Japanese ancestry were excluded from the West Coast, including all of California and parts of Oregon, Washington, and </a:t>
            </a:r>
            <a:r>
              <a:rPr lang="en-US" dirty="0" smtClean="0"/>
              <a:t>Arizona</a:t>
            </a:r>
          </a:p>
          <a:p>
            <a:pPr lvl="1"/>
            <a:r>
              <a:rPr lang="en-US" dirty="0" smtClean="0"/>
              <a:t>More than 110,000 placed in ‘Internment’ camps</a:t>
            </a:r>
          </a:p>
          <a:p>
            <a:pPr lvl="1"/>
            <a:r>
              <a:rPr lang="en-US" i="1" u="sng" dirty="0" smtClean="0"/>
              <a:t>Korematsu v. </a:t>
            </a:r>
            <a:r>
              <a:rPr lang="en-US" i="1" u="sng" dirty="0"/>
              <a:t>U.S</a:t>
            </a:r>
            <a:r>
              <a:rPr lang="en-US" dirty="0"/>
              <a:t>. upheld the constitutionality of the removal by ruling against Fred Korematsu's appeal for violating an exclusion order</a:t>
            </a:r>
            <a:r>
              <a:rPr lang="en-US" dirty="0" smtClean="0"/>
              <a:t>. </a:t>
            </a:r>
            <a:r>
              <a:rPr lang="en-US" dirty="0"/>
              <a:t>The Court limited its decision to the validity of the exclusion orders, avoiding the issue of the incarceration of U.S. citizens without due </a:t>
            </a:r>
            <a:r>
              <a:rPr lang="en-US" dirty="0" smtClean="0"/>
              <a:t>process</a:t>
            </a:r>
          </a:p>
          <a:p>
            <a:pPr marL="457200" lvl="1" indent="0">
              <a:buNone/>
            </a:pPr>
            <a:endParaRPr lang="en-US" dirty="0" smtClean="0"/>
          </a:p>
          <a:p>
            <a:pPr lvl="2"/>
            <a:r>
              <a:rPr lang="en-US" i="1" dirty="0"/>
              <a:t>“Korematsu was not excluded from the Military Area because of hostility to him or his race. </a:t>
            </a:r>
            <a:r>
              <a:rPr lang="en-US" i="1" dirty="0">
                <a:solidFill>
                  <a:srgbClr val="0070C0"/>
                </a:solidFill>
              </a:rPr>
              <a:t>He was excluded because we are at war with the Japanese Empire, because the properly constituted military authorities feared an invasion of our West Coast and felt constrained to take proper security measures, because they decided that the military urgency of the situation demanded </a:t>
            </a:r>
            <a:r>
              <a:rPr lang="en-US" i="1" dirty="0"/>
              <a:t>that all citizens of Japanese ancestry be segregated from the West Coast </a:t>
            </a:r>
            <a:r>
              <a:rPr lang="en-US" i="1" dirty="0" smtClean="0"/>
              <a:t>temporarily”</a:t>
            </a:r>
          </a:p>
          <a:p>
            <a:pPr lvl="2"/>
            <a:r>
              <a:rPr lang="en-US" dirty="0" smtClean="0"/>
              <a:t>‘… the </a:t>
            </a:r>
            <a:r>
              <a:rPr lang="en-US" dirty="0"/>
              <a:t>need to protect against espionage outweighed the rights of Americans of Japanese descent, such as Korematsu. </a:t>
            </a:r>
            <a:r>
              <a:rPr lang="en-US" b="1" dirty="0"/>
              <a:t>The Court limited its decision to the validity of the exclusion orders</a:t>
            </a:r>
            <a:r>
              <a:rPr lang="en-US" dirty="0"/>
              <a:t>: </a:t>
            </a:r>
            <a:r>
              <a:rPr lang="en-US" i="1" dirty="0"/>
              <a:t>"The provisions of other orders requiring persons of Japanese ancestry to report to assembly centers and providing for the detention of such persons in assembly and relocation centers were separate, and their validity is not in issue in this proceeding</a:t>
            </a:r>
            <a:r>
              <a:rPr lang="en-US" i="1" dirty="0" smtClean="0"/>
              <a:t>.” </a:t>
            </a:r>
            <a:r>
              <a:rPr lang="en-US" dirty="0" smtClean="0"/>
              <a:t>…’</a:t>
            </a:r>
            <a:endParaRPr lang="en-US" dirty="0"/>
          </a:p>
        </p:txBody>
      </p:sp>
    </p:spTree>
    <p:extLst>
      <p:ext uri="{BB962C8B-B14F-4D97-AF65-F5344CB8AC3E}">
        <p14:creationId xmlns:p14="http://schemas.microsoft.com/office/powerpoint/2010/main" val="3144582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Harry Truman</a:t>
            </a:r>
            <a:endParaRPr lang="en-US" u="sng" dirty="0">
              <a:solidFill>
                <a:srgbClr val="0070C0"/>
              </a:solidFill>
            </a:endParaRPr>
          </a:p>
        </p:txBody>
      </p:sp>
      <p:sp>
        <p:nvSpPr>
          <p:cNvPr id="3" name="Content Placeholder 2"/>
          <p:cNvSpPr>
            <a:spLocks noGrp="1"/>
          </p:cNvSpPr>
          <p:nvPr>
            <p:ph idx="1"/>
          </p:nvPr>
        </p:nvSpPr>
        <p:spPr/>
        <p:txBody>
          <a:bodyPr>
            <a:normAutofit/>
          </a:bodyPr>
          <a:lstStyle/>
          <a:p>
            <a:r>
              <a:rPr lang="en-US" dirty="0"/>
              <a:t>decision to fight in Korea without a Congressional declaration of </a:t>
            </a:r>
            <a:r>
              <a:rPr lang="en-US" dirty="0" smtClean="0"/>
              <a:t>war</a:t>
            </a:r>
          </a:p>
          <a:p>
            <a:r>
              <a:rPr lang="en-US" dirty="0" smtClean="0"/>
              <a:t>entered </a:t>
            </a:r>
            <a:r>
              <a:rPr lang="en-US" dirty="0"/>
              <a:t>the Korean conflict without having to seek Congressional approval simply by describing the deployment of U.S. troops as a </a:t>
            </a:r>
            <a:r>
              <a:rPr lang="en-US" dirty="0" smtClean="0"/>
              <a:t>“police action” </a:t>
            </a:r>
            <a:r>
              <a:rPr lang="en-US" dirty="0"/>
              <a:t>taken in conjunction with the United </a:t>
            </a:r>
            <a:r>
              <a:rPr lang="en-US" dirty="0" smtClean="0"/>
              <a:t>Nations</a:t>
            </a:r>
            <a:endParaRPr lang="en-US" dirty="0"/>
          </a:p>
        </p:txBody>
      </p:sp>
    </p:spTree>
    <p:extLst>
      <p:ext uri="{BB962C8B-B14F-4D97-AF65-F5344CB8AC3E}">
        <p14:creationId xmlns:p14="http://schemas.microsoft.com/office/powerpoint/2010/main" val="655905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77000"/>
          </a:xfrm>
        </p:spPr>
        <p:txBody>
          <a:bodyPr>
            <a:normAutofit/>
          </a:bodyPr>
          <a:lstStyle/>
          <a:p>
            <a:r>
              <a:rPr lang="en-US" dirty="0" smtClean="0">
                <a:solidFill>
                  <a:srgbClr val="0070C0"/>
                </a:solidFill>
              </a:rPr>
              <a:t>Eisenhower</a:t>
            </a:r>
            <a:r>
              <a:rPr lang="en-US" dirty="0" smtClean="0"/>
              <a:t>: imposition of Federal rule to effect desegregation in Little Rock, Arkansas</a:t>
            </a:r>
          </a:p>
          <a:p>
            <a:endParaRPr lang="en-US" dirty="0" smtClean="0"/>
          </a:p>
          <a:p>
            <a:r>
              <a:rPr lang="en-US" dirty="0" smtClean="0">
                <a:solidFill>
                  <a:srgbClr val="0070C0"/>
                </a:solidFill>
              </a:rPr>
              <a:t>R. Nixon</a:t>
            </a:r>
            <a:r>
              <a:rPr lang="en-US" dirty="0" smtClean="0"/>
              <a:t>: cited ‘inherent powers’ of the Presidency (</a:t>
            </a:r>
            <a:r>
              <a:rPr lang="en-US" i="1" dirty="0" smtClean="0"/>
              <a:t>“It’s not illegal when the President does it”</a:t>
            </a:r>
            <a:r>
              <a:rPr lang="en-US" dirty="0" smtClean="0"/>
              <a:t>) and </a:t>
            </a:r>
            <a:r>
              <a:rPr lang="en-US" dirty="0"/>
              <a:t>E</a:t>
            </a:r>
            <a:r>
              <a:rPr lang="en-US" dirty="0" smtClean="0"/>
              <a:t>xecutive Privilege to obstruct Watergate investigation (IRS audits, phone taps, break-ins of those on enemies list); expanding the scope of the Vietnam War without congressional approval (bombing of Ho Chi Minh Trail in Laos &amp; Cambodia).</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0070C0"/>
                </a:solidFill>
                <a:ea typeface="+mn-ea"/>
                <a:cs typeface="+mn-cs"/>
              </a:rPr>
              <a:t>George W</a:t>
            </a:r>
            <a:r>
              <a:rPr lang="en-US" u="sng" dirty="0">
                <a:solidFill>
                  <a:srgbClr val="0070C0"/>
                </a:solidFill>
                <a:ea typeface="+mn-ea"/>
                <a:cs typeface="+mn-cs"/>
              </a:rPr>
              <a:t>. Bush &amp; </a:t>
            </a:r>
            <a:r>
              <a:rPr lang="en-US" u="sng" dirty="0" smtClean="0">
                <a:solidFill>
                  <a:srgbClr val="0070C0"/>
                </a:solidFill>
                <a:ea typeface="+mn-ea"/>
                <a:cs typeface="+mn-cs"/>
              </a:rPr>
              <a:t>Barack </a:t>
            </a:r>
            <a:r>
              <a:rPr lang="en-US" u="sng" dirty="0">
                <a:solidFill>
                  <a:srgbClr val="0070C0"/>
                </a:solidFill>
                <a:ea typeface="+mn-ea"/>
                <a:cs typeface="+mn-cs"/>
              </a:rPr>
              <a:t>Obama</a:t>
            </a:r>
            <a:endParaRPr lang="en-US" u="sng" dirty="0"/>
          </a:p>
        </p:txBody>
      </p:sp>
      <p:sp>
        <p:nvSpPr>
          <p:cNvPr id="3" name="Content Placeholder 2"/>
          <p:cNvSpPr>
            <a:spLocks noGrp="1"/>
          </p:cNvSpPr>
          <p:nvPr>
            <p:ph idx="1"/>
          </p:nvPr>
        </p:nvSpPr>
        <p:spPr>
          <a:xfrm>
            <a:off x="457200" y="1295400"/>
            <a:ext cx="8229600" cy="4830763"/>
          </a:xfrm>
        </p:spPr>
        <p:txBody>
          <a:bodyPr/>
          <a:lstStyle/>
          <a:p>
            <a:pPr lvl="0"/>
            <a:r>
              <a:rPr lang="en-US" sz="2400" dirty="0" smtClean="0">
                <a:solidFill>
                  <a:prstClr val="black"/>
                </a:solidFill>
              </a:rPr>
              <a:t>Expansion </a:t>
            </a:r>
            <a:r>
              <a:rPr lang="en-US" sz="2400" dirty="0">
                <a:solidFill>
                  <a:prstClr val="black"/>
                </a:solidFill>
              </a:rPr>
              <a:t>of executive powers as necessary to fight </a:t>
            </a:r>
            <a:r>
              <a:rPr lang="en-US" sz="2400" dirty="0" smtClean="0">
                <a:solidFill>
                  <a:prstClr val="black"/>
                </a:solidFill>
              </a:rPr>
              <a:t>terrorism, </a:t>
            </a:r>
            <a:r>
              <a:rPr lang="en-US" sz="2400" i="1" dirty="0" smtClean="0">
                <a:solidFill>
                  <a:prstClr val="black"/>
                </a:solidFill>
              </a:rPr>
              <a:t>e.g.</a:t>
            </a:r>
            <a:r>
              <a:rPr lang="en-US" sz="2400" dirty="0" smtClean="0">
                <a:solidFill>
                  <a:prstClr val="black"/>
                </a:solidFill>
              </a:rPr>
              <a:t>: </a:t>
            </a:r>
          </a:p>
          <a:p>
            <a:pPr lvl="1"/>
            <a:r>
              <a:rPr lang="en-US" sz="2000" dirty="0" smtClean="0">
                <a:solidFill>
                  <a:prstClr val="black"/>
                </a:solidFill>
              </a:rPr>
              <a:t>indefinite </a:t>
            </a:r>
            <a:r>
              <a:rPr lang="en-US" sz="2000" dirty="0">
                <a:solidFill>
                  <a:prstClr val="black"/>
                </a:solidFill>
              </a:rPr>
              <a:t>detention of terror suspects/suspension of </a:t>
            </a:r>
            <a:r>
              <a:rPr lang="en-US" sz="2000" i="1" dirty="0">
                <a:solidFill>
                  <a:prstClr val="black"/>
                </a:solidFill>
              </a:rPr>
              <a:t>Habeas Corpus)</a:t>
            </a:r>
            <a:r>
              <a:rPr lang="en-US" sz="2000" dirty="0">
                <a:solidFill>
                  <a:prstClr val="black"/>
                </a:solidFill>
              </a:rPr>
              <a:t>; </a:t>
            </a:r>
            <a:endParaRPr lang="en-US" sz="2000" dirty="0" smtClean="0">
              <a:solidFill>
                <a:prstClr val="black"/>
              </a:solidFill>
            </a:endParaRPr>
          </a:p>
          <a:p>
            <a:pPr lvl="1"/>
            <a:r>
              <a:rPr lang="en-US" sz="2000" dirty="0" smtClean="0">
                <a:solidFill>
                  <a:prstClr val="black"/>
                </a:solidFill>
              </a:rPr>
              <a:t>“</a:t>
            </a:r>
            <a:r>
              <a:rPr lang="en-US" sz="2000" dirty="0">
                <a:solidFill>
                  <a:prstClr val="black"/>
                </a:solidFill>
              </a:rPr>
              <a:t>Extraordinary Rendition” (government-sponsored abduction and extrajudicial transfer of a person from one country to another that has predominantly been carried out by the United States government with the consent of other countries known to practice torture </a:t>
            </a:r>
            <a:r>
              <a:rPr lang="en-US" sz="2000" i="1" dirty="0">
                <a:solidFill>
                  <a:prstClr val="black"/>
                </a:solidFill>
              </a:rPr>
              <a:t>aka</a:t>
            </a:r>
            <a:r>
              <a:rPr lang="en-US" sz="2000" dirty="0">
                <a:solidFill>
                  <a:prstClr val="black"/>
                </a:solidFill>
              </a:rPr>
              <a:t> </a:t>
            </a:r>
            <a:r>
              <a:rPr lang="en-US" sz="2000" dirty="0" smtClean="0">
                <a:solidFill>
                  <a:prstClr val="black"/>
                </a:solidFill>
              </a:rPr>
              <a:t>torture </a:t>
            </a:r>
            <a:r>
              <a:rPr lang="en-US" sz="2000" dirty="0">
                <a:solidFill>
                  <a:prstClr val="black"/>
                </a:solidFill>
              </a:rPr>
              <a:t>by proxy); </a:t>
            </a:r>
            <a:endParaRPr lang="en-US" sz="2000" dirty="0" smtClean="0">
              <a:solidFill>
                <a:prstClr val="black"/>
              </a:solidFill>
            </a:endParaRPr>
          </a:p>
          <a:p>
            <a:pPr lvl="1"/>
            <a:r>
              <a:rPr lang="en-US" sz="2000" dirty="0" smtClean="0">
                <a:solidFill>
                  <a:prstClr val="black"/>
                </a:solidFill>
              </a:rPr>
              <a:t>“</a:t>
            </a:r>
            <a:r>
              <a:rPr lang="en-US" sz="2000" dirty="0">
                <a:solidFill>
                  <a:prstClr val="black"/>
                </a:solidFill>
              </a:rPr>
              <a:t>Enhanced Interrogation”/torture; </a:t>
            </a:r>
            <a:endParaRPr lang="en-US" sz="2000" dirty="0" smtClean="0">
              <a:solidFill>
                <a:prstClr val="black"/>
              </a:solidFill>
            </a:endParaRPr>
          </a:p>
          <a:p>
            <a:pPr lvl="1"/>
            <a:r>
              <a:rPr lang="en-US" sz="2000" dirty="0" smtClean="0">
                <a:solidFill>
                  <a:prstClr val="black"/>
                </a:solidFill>
              </a:rPr>
              <a:t>NSA </a:t>
            </a:r>
            <a:r>
              <a:rPr lang="en-US" sz="2000" dirty="0">
                <a:solidFill>
                  <a:prstClr val="black"/>
                </a:solidFill>
              </a:rPr>
              <a:t>“Total information Awareness” (warrantless eavesdropping/“spying”); drone strikes; lethal strikes vs. citizens w/o judicial Due Process</a:t>
            </a:r>
          </a:p>
          <a:p>
            <a:endParaRPr lang="en-US" dirty="0"/>
          </a:p>
        </p:txBody>
      </p:sp>
    </p:spTree>
    <p:extLst>
      <p:ext uri="{BB962C8B-B14F-4D97-AF65-F5344CB8AC3E}">
        <p14:creationId xmlns:p14="http://schemas.microsoft.com/office/powerpoint/2010/main" val="4179059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Assist the President …</a:t>
            </a:r>
            <a:endParaRPr lang="en-US" dirty="0"/>
          </a:p>
        </p:txBody>
      </p:sp>
      <p:sp>
        <p:nvSpPr>
          <p:cNvPr id="3" name="Content Placeholder 2"/>
          <p:cNvSpPr>
            <a:spLocks noGrp="1"/>
          </p:cNvSpPr>
          <p:nvPr>
            <p:ph idx="1"/>
          </p:nvPr>
        </p:nvSpPr>
        <p:spPr/>
        <p:txBody>
          <a:bodyPr/>
          <a:lstStyle/>
          <a:p>
            <a:r>
              <a:rPr lang="en-US" dirty="0" smtClean="0"/>
              <a:t>Vice-President</a:t>
            </a:r>
          </a:p>
          <a:p>
            <a:pPr lvl="1"/>
            <a:r>
              <a:rPr lang="en-US" dirty="0" smtClean="0"/>
              <a:t>President of the Senate (breaks ties)</a:t>
            </a:r>
          </a:p>
          <a:p>
            <a:pPr lvl="1"/>
            <a:r>
              <a:rPr lang="en-US" dirty="0" smtClean="0"/>
              <a:t>Succeeds Pres. In times of </a:t>
            </a:r>
            <a:r>
              <a:rPr lang="en-US" dirty="0" smtClean="0"/>
              <a:t>disability/death</a:t>
            </a:r>
          </a:p>
          <a:p>
            <a:pPr lvl="1"/>
            <a:r>
              <a:rPr lang="en-US" dirty="0" smtClean="0"/>
              <a:t>Balance the </a:t>
            </a:r>
            <a:r>
              <a:rPr lang="en-US" smtClean="0"/>
              <a:t>electoral ticket</a:t>
            </a:r>
            <a:endParaRPr lang="en-US" dirty="0" smtClean="0"/>
          </a:p>
          <a:p>
            <a:pPr lvl="1"/>
            <a:r>
              <a:rPr lang="en-US" dirty="0" smtClean="0"/>
              <a:t>Pres.’s representative</a:t>
            </a:r>
          </a:p>
          <a:p>
            <a:pPr lvl="1"/>
            <a:r>
              <a:rPr lang="en-US" dirty="0" smtClean="0"/>
              <a:t>Fundraiser</a:t>
            </a:r>
          </a:p>
          <a:p>
            <a:pPr lvl="1"/>
            <a:r>
              <a:rPr lang="en-US" dirty="0" smtClean="0"/>
              <a:t>“Hatchet Man”</a:t>
            </a:r>
          </a:p>
          <a:p>
            <a:pPr lvl="1">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63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Advisors to the President</a:t>
            </a:r>
          </a:p>
          <a:p>
            <a:r>
              <a:rPr lang="en-US" dirty="0" smtClean="0"/>
              <a:t>Appointed by Pres. with consent of Senate</a:t>
            </a:r>
          </a:p>
          <a:p>
            <a:r>
              <a:rPr lang="en-US" dirty="0" smtClean="0"/>
              <a:t>Originally: State, War, Treasury, &amp; Attorney General</a:t>
            </a:r>
          </a:p>
          <a:p>
            <a:r>
              <a:rPr lang="en-US" dirty="0"/>
              <a:t>Members of the Cabinet (except for the Vice President) serve at the pleasure of the President, who can dismiss them at will for no cause. All federal public officials, including Cabinet members, are also subject to impeachment by the House of Representatives and trial in the Senate for "treason, bribery, and other high crimes and misdemeanors".</a:t>
            </a:r>
            <a:endParaRPr lang="en-US" dirty="0" smtClean="0"/>
          </a:p>
          <a:p>
            <a:r>
              <a:rPr lang="en-US" dirty="0" smtClean="0"/>
              <a:t>15 cabinet departments today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Office</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Est. 1939</a:t>
            </a:r>
          </a:p>
          <a:p>
            <a:r>
              <a:rPr lang="en-US" dirty="0" smtClean="0"/>
              <a:t>National Security Council </a:t>
            </a:r>
          </a:p>
          <a:p>
            <a:pPr lvl="1"/>
            <a:r>
              <a:rPr lang="en-US" dirty="0" smtClean="0"/>
              <a:t>Advisors on foreign &amp; military policy</a:t>
            </a:r>
          </a:p>
          <a:p>
            <a:pPr lvl="1"/>
            <a:r>
              <a:rPr lang="en-US" dirty="0" smtClean="0"/>
              <a:t>Pres., V-P, </a:t>
            </a:r>
            <a:r>
              <a:rPr lang="en-US" dirty="0" err="1" smtClean="0"/>
              <a:t>Sec’y</a:t>
            </a:r>
            <a:r>
              <a:rPr lang="en-US" dirty="0" smtClean="0"/>
              <a:t> of State, </a:t>
            </a:r>
            <a:r>
              <a:rPr lang="en-US" dirty="0" err="1" smtClean="0"/>
              <a:t>Sec’y</a:t>
            </a:r>
            <a:r>
              <a:rPr lang="en-US" dirty="0" smtClean="0"/>
              <a:t> of Defense, NSA</a:t>
            </a:r>
          </a:p>
          <a:p>
            <a:r>
              <a:rPr lang="en-US" dirty="0" smtClean="0"/>
              <a:t>Council of Economic Advisors </a:t>
            </a:r>
          </a:p>
          <a:p>
            <a:pPr lvl="1"/>
            <a:r>
              <a:rPr lang="en-US" dirty="0"/>
              <a:t>E</a:t>
            </a:r>
            <a:r>
              <a:rPr lang="en-US" dirty="0" smtClean="0"/>
              <a:t>conomic policy</a:t>
            </a:r>
          </a:p>
          <a:p>
            <a:r>
              <a:rPr lang="en-US" dirty="0" smtClean="0"/>
              <a:t>Office of Management &amp; Budget </a:t>
            </a:r>
          </a:p>
          <a:p>
            <a:pPr lvl="1"/>
            <a:r>
              <a:rPr lang="en-US" dirty="0"/>
              <a:t>P</a:t>
            </a:r>
            <a:r>
              <a:rPr lang="en-US" dirty="0" smtClean="0"/>
              <a:t>repare Pres.’s budget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astellar" pitchFamily="18" charset="0"/>
              </a:rPr>
              <a:t>THE PRESIDENCY</a:t>
            </a:r>
            <a:endParaRPr lang="en-US" sz="6000" dirty="0">
              <a:latin typeface="Castellar"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213050" cy="5181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35 years old, Natural Born Citizen, Resident of the U.S. for 14 years</a:t>
            </a:r>
          </a:p>
          <a:p>
            <a:pPr lvl="3">
              <a:buNone/>
            </a:pPr>
            <a:endParaRPr lang="en-US" dirty="0" smtClean="0"/>
          </a:p>
          <a:p>
            <a:pPr lvl="3">
              <a:buNone/>
            </a:pPr>
            <a:r>
              <a:rPr lang="en-US" sz="3600" dirty="0" smtClean="0"/>
              <a:t>All Presidents have been WASPs, but for JFK (Roman Catholic) and Barack Obama (African-American)</a:t>
            </a:r>
            <a:endParaRPr lang="en-US" sz="3600" dirty="0"/>
          </a:p>
        </p:txBody>
      </p:sp>
      <p:sp>
        <p:nvSpPr>
          <p:cNvPr id="4" name="Right Arrow 3"/>
          <p:cNvSpPr/>
          <p:nvPr/>
        </p:nvSpPr>
        <p:spPr>
          <a:xfrm>
            <a:off x="762000" y="31242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PRESIDENTIAL AMENDMENTS</a:t>
            </a:r>
            <a:endParaRPr lang="en-US" dirty="0"/>
          </a:p>
        </p:txBody>
      </p:sp>
      <p:sp>
        <p:nvSpPr>
          <p:cNvPr id="3" name="Content Placeholder 2"/>
          <p:cNvSpPr>
            <a:spLocks noGrp="1"/>
          </p:cNvSpPr>
          <p:nvPr>
            <p:ph idx="1"/>
          </p:nvPr>
        </p:nvSpPr>
        <p:spPr/>
        <p:txBody>
          <a:bodyPr/>
          <a:lstStyle/>
          <a:p>
            <a:r>
              <a:rPr lang="en-US" dirty="0" smtClean="0"/>
              <a:t>22</a:t>
            </a:r>
            <a:r>
              <a:rPr lang="en-US" baseline="30000" dirty="0" smtClean="0"/>
              <a:t>ND</a:t>
            </a:r>
            <a:r>
              <a:rPr lang="en-US" dirty="0" smtClean="0"/>
              <a:t> (1951): 2 Term limit</a:t>
            </a:r>
          </a:p>
          <a:p>
            <a:r>
              <a:rPr lang="en-US" dirty="0" smtClean="0"/>
              <a:t>25</a:t>
            </a:r>
            <a:r>
              <a:rPr lang="en-US" baseline="30000" dirty="0" smtClean="0"/>
              <a:t>th</a:t>
            </a:r>
            <a:r>
              <a:rPr lang="en-US" dirty="0" smtClean="0"/>
              <a:t> (1967): Presidential Succession/Disability</a:t>
            </a:r>
          </a:p>
          <a:p>
            <a:r>
              <a:rPr lang="en-US" dirty="0" smtClean="0"/>
              <a:t>The Constitution and Federal law have ranked the order of succession:</a:t>
            </a:r>
          </a:p>
          <a:p>
            <a:pPr lvl="1"/>
            <a:r>
              <a:rPr lang="en-US" dirty="0" smtClean="0"/>
              <a:t>Vice-President</a:t>
            </a:r>
          </a:p>
          <a:p>
            <a:pPr lvl="1"/>
            <a:r>
              <a:rPr lang="en-US" dirty="0" smtClean="0"/>
              <a:t>Speaker of the House</a:t>
            </a:r>
          </a:p>
          <a:p>
            <a:pPr lvl="1"/>
            <a:r>
              <a:rPr lang="en-US" dirty="0" smtClean="0"/>
              <a:t>President Pro Tempore of the Senate</a:t>
            </a:r>
          </a:p>
          <a:p>
            <a:pPr lvl="1"/>
            <a:r>
              <a:rPr lang="en-US" dirty="0" smtClean="0"/>
              <a:t>Cabinet Secretaries in order of dep’t. creation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lstStyle/>
          <a:p>
            <a:r>
              <a:rPr lang="en-US" dirty="0"/>
              <a:t>Whenever the President transmits to the President pro tempore of the Senate and the Speaker of the House of Representatives his written declaration that he is unable to discharge the powers and duties of his office, and until he transmits to them a written declaration to the contrary, such powers and duties shall be discharged by the Vice President as Acting President.</a:t>
            </a:r>
          </a:p>
        </p:txBody>
      </p:sp>
    </p:spTree>
    <p:extLst>
      <p:ext uri="{BB962C8B-B14F-4D97-AF65-F5344CB8AC3E}">
        <p14:creationId xmlns:p14="http://schemas.microsoft.com/office/powerpoint/2010/main" val="1613356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and Fury”</a:t>
            </a:r>
            <a:endParaRPr lang="en-US" dirty="0"/>
          </a:p>
        </p:txBody>
      </p:sp>
      <p:sp>
        <p:nvSpPr>
          <p:cNvPr id="3" name="Content Placeholder 2"/>
          <p:cNvSpPr>
            <a:spLocks noGrp="1"/>
          </p:cNvSpPr>
          <p:nvPr>
            <p:ph idx="1"/>
          </p:nvPr>
        </p:nvSpPr>
        <p:spPr>
          <a:xfrm>
            <a:off x="457200" y="1295400"/>
            <a:ext cx="8229600" cy="5410200"/>
          </a:xfrm>
        </p:spPr>
        <p:txBody>
          <a:bodyPr>
            <a:normAutofit fontScale="62500" lnSpcReduction="20000"/>
          </a:bodyPr>
          <a:lstStyle/>
          <a:p>
            <a:r>
              <a:rPr lang="en-US" dirty="0"/>
              <a:t>Michael Wolff on Friday doubled down on the reporting in his new book, </a:t>
            </a:r>
            <a:r>
              <a:rPr lang="en-US" i="1" dirty="0"/>
              <a:t>"Fire and Fury: Inside the Trump White House,"</a:t>
            </a:r>
            <a:r>
              <a:rPr lang="en-US" dirty="0"/>
              <a:t> hours before it was set to hit stores.</a:t>
            </a:r>
          </a:p>
          <a:p>
            <a:endParaRPr lang="en-US" dirty="0"/>
          </a:p>
          <a:p>
            <a:r>
              <a:rPr lang="en-US" dirty="0"/>
              <a:t>In one noteworthy exchange with the "Today" show host Savannah Guthrie, Wolff reasserted the book's claim that </a:t>
            </a:r>
            <a:r>
              <a:rPr lang="en-US" dirty="0">
                <a:solidFill>
                  <a:srgbClr val="0070C0"/>
                </a:solidFill>
              </a:rPr>
              <a:t>every single person around President Donald Trump, including senior advisers and family members, had questioned the president's intelligence and fitness for office.</a:t>
            </a:r>
          </a:p>
          <a:p>
            <a:endParaRPr lang="en-US" dirty="0"/>
          </a:p>
          <a:p>
            <a:r>
              <a:rPr lang="en-US" i="1" dirty="0">
                <a:solidFill>
                  <a:srgbClr val="0070C0"/>
                </a:solidFill>
              </a:rPr>
              <a:t>"Let me put a marker in the sand here: 100% of the people around him," </a:t>
            </a:r>
            <a:r>
              <a:rPr lang="en-US" dirty="0"/>
              <a:t>Wolff said.</a:t>
            </a:r>
          </a:p>
          <a:p>
            <a:endParaRPr lang="en-US" dirty="0"/>
          </a:p>
          <a:p>
            <a:r>
              <a:rPr lang="en-US" dirty="0"/>
              <a:t>When Guthrie asked what else people around Trump said about him, Wolff said it was that he is </a:t>
            </a:r>
            <a:r>
              <a:rPr lang="en-US" i="1" dirty="0"/>
              <a:t>"like a child."</a:t>
            </a:r>
          </a:p>
          <a:p>
            <a:endParaRPr lang="en-US" dirty="0"/>
          </a:p>
          <a:p>
            <a:r>
              <a:rPr lang="en-US" i="1" dirty="0"/>
              <a:t>"And what they mean by that is he has a need for immediate gratification," </a:t>
            </a:r>
            <a:r>
              <a:rPr lang="en-US" dirty="0"/>
              <a:t>he said. </a:t>
            </a:r>
            <a:r>
              <a:rPr lang="en-US" i="1" dirty="0"/>
              <a:t>"It's all about him." </a:t>
            </a:r>
          </a:p>
        </p:txBody>
      </p:sp>
    </p:spTree>
    <p:extLst>
      <p:ext uri="{BB962C8B-B14F-4D97-AF65-F5344CB8AC3E}">
        <p14:creationId xmlns:p14="http://schemas.microsoft.com/office/powerpoint/2010/main" val="401490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fontScale="62500" lnSpcReduction="20000"/>
          </a:bodyPr>
          <a:lstStyle/>
          <a:p>
            <a:r>
              <a:rPr lang="en-US" dirty="0"/>
              <a:t>Whenever </a:t>
            </a:r>
            <a:r>
              <a:rPr lang="en-US" dirty="0">
                <a:solidFill>
                  <a:srgbClr val="0070C0"/>
                </a:solidFill>
              </a:rPr>
              <a:t>the Vice President and a majority of either the principal officers of the executive departments</a:t>
            </a:r>
            <a:r>
              <a:rPr lang="en-US" dirty="0"/>
              <a:t> or of such other body as Congress may by law provide, transmit to the President pro tempore of the Senate and the Speaker of the House of Representatives </a:t>
            </a:r>
            <a:r>
              <a:rPr lang="en-US" dirty="0">
                <a:solidFill>
                  <a:srgbClr val="0070C0"/>
                </a:solidFill>
              </a:rPr>
              <a:t>their written declaration that the President is unable to discharge the powers and duties of his office</a:t>
            </a:r>
            <a:r>
              <a:rPr lang="en-US" dirty="0"/>
              <a:t>, the Vice President shall immediately assume the powers and duties of the office as Acting President.</a:t>
            </a:r>
          </a:p>
          <a:p>
            <a:r>
              <a:rPr lang="en-US" dirty="0"/>
              <a:t>Thereafter, when the President transmits to the President pro tempore of the Senate and the Speaker of the House of Representatives his written declaration that no inability exists, he shall resume the powers and duties of his office unless the Vice President and a majority of either the principal officers of the executive department or of such other body as Congress may by law provide, transmit within four days to the President pro tempore of the Senate and the Speaker of the House of Representatives their written declaration that the President is unable to discharge the powers and duties of his office. Thereupon Congress shall decide the issue, assembling within forty-eight hours for that purpose if not in session. </a:t>
            </a:r>
            <a:r>
              <a:rPr lang="en-US" dirty="0">
                <a:solidFill>
                  <a:srgbClr val="0070C0"/>
                </a:solidFill>
              </a:rPr>
              <a:t>If the Congress, within twenty-one days after receipt of the latter written declaration</a:t>
            </a:r>
            <a:r>
              <a:rPr lang="en-US" dirty="0"/>
              <a:t>, or, if Congress is not in session, within twenty-one days after Congress is required to assemble, </a:t>
            </a:r>
            <a:r>
              <a:rPr lang="en-US" dirty="0">
                <a:solidFill>
                  <a:srgbClr val="0070C0"/>
                </a:solidFill>
              </a:rPr>
              <a:t>determines by two-thirds vote of both Houses that the President is unable to discharge the powers and duties of his office, the Vice President shall continue to discharge the same as Acting President</a:t>
            </a:r>
            <a:r>
              <a:rPr lang="en-US" dirty="0"/>
              <a:t>; otherwise, the President shall resume the powers and duties of his office.</a:t>
            </a:r>
          </a:p>
          <a:p>
            <a:endParaRPr lang="en-US" dirty="0"/>
          </a:p>
        </p:txBody>
      </p:sp>
    </p:spTree>
    <p:extLst>
      <p:ext uri="{BB962C8B-B14F-4D97-AF65-F5344CB8AC3E}">
        <p14:creationId xmlns:p14="http://schemas.microsoft.com/office/powerpoint/2010/main" val="409933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DEMOCRATIC GOVERNMENTS</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sz="4000" dirty="0" smtClean="0">
                <a:latin typeface="Britannic Bold" pitchFamily="34" charset="0"/>
              </a:rPr>
              <a:t>PRESIDENTIAL SYSTEMS </a:t>
            </a:r>
          </a:p>
          <a:p>
            <a:pPr algn="ctr">
              <a:buNone/>
            </a:pPr>
            <a:r>
              <a:rPr lang="en-US" sz="4000" dirty="0" smtClean="0"/>
              <a:t>VS.</a:t>
            </a:r>
          </a:p>
          <a:p>
            <a:pPr algn="ctr">
              <a:buNone/>
            </a:pPr>
            <a:r>
              <a:rPr lang="en-US" sz="4000" dirty="0" smtClean="0">
                <a:latin typeface="Century Schoolbook" pitchFamily="18" charset="0"/>
              </a:rPr>
              <a:t>PARLIAMENTARY SYSTEMS</a:t>
            </a:r>
            <a:endParaRPr lang="en-US" sz="4000" dirty="0">
              <a:latin typeface="Century Schoolbook"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67388</TotalTime>
  <Words>2471</Words>
  <Application>Microsoft Office PowerPoint</Application>
  <PresentationFormat>On-screen Show (4:3)</PresentationFormat>
  <Paragraphs>162</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Britannic Bold</vt:lpstr>
      <vt:lpstr>Calibri</vt:lpstr>
      <vt:lpstr>Castellar</vt:lpstr>
      <vt:lpstr>Century Schoolbook</vt:lpstr>
      <vt:lpstr>Garamond</vt:lpstr>
      <vt:lpstr>Times New Roman</vt:lpstr>
      <vt:lpstr>Office Theme</vt:lpstr>
      <vt:lpstr>#NoCaptionNeeded</vt:lpstr>
      <vt:lpstr>PowerPoint Presentation</vt:lpstr>
      <vt:lpstr>THE PRESIDENCY</vt:lpstr>
      <vt:lpstr>REQUIREMENTS</vt:lpstr>
      <vt:lpstr>PRESIDENTIAL AMENDMENTS</vt:lpstr>
      <vt:lpstr>PowerPoint Presentation</vt:lpstr>
      <vt:lpstr>“Fire and Fury”</vt:lpstr>
      <vt:lpstr>PowerPoint Presentation</vt:lpstr>
      <vt:lpstr>DEMOCRATIC GOVERNMENTS</vt:lpstr>
      <vt:lpstr>PowerPoint Presentation</vt:lpstr>
      <vt:lpstr>PowerPoint Presentation</vt:lpstr>
      <vt:lpstr>WHY A PRESIDENTIAL SYSTEM?</vt:lpstr>
      <vt:lpstr>PowerPoint Presentation</vt:lpstr>
      <vt:lpstr>ROLES OF THE PRESIDENT</vt:lpstr>
      <vt:lpstr>ROLES OF THE PRESIDENT (con’t.)</vt:lpstr>
      <vt:lpstr>EVOLUTION of the EXECUTIVE</vt:lpstr>
      <vt:lpstr>PowerPoint Presentation</vt:lpstr>
      <vt:lpstr>PowerPoint Presentation</vt:lpstr>
      <vt:lpstr>PowerPoint Presentation</vt:lpstr>
      <vt:lpstr>PowerPoint Presentation</vt:lpstr>
      <vt:lpstr>PowerPoint Presentation</vt:lpstr>
      <vt:lpstr>Franklin Delano Roosevelt</vt:lpstr>
      <vt:lpstr>Harry Truman</vt:lpstr>
      <vt:lpstr>PowerPoint Presentation</vt:lpstr>
      <vt:lpstr>George W. Bush &amp; Barack Obama</vt:lpstr>
      <vt:lpstr>To Assist the President …</vt:lpstr>
      <vt:lpstr>The Cabinet</vt:lpstr>
      <vt:lpstr>The Executive Office</vt:lpstr>
      <vt:lpstr>PowerPoint Presentation</vt:lpstr>
    </vt:vector>
  </TitlesOfParts>
  <Company>Saugerties Central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PRESIDENCY</dc:title>
  <dc:creator>user</dc:creator>
  <cp:lastModifiedBy>ANTHONY TUCCILLO</cp:lastModifiedBy>
  <cp:revision>66</cp:revision>
  <dcterms:created xsi:type="dcterms:W3CDTF">2012-03-08T13:47:04Z</dcterms:created>
  <dcterms:modified xsi:type="dcterms:W3CDTF">2018-01-30T16:01:49Z</dcterms:modified>
</cp:coreProperties>
</file>