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79" r:id="rId9"/>
    <p:sldId id="262" r:id="rId10"/>
    <p:sldId id="264" r:id="rId11"/>
    <p:sldId id="265" r:id="rId12"/>
    <p:sldId id="263" r:id="rId13"/>
    <p:sldId id="278" r:id="rId14"/>
    <p:sldId id="266" r:id="rId15"/>
    <p:sldId id="267" r:id="rId16"/>
    <p:sldId id="268" r:id="rId17"/>
    <p:sldId id="269" r:id="rId18"/>
    <p:sldId id="274" r:id="rId19"/>
    <p:sldId id="270" r:id="rId20"/>
    <p:sldId id="271" r:id="rId21"/>
    <p:sldId id="272" r:id="rId22"/>
    <p:sldId id="273" r:id="rId23"/>
    <p:sldId id="280" r:id="rId24"/>
    <p:sldId id="281" r:id="rId25"/>
    <p:sldId id="282" r:id="rId26"/>
    <p:sldId id="283" r:id="rId27"/>
    <p:sldId id="276" r:id="rId28"/>
    <p:sldId id="27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A4F0-2A5A-4A2E-B86B-15AF068B7A7B}" type="datetimeFigureOut">
              <a:rPr lang="en-US" smtClean="0"/>
              <a:pPr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1CE9-26E6-4A54-90D0-AF326CAF6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A4F0-2A5A-4A2E-B86B-15AF068B7A7B}" type="datetimeFigureOut">
              <a:rPr lang="en-US" smtClean="0"/>
              <a:pPr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1CE9-26E6-4A54-90D0-AF326CAF6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A4F0-2A5A-4A2E-B86B-15AF068B7A7B}" type="datetimeFigureOut">
              <a:rPr lang="en-US" smtClean="0"/>
              <a:pPr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1CE9-26E6-4A54-90D0-AF326CAF6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A4F0-2A5A-4A2E-B86B-15AF068B7A7B}" type="datetimeFigureOut">
              <a:rPr lang="en-US" smtClean="0"/>
              <a:pPr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1CE9-26E6-4A54-90D0-AF326CAF6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A4F0-2A5A-4A2E-B86B-15AF068B7A7B}" type="datetimeFigureOut">
              <a:rPr lang="en-US" smtClean="0"/>
              <a:pPr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1CE9-26E6-4A54-90D0-AF326CAF6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A4F0-2A5A-4A2E-B86B-15AF068B7A7B}" type="datetimeFigureOut">
              <a:rPr lang="en-US" smtClean="0"/>
              <a:pPr/>
              <a:t>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1CE9-26E6-4A54-90D0-AF326CAF6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A4F0-2A5A-4A2E-B86B-15AF068B7A7B}" type="datetimeFigureOut">
              <a:rPr lang="en-US" smtClean="0"/>
              <a:pPr/>
              <a:t>2/22/2019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1CE9-26E6-4A54-90D0-AF326CAF6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A4F0-2A5A-4A2E-B86B-15AF068B7A7B}" type="datetimeFigureOut">
              <a:rPr lang="en-US" smtClean="0"/>
              <a:pPr/>
              <a:t>2/22/2019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1CE9-26E6-4A54-90D0-AF326CAF6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A4F0-2A5A-4A2E-B86B-15AF068B7A7B}" type="datetimeFigureOut">
              <a:rPr lang="en-US" smtClean="0"/>
              <a:pPr/>
              <a:t>2/22/2019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1CE9-26E6-4A54-90D0-AF326CAF6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A4F0-2A5A-4A2E-B86B-15AF068B7A7B}" type="datetimeFigureOut">
              <a:rPr lang="en-US" smtClean="0"/>
              <a:pPr/>
              <a:t>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1CE9-26E6-4A54-90D0-AF326CAF6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A4F0-2A5A-4A2E-B86B-15AF068B7A7B}" type="datetimeFigureOut">
              <a:rPr lang="en-US" smtClean="0"/>
              <a:pPr/>
              <a:t>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1CE9-26E6-4A54-90D0-AF326CAF6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6A4F0-2A5A-4A2E-B86B-15AF068B7A7B}" type="datetimeFigureOut">
              <a:rPr lang="en-US" smtClean="0"/>
              <a:pPr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01CE9-26E6-4A54-90D0-AF326CAF6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19200"/>
            <a:ext cx="7772400" cy="1470025"/>
          </a:xfrm>
        </p:spPr>
        <p:txBody>
          <a:bodyPr/>
          <a:lstStyle/>
          <a:p>
            <a:r>
              <a:rPr lang="en-US" b="1" dirty="0" smtClean="0"/>
              <a:t>Chapter 8: Political Parties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5046303"/>
            <a:ext cx="7848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/>
              <a:t>Tom Perez, elected February 2017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1981200" y="5791200"/>
            <a:ext cx="4447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Democratic National Committee Chairperson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845"/>
            <a:ext cx="8887142" cy="50304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105400"/>
            <a:ext cx="8229600" cy="1600200"/>
          </a:xfrm>
        </p:spPr>
        <p:txBody>
          <a:bodyPr>
            <a:normAutofit/>
          </a:bodyPr>
          <a:lstStyle/>
          <a:p>
            <a:r>
              <a:rPr lang="en-US" sz="3200" dirty="0" err="1"/>
              <a:t>Ronna</a:t>
            </a:r>
            <a:r>
              <a:rPr lang="en-US" sz="3200" dirty="0"/>
              <a:t> Romney </a:t>
            </a:r>
            <a:r>
              <a:rPr lang="en-US" sz="3200" dirty="0" smtClean="0"/>
              <a:t>McDaniel </a:t>
            </a:r>
            <a:br>
              <a:rPr lang="en-US" sz="3200" dirty="0" smtClean="0"/>
            </a:br>
            <a:r>
              <a:rPr lang="en-US" sz="2700" dirty="0" smtClean="0"/>
              <a:t>(elected January 2017)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3200" dirty="0"/>
              <a:t>Republican </a:t>
            </a:r>
            <a:r>
              <a:rPr lang="en-US" sz="3200" dirty="0" smtClean="0"/>
              <a:t>National Committee Chairman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3" y="34834"/>
            <a:ext cx="9070069" cy="49181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arty in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Consists </a:t>
            </a:r>
            <a:r>
              <a:rPr lang="en-US" dirty="0"/>
              <a:t>of elected officials who call themselves members of the party</a:t>
            </a:r>
          </a:p>
          <a:p>
            <a:r>
              <a:rPr lang="en-US" dirty="0" smtClean="0"/>
              <a:t>These </a:t>
            </a:r>
            <a:r>
              <a:rPr lang="en-US" dirty="0"/>
              <a:t>leaders are the spokespersons for the party</a:t>
            </a:r>
          </a:p>
          <a:p>
            <a:r>
              <a:rPr lang="en-US" dirty="0" smtClean="0"/>
              <a:t>They </a:t>
            </a:r>
            <a:r>
              <a:rPr lang="en-US" dirty="0"/>
              <a:t>do not always agree with each other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993" y="-152400"/>
            <a:ext cx="6096000" cy="3429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928" y="1505336"/>
            <a:ext cx="3859186" cy="4343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20" y="3257005"/>
            <a:ext cx="3635829" cy="363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8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Linkage Institutions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channels or access points through which issues and people’s policy preferences get on the government’s policy agenda</a:t>
            </a:r>
          </a:p>
          <a:p>
            <a:r>
              <a:rPr lang="en-US" dirty="0"/>
              <a:t>I</a:t>
            </a:r>
            <a:r>
              <a:rPr lang="en-US" dirty="0" smtClean="0"/>
              <a:t>n </a:t>
            </a:r>
            <a:r>
              <a:rPr lang="en-US" dirty="0"/>
              <a:t>the U.S.  </a:t>
            </a:r>
            <a:r>
              <a:rPr lang="en-US"/>
              <a:t>there </a:t>
            </a:r>
            <a:r>
              <a:rPr lang="en-US" smtClean="0"/>
              <a:t>are </a:t>
            </a:r>
            <a:r>
              <a:rPr lang="en-US" dirty="0"/>
              <a:t>four:  </a:t>
            </a:r>
            <a:r>
              <a:rPr lang="en-US" dirty="0">
                <a:solidFill>
                  <a:srgbClr val="FF0000"/>
                </a:solidFill>
              </a:rPr>
              <a:t>elections</a:t>
            </a:r>
            <a:r>
              <a:rPr lang="en-US" dirty="0"/>
              <a:t>; </a:t>
            </a:r>
            <a:r>
              <a:rPr lang="en-US" dirty="0">
                <a:solidFill>
                  <a:srgbClr val="0070C0"/>
                </a:solidFill>
              </a:rPr>
              <a:t>political parties</a:t>
            </a:r>
            <a:r>
              <a:rPr lang="en-US" dirty="0"/>
              <a:t>; </a:t>
            </a:r>
            <a:r>
              <a:rPr lang="en-US" dirty="0">
                <a:solidFill>
                  <a:srgbClr val="00B050"/>
                </a:solidFill>
              </a:rPr>
              <a:t>interest groups</a:t>
            </a:r>
            <a:r>
              <a:rPr lang="en-US" dirty="0"/>
              <a:t>; and the </a:t>
            </a:r>
            <a:r>
              <a:rPr lang="en-US" dirty="0">
                <a:solidFill>
                  <a:schemeClr val="accent6"/>
                </a:solidFill>
              </a:rPr>
              <a:t>mass media</a:t>
            </a:r>
          </a:p>
          <a:p>
            <a:r>
              <a:rPr lang="en-US" dirty="0"/>
              <a:t>L</a:t>
            </a:r>
            <a:r>
              <a:rPr lang="en-US" dirty="0" smtClean="0"/>
              <a:t>inkage </a:t>
            </a:r>
            <a:r>
              <a:rPr lang="en-US" dirty="0"/>
              <a:t>institutions help ensure that public preferences are heard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T</a:t>
            </a:r>
            <a:r>
              <a:rPr lang="en-US" dirty="0" smtClean="0"/>
              <a:t>asks performed by Parties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1. Parties </a:t>
            </a:r>
            <a:r>
              <a:rPr lang="en-US" b="1" dirty="0">
                <a:solidFill>
                  <a:srgbClr val="FF0000"/>
                </a:solidFill>
              </a:rPr>
              <a:t>pick candidates:  </a:t>
            </a:r>
            <a:r>
              <a:rPr lang="en-US" dirty="0"/>
              <a:t>a person needs to be nominated, or endorsed, by their party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2. Parties run campaigns:  </a:t>
            </a:r>
          </a:p>
          <a:p>
            <a:pPr lvl="1">
              <a:buNone/>
            </a:pPr>
            <a:endParaRPr lang="en-US" dirty="0"/>
          </a:p>
          <a:p>
            <a:pPr lvl="1"/>
            <a:r>
              <a:rPr lang="en-US" sz="3600" dirty="0" smtClean="0"/>
              <a:t>parties coordinate political campaigns, although with new technology it is easier for candidates to campaign on their own (ex. Ross Perot)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3.  Parties give cues to voters:</a:t>
            </a:r>
            <a:r>
              <a:rPr lang="en-US" dirty="0" smtClean="0"/>
              <a:t>  </a:t>
            </a:r>
          </a:p>
          <a:p>
            <a:pPr lvl="1"/>
            <a:r>
              <a:rPr lang="en-US" dirty="0" smtClean="0"/>
              <a:t>many people rely on the party to give them the cues for voting</a:t>
            </a:r>
          </a:p>
          <a:p>
            <a:pPr lvl="2"/>
            <a:r>
              <a:rPr lang="en-US" dirty="0" smtClean="0"/>
              <a:t>a.  </a:t>
            </a:r>
            <a:r>
              <a:rPr lang="en-US" b="1" dirty="0" smtClean="0"/>
              <a:t>Party Image</a:t>
            </a:r>
            <a:r>
              <a:rPr lang="en-US" dirty="0" smtClean="0"/>
              <a:t>:  the voter’s perception of what the Republicans or Democrats stand for, such as conservatism or liberalism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 smtClean="0"/>
              <a:t>What is your perceived party image for:</a:t>
            </a:r>
          </a:p>
          <a:p>
            <a:pPr>
              <a:buNone/>
            </a:pPr>
            <a:r>
              <a:rPr lang="en-US" sz="5400" dirty="0" smtClean="0">
                <a:solidFill>
                  <a:srgbClr val="0070C0"/>
                </a:solidFill>
              </a:rPr>
              <a:t>Democrats</a:t>
            </a:r>
            <a:r>
              <a:rPr lang="en-US" sz="5400" dirty="0" smtClean="0"/>
              <a:t>?	    </a:t>
            </a:r>
            <a:r>
              <a:rPr lang="en-US" sz="5400" dirty="0" smtClean="0">
                <a:solidFill>
                  <a:srgbClr val="FF0000"/>
                </a:solidFill>
              </a:rPr>
              <a:t>Republicans</a:t>
            </a:r>
            <a:r>
              <a:rPr lang="en-US" sz="5400" dirty="0" smtClean="0"/>
              <a:t>?</a:t>
            </a:r>
          </a:p>
          <a:p>
            <a:endParaRPr lang="en-US" dirty="0"/>
          </a:p>
        </p:txBody>
      </p:sp>
      <p:pic>
        <p:nvPicPr>
          <p:cNvPr id="4" name="Picture 3" descr="hip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717011"/>
            <a:ext cx="3429000" cy="5140989"/>
          </a:xfrm>
          <a:prstGeom prst="rect">
            <a:avLst/>
          </a:prstGeom>
        </p:spPr>
      </p:pic>
      <p:pic>
        <p:nvPicPr>
          <p:cNvPr id="5" name="Picture 4" descr="republican_jesus_sm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614221"/>
            <a:ext cx="3505200" cy="52437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4.  Parties articulate policies:  </a:t>
            </a:r>
          </a:p>
          <a:p>
            <a:pPr lvl="1"/>
            <a:r>
              <a:rPr lang="en-US" dirty="0" smtClean="0"/>
              <a:t>within the electorate and within the government, each political party advocates specific policy alternatives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dirty="0" smtClean="0"/>
              <a:t>American government is defined </a:t>
            </a:r>
            <a:r>
              <a:rPr lang="en-US" sz="5400" dirty="0" smtClean="0"/>
              <a:t>by competition </a:t>
            </a:r>
            <a:r>
              <a:rPr lang="en-US" sz="5400" dirty="0" smtClean="0"/>
              <a:t>between the two dominant parties, </a:t>
            </a:r>
          </a:p>
          <a:p>
            <a:pPr algn="ctr">
              <a:buNone/>
            </a:pPr>
            <a:endParaRPr lang="en-US" sz="1600" dirty="0" smtClean="0"/>
          </a:p>
          <a:p>
            <a:pPr algn="ctr">
              <a:buNone/>
            </a:pPr>
            <a:r>
              <a:rPr lang="en-US" sz="5400" dirty="0" smtClean="0">
                <a:solidFill>
                  <a:srgbClr val="0070C0"/>
                </a:solidFill>
              </a:rPr>
              <a:t>Democrats</a:t>
            </a:r>
            <a:r>
              <a:rPr lang="en-US" sz="5400" dirty="0" smtClean="0"/>
              <a:t> and </a:t>
            </a:r>
            <a:r>
              <a:rPr lang="en-US" sz="5400" dirty="0" smtClean="0">
                <a:solidFill>
                  <a:srgbClr val="FF0000"/>
                </a:solidFill>
              </a:rPr>
              <a:t>Republicans</a:t>
            </a:r>
            <a:r>
              <a:rPr lang="en-US" sz="5400" dirty="0" smtClean="0"/>
              <a:t>.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5.  Parties coordinate policymaking:  </a:t>
            </a:r>
          </a:p>
          <a:p>
            <a:pPr lvl="1"/>
            <a:r>
              <a:rPr lang="en-US" dirty="0" smtClean="0"/>
              <a:t>parties are essential for coordination among the branches of government; when a public official needs support to get something done, they look to their fellow partisans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>
                <a:solidFill>
                  <a:srgbClr val="FF0000"/>
                </a:solidFill>
              </a:rPr>
              <a:t>Anthony </a:t>
            </a:r>
            <a:r>
              <a:rPr lang="en-US" dirty="0" smtClean="0">
                <a:solidFill>
                  <a:srgbClr val="FF0000"/>
                </a:solidFill>
              </a:rPr>
              <a:t>Downs’ “</a:t>
            </a:r>
            <a:r>
              <a:rPr lang="en-US" b="1" dirty="0" smtClean="0">
                <a:solidFill>
                  <a:srgbClr val="FF0000"/>
                </a:solidFill>
              </a:rPr>
              <a:t>Rational-Choice Theory”</a:t>
            </a:r>
          </a:p>
          <a:p>
            <a:pPr algn="ctr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 a </a:t>
            </a:r>
            <a:r>
              <a:rPr lang="en-US" dirty="0"/>
              <a:t>popular theory in political science to explain the actions of voters as well as politicians; </a:t>
            </a:r>
            <a:endParaRPr lang="en-US" dirty="0" smtClean="0"/>
          </a:p>
          <a:p>
            <a:r>
              <a:rPr lang="en-US" dirty="0" smtClean="0"/>
              <a:t>assumes </a:t>
            </a:r>
            <a:r>
              <a:rPr lang="en-US" dirty="0"/>
              <a:t>that individuals act in their own best interest, carefully weighing the costs and benefits of possible alternatives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477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a.  voters want to </a:t>
            </a:r>
            <a:r>
              <a:rPr lang="en-US" dirty="0" smtClean="0">
                <a:solidFill>
                  <a:srgbClr val="FF0000"/>
                </a:solidFill>
              </a:rPr>
              <a:t>maximize the chance that policies they favor will be adopted </a:t>
            </a:r>
            <a:r>
              <a:rPr lang="en-US" dirty="0" smtClean="0"/>
              <a:t>by government</a:t>
            </a:r>
          </a:p>
          <a:p>
            <a:pPr marL="0" indent="0">
              <a:buNone/>
            </a:pPr>
            <a:r>
              <a:rPr lang="en-US" dirty="0" smtClean="0"/>
              <a:t>b.  in order to win offices, the wise party selects policies that are </a:t>
            </a:r>
            <a:r>
              <a:rPr lang="en-US" u="sng" dirty="0" smtClean="0"/>
              <a:t>widely favored</a:t>
            </a:r>
          </a:p>
          <a:p>
            <a:pPr marL="0" indent="0">
              <a:buNone/>
            </a:pPr>
            <a:r>
              <a:rPr lang="en-US" dirty="0" smtClean="0"/>
              <a:t>c.  since the majority of the electorate are in the middle, successful parties rarely stray far from the midpoint of public opinion</a:t>
            </a:r>
          </a:p>
          <a:p>
            <a:pPr marL="0" indent="0">
              <a:buNone/>
            </a:pPr>
            <a:r>
              <a:rPr lang="en-US" dirty="0" smtClean="0"/>
              <a:t>d.  there is frequent criticism that there is not much difference between the Democrats and the Republicans, however, given the nature of the American political market, they have no choice</a:t>
            </a:r>
          </a:p>
          <a:p>
            <a:pPr marL="0" indent="0">
              <a:buNone/>
            </a:pPr>
            <a:r>
              <a:rPr lang="en-US" dirty="0" smtClean="0"/>
              <a:t>e.  parties do differentiate themselves to some extent in order to </a:t>
            </a:r>
            <a:r>
              <a:rPr lang="en-US" dirty="0" smtClean="0">
                <a:solidFill>
                  <a:srgbClr val="FF0000"/>
                </a:solidFill>
              </a:rPr>
              <a:t>forge different identities and build voter loyalty</a:t>
            </a:r>
          </a:p>
          <a:p>
            <a:pPr marL="0" indent="0">
              <a:buNone/>
            </a:pPr>
            <a:r>
              <a:rPr lang="en-US" dirty="0" smtClean="0"/>
              <a:t>f.  more than half of the population currently believes that important differences do exist between the parties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71" y="274638"/>
            <a:ext cx="8229600" cy="537051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Party era</a:t>
            </a:r>
            <a:r>
              <a:rPr lang="en-US" dirty="0" smtClean="0"/>
              <a:t>: historical period where a party wins the majority of elections</a:t>
            </a:r>
          </a:p>
        </p:txBody>
      </p:sp>
      <p:pic>
        <p:nvPicPr>
          <p:cNvPr id="1026" name="Picture 2" descr="Image result for party eras u.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461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1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456" y="-21771"/>
            <a:ext cx="2984544" cy="3248931"/>
          </a:xfrm>
        </p:spPr>
        <p:txBody>
          <a:bodyPr>
            <a:normAutofit fontScale="90000"/>
          </a:bodyPr>
          <a:lstStyle/>
          <a:p>
            <a:r>
              <a:rPr lang="en-US" sz="2700" u="sng" dirty="0"/>
              <a:t>Critical election</a:t>
            </a:r>
            <a:r>
              <a:rPr lang="en-US" sz="2700" dirty="0"/>
              <a:t>: new issues emerge, resulting in new coalitions and the majority party is displaced by the minority party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 descr="Image result for 1928 1932 electoral ma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7" y="-21771"/>
            <a:ext cx="6192114" cy="332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1928 1932 electoral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15" y="3227160"/>
            <a:ext cx="6781785" cy="364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3429000"/>
            <a:ext cx="228601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Party Realignment</a:t>
            </a:r>
            <a:r>
              <a:rPr lang="en-US" sz="2800" dirty="0" smtClean="0"/>
              <a:t>:</a:t>
            </a:r>
          </a:p>
          <a:p>
            <a:r>
              <a:rPr lang="en-US" sz="2800" dirty="0" smtClean="0"/>
              <a:t>The displacement of the majority party by the minority party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1081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Party </a:t>
            </a:r>
            <a:r>
              <a:rPr lang="en-US" u="sng" dirty="0" err="1" smtClean="0"/>
              <a:t>Dealignment</a:t>
            </a:r>
            <a:r>
              <a:rPr lang="en-US" dirty="0" smtClean="0"/>
              <a:t>: the disengagement of people from parties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578873"/>
            <a:ext cx="7238999" cy="525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6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9" y="0"/>
            <a:ext cx="8229600" cy="1143000"/>
          </a:xfrm>
        </p:spPr>
        <p:txBody>
          <a:bodyPr/>
          <a:lstStyle/>
          <a:p>
            <a:r>
              <a:rPr lang="en-US" dirty="0" smtClean="0"/>
              <a:t>The American Two-Party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 fontScale="92500"/>
          </a:bodyPr>
          <a:lstStyle/>
          <a:p>
            <a:r>
              <a:rPr lang="en-US" u="sng" dirty="0" smtClean="0"/>
              <a:t>Winner-Take-All system</a:t>
            </a:r>
            <a:r>
              <a:rPr lang="en-US" dirty="0" smtClean="0"/>
              <a:t>: whoever gets the most votes wins the election</a:t>
            </a:r>
          </a:p>
          <a:p>
            <a:pPr lvl="1"/>
            <a:r>
              <a:rPr lang="en-US" dirty="0" smtClean="0"/>
              <a:t>Encourages smaller parties to merge with the dominant two parties to have any significant hope of success (‘Tea Party' &gt; Republicans)</a:t>
            </a:r>
          </a:p>
          <a:p>
            <a:r>
              <a:rPr lang="en-US" dirty="0" smtClean="0"/>
              <a:t>This is in opposition to other democracies’ who utilize </a:t>
            </a:r>
            <a:r>
              <a:rPr lang="en-US" u="sng" dirty="0" smtClean="0"/>
              <a:t>Proportional Representation</a:t>
            </a:r>
            <a:r>
              <a:rPr lang="en-US" dirty="0" smtClean="0"/>
              <a:t>: legislative seats awarded to political parties based on the proportion of votes won in an election</a:t>
            </a:r>
          </a:p>
          <a:p>
            <a:pPr lvl="1"/>
            <a:r>
              <a:rPr lang="en-US" dirty="0" smtClean="0"/>
              <a:t>Minority parties can have an effect even if they do not win elections; encourages </a:t>
            </a:r>
            <a:r>
              <a:rPr lang="en-US" u="sng" dirty="0" smtClean="0"/>
              <a:t>Coalition Government</a:t>
            </a:r>
            <a:r>
              <a:rPr lang="en-US" dirty="0" smtClean="0"/>
              <a:t> (two or more parties join together to form a majority)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13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924-presidential-electi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067433" cy="57940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hartOfTheDay_699_Preliminary_results_of_the_2012_presidential_election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8599"/>
            <a:ext cx="9105232" cy="64874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wo-Party-Syste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-95799"/>
            <a:ext cx="6629400" cy="70556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arties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9144000" cy="5867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r>
              <a:rPr lang="en-US" sz="4800" b="1" dirty="0"/>
              <a:t>Political Party:</a:t>
            </a:r>
            <a:r>
              <a:rPr lang="en-US" sz="4800" dirty="0"/>
              <a:t>  according to Anthony Downs, a </a:t>
            </a:r>
            <a:r>
              <a:rPr lang="en-US" sz="4800" dirty="0">
                <a:solidFill>
                  <a:srgbClr val="FF0000"/>
                </a:solidFill>
              </a:rPr>
              <a:t>“team of men </a:t>
            </a:r>
            <a:r>
              <a:rPr lang="en-US" sz="4800" dirty="0" smtClean="0">
                <a:solidFill>
                  <a:srgbClr val="FF0000"/>
                </a:solidFill>
              </a:rPr>
              <a:t>and women </a:t>
            </a:r>
            <a:r>
              <a:rPr lang="en-US" sz="4800" dirty="0">
                <a:solidFill>
                  <a:srgbClr val="FF0000"/>
                </a:solidFill>
              </a:rPr>
              <a:t>seeking to control the government apparatus by gaining office in a duly constituted election”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 smtClean="0"/>
              <a:t>A widely </a:t>
            </a:r>
            <a:r>
              <a:rPr lang="en-US" dirty="0"/>
              <a:t>adopted way of thinking about parties in political science is as “three-headed political giants” : 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4400" dirty="0" smtClean="0"/>
              <a:t>(</a:t>
            </a:r>
            <a:r>
              <a:rPr lang="en-US" sz="4400" dirty="0"/>
              <a:t>1) the party in the electorate; </a:t>
            </a:r>
            <a:endParaRPr lang="en-US" sz="4400" dirty="0" smtClean="0"/>
          </a:p>
          <a:p>
            <a:r>
              <a:rPr lang="en-US" sz="4400" dirty="0" smtClean="0"/>
              <a:t>(</a:t>
            </a:r>
            <a:r>
              <a:rPr lang="en-US" sz="4400" dirty="0"/>
              <a:t>2) the party as an organization; </a:t>
            </a:r>
            <a:endParaRPr lang="en-US" sz="4400" dirty="0" smtClean="0"/>
          </a:p>
          <a:p>
            <a:r>
              <a:rPr lang="en-US" sz="4400" dirty="0" smtClean="0"/>
              <a:t>(</a:t>
            </a:r>
            <a:r>
              <a:rPr lang="en-US" sz="4400" dirty="0"/>
              <a:t>3)  the party in government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P</a:t>
            </a:r>
            <a:r>
              <a:rPr lang="en-US" dirty="0" smtClean="0">
                <a:solidFill>
                  <a:srgbClr val="0070C0"/>
                </a:solidFill>
              </a:rPr>
              <a:t>arty in the Electorate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/>
              <a:t>far the largest component of an American political </a:t>
            </a:r>
            <a:r>
              <a:rPr lang="en-US" dirty="0" smtClean="0"/>
              <a:t>party; </a:t>
            </a:r>
            <a:r>
              <a:rPr lang="en-US" dirty="0"/>
              <a:t>consists of individuals that perceive themselves as party members</a:t>
            </a:r>
          </a:p>
          <a:p>
            <a:r>
              <a:rPr lang="en-US" dirty="0" smtClean="0"/>
              <a:t>American </a:t>
            </a:r>
            <a:r>
              <a:rPr lang="en-US" dirty="0"/>
              <a:t>parties do not require dues or membership cards, </a:t>
            </a:r>
            <a:r>
              <a:rPr lang="en-US" dirty="0">
                <a:solidFill>
                  <a:srgbClr val="FF0000"/>
                </a:solidFill>
              </a:rPr>
              <a:t>you become a member by </a:t>
            </a:r>
            <a:r>
              <a:rPr lang="en-US" dirty="0" smtClean="0">
                <a:solidFill>
                  <a:srgbClr val="FF0000"/>
                </a:solidFill>
              </a:rPr>
              <a:t>simply </a:t>
            </a:r>
            <a:r>
              <a:rPr lang="en-US" dirty="0">
                <a:solidFill>
                  <a:srgbClr val="FF0000"/>
                </a:solidFill>
              </a:rPr>
              <a:t>saying you are </a:t>
            </a:r>
            <a:r>
              <a:rPr lang="en-US" dirty="0" smtClean="0">
                <a:solidFill>
                  <a:srgbClr val="FF0000"/>
                </a:solidFill>
              </a:rPr>
              <a:t>one</a:t>
            </a:r>
            <a:r>
              <a:rPr lang="en-US" dirty="0" smtClean="0"/>
              <a:t>, </a:t>
            </a:r>
            <a:r>
              <a:rPr lang="en-US" dirty="0"/>
              <a:t>even if you vote for the opposite party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1" y="457199"/>
            <a:ext cx="10305145" cy="5410201"/>
          </a:xfrm>
        </p:spPr>
      </p:pic>
    </p:spTree>
    <p:extLst>
      <p:ext uri="{BB962C8B-B14F-4D97-AF65-F5344CB8AC3E}">
        <p14:creationId xmlns:p14="http://schemas.microsoft.com/office/powerpoint/2010/main" val="114006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arty as an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</a:t>
            </a:r>
            <a:r>
              <a:rPr lang="en-US" dirty="0"/>
              <a:t>party has a national office (also state and local offices), a full time staff, rules and bylaws, and budgets</a:t>
            </a:r>
          </a:p>
          <a:p>
            <a:r>
              <a:rPr lang="en-US" dirty="0"/>
              <a:t>T</a:t>
            </a:r>
            <a:r>
              <a:rPr lang="en-US" dirty="0" smtClean="0"/>
              <a:t>here </a:t>
            </a:r>
            <a:r>
              <a:rPr lang="en-US" dirty="0"/>
              <a:t>are leaders of the party who are the people that keep the party running between elections and make its rules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party organization </a:t>
            </a:r>
            <a:r>
              <a:rPr lang="en-US" dirty="0" smtClean="0"/>
              <a:t>is always pursuing </a:t>
            </a:r>
            <a:r>
              <a:rPr lang="en-US" dirty="0"/>
              <a:t>electoral victory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35442</TotalTime>
  <Words>785</Words>
  <Application>Microsoft Office PowerPoint</Application>
  <PresentationFormat>On-screen Show (4:3)</PresentationFormat>
  <Paragraphs>63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Chapter 8: Political Parties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Party in the Electorate</vt:lpstr>
      <vt:lpstr>PowerPoint Presentation</vt:lpstr>
      <vt:lpstr>Party as an Organization</vt:lpstr>
      <vt:lpstr>PowerPoint Presentation</vt:lpstr>
      <vt:lpstr>Ronna Romney McDaniel  (elected January 2017) Republican National Committee Chairman</vt:lpstr>
      <vt:lpstr>Party in Government</vt:lpstr>
      <vt:lpstr>PowerPoint Presentation</vt:lpstr>
      <vt:lpstr>Linkage Institutions</vt:lpstr>
      <vt:lpstr>Tasks performed by Parties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Critical election: new issues emerge, resulting in new coalitions and the majority party is displaced by the minority party </vt:lpstr>
      <vt:lpstr>Party Dealignment: the disengagement of people from parties</vt:lpstr>
      <vt:lpstr>The American Two-Party System</vt:lpstr>
      <vt:lpstr>PowerPoint Presentation</vt:lpstr>
      <vt:lpstr>PowerPoint Presentation</vt:lpstr>
    </vt:vector>
  </TitlesOfParts>
  <Company>Saugerties Central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8: Political Parties</dc:title>
  <dc:creator>user</dc:creator>
  <cp:lastModifiedBy>SCSD User</cp:lastModifiedBy>
  <cp:revision>156</cp:revision>
  <dcterms:created xsi:type="dcterms:W3CDTF">2012-01-13T13:47:26Z</dcterms:created>
  <dcterms:modified xsi:type="dcterms:W3CDTF">2019-03-07T16:21:19Z</dcterms:modified>
</cp:coreProperties>
</file>