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90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5AD4-08B9-4710-AC2D-778A636BF7E6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680E-061C-42C6-96E6-EECBA7C87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 Policymaking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Jobless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Rate + Discouraged workers rate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Underemployment</a:t>
            </a:r>
            <a:r>
              <a:rPr lang="en-US" dirty="0"/>
              <a:t>: the condition in which people in a labor force are employed at less than full-time or regular jobs or at jobs inadequate with respect to their training or economic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an individual with an engineering degree working as a pizza delivery man as his main source of income is considered to be underemployed. Also, an individual who is working part-time at an office job but would prefer to instead work full-time is considered underemployed. In both cases, these individuals are underutilized by the economy as they, in theory, can provide a greater benefit to the overall economy</a:t>
            </a:r>
            <a:r>
              <a:rPr lang="en-US" dirty="0" smtClean="0"/>
              <a:t>.</a:t>
            </a:r>
          </a:p>
          <a:p>
            <a:r>
              <a:rPr lang="en-US" dirty="0"/>
              <a:t>The U.S. unemployment rate was </a:t>
            </a:r>
            <a:r>
              <a:rPr lang="en-US" b="1" dirty="0">
                <a:solidFill>
                  <a:srgbClr val="0070C0"/>
                </a:solidFill>
              </a:rPr>
              <a:t>4.7%</a:t>
            </a:r>
            <a:r>
              <a:rPr lang="en-US" dirty="0"/>
              <a:t> as of May 2016, but at the same time, the U.S. underemployment rate was </a:t>
            </a:r>
            <a:r>
              <a:rPr lang="en-US" b="1" dirty="0">
                <a:solidFill>
                  <a:srgbClr val="C00000"/>
                </a:solidFill>
              </a:rPr>
              <a:t>13.7%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09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ye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5715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iginal_b9b5ff6e12f5b27037e37191420e40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467600" cy="4994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Increase in prices for goods and services</a:t>
            </a:r>
          </a:p>
          <a:p>
            <a:r>
              <a:rPr lang="en-US" dirty="0" smtClean="0"/>
              <a:t>BLS complies Consumer Price Index (CPI) by measuring the change in a fixed basket of goods and services (80,000)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98496"/>
            <a:ext cx="6781800" cy="415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" y="-304800"/>
            <a:ext cx="9143733" cy="544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6599264" cy="4488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fia-Verg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58674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onioBandera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792509" cy="5844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1789-1929: Laissez-faire</a:t>
            </a:r>
          </a:p>
          <a:p>
            <a:r>
              <a:rPr lang="en-US" dirty="0" smtClean="0"/>
              <a:t>1929-present: regulatory and activist</a:t>
            </a:r>
          </a:p>
          <a:p>
            <a:endParaRPr lang="en-US" dirty="0"/>
          </a:p>
          <a:p>
            <a:r>
              <a:rPr lang="en-US" dirty="0" smtClean="0"/>
              <a:t>2 Tools to influence economy:</a:t>
            </a:r>
          </a:p>
          <a:p>
            <a:r>
              <a:rPr lang="en-US" dirty="0" smtClean="0"/>
              <a:t>Monetary Policy and Fiscal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ley_keogh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772400" cy="561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over money supply held in private hands</a:t>
            </a:r>
          </a:p>
          <a:p>
            <a:r>
              <a:rPr lang="en-US" dirty="0" smtClean="0"/>
              <a:t>Federal Reserve Board</a:t>
            </a:r>
          </a:p>
          <a:p>
            <a:pPr lvl="1"/>
            <a:r>
              <a:rPr lang="en-US" dirty="0" smtClean="0"/>
              <a:t>Prime % rate</a:t>
            </a:r>
          </a:p>
          <a:p>
            <a:pPr lvl="1"/>
            <a:r>
              <a:rPr lang="en-US" dirty="0" smtClean="0"/>
              <a:t>Sells Bonds</a:t>
            </a:r>
          </a:p>
          <a:p>
            <a:pPr lvl="1"/>
            <a:r>
              <a:rPr lang="en-US" dirty="0" smtClean="0"/>
              <a:t>Sets deposit reserve levels</a:t>
            </a:r>
          </a:p>
          <a:p>
            <a:pPr lvl="2"/>
            <a:r>
              <a:rPr lang="en-US" dirty="0" smtClean="0"/>
              <a:t>These can influence expansion/contraction of the money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ncar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Budget to influence economy</a:t>
            </a:r>
          </a:p>
          <a:p>
            <a:r>
              <a:rPr lang="en-US" dirty="0" smtClean="0"/>
              <a:t>Taxing, Spending, Borrowing</a:t>
            </a:r>
          </a:p>
          <a:p>
            <a:r>
              <a:rPr lang="en-US" dirty="0" smtClean="0"/>
              <a:t>Keynesian Economic Theory vs. Supply-Side Economics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6EVU4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799"/>
            <a:ext cx="8738288" cy="5921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Keynesian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spending stimulates the economy by creating demand for goods and services</a:t>
            </a:r>
          </a:p>
          <a:p>
            <a:r>
              <a:rPr lang="en-US" dirty="0" smtClean="0"/>
              <a:t>“Pump-Priming” (New Deal/FDR)</a:t>
            </a:r>
          </a:p>
          <a:p>
            <a:r>
              <a:rPr lang="en-US" dirty="0" smtClean="0"/>
              <a:t>Favored by Democrats</a:t>
            </a:r>
          </a:p>
          <a:p>
            <a:r>
              <a:rPr lang="en-US" dirty="0" smtClean="0"/>
              <a:t>Considers deficit spending allowable, even necessary at times.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NEYC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"/>
            <a:ext cx="7391400" cy="6352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Supply-Side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task of policy is to stimulate supply, not demand</a:t>
            </a:r>
          </a:p>
          <a:p>
            <a:r>
              <a:rPr lang="en-US" dirty="0" smtClean="0"/>
              <a:t>First adopted under Reagan, favored by Republicans</a:t>
            </a:r>
          </a:p>
          <a:p>
            <a:r>
              <a:rPr lang="en-US" dirty="0" smtClean="0"/>
              <a:t>Lowering tax rates, de-regulating businesses, and decreasing government spending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Regardless of strategy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a free market economy / passive government re: economy is now virtually gone …</a:t>
            </a:r>
          </a:p>
          <a:p>
            <a:r>
              <a:rPr lang="en-US" dirty="0" smtClean="0"/>
              <a:t>Government’s responsibility to use fiscal policy to control/influence the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"/>
            <a:ext cx="6781799" cy="6515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 why is it so hard to control the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are slow to enact</a:t>
            </a:r>
          </a:p>
          <a:p>
            <a:r>
              <a:rPr lang="en-US" dirty="0" smtClean="0"/>
              <a:t>“Uncontrollable expenditures” limit fiscal options</a:t>
            </a:r>
          </a:p>
          <a:p>
            <a:r>
              <a:rPr lang="en-US" dirty="0" smtClean="0"/>
              <a:t>Free Enterprise system / philosophy limits government actions</a:t>
            </a:r>
          </a:p>
          <a:p>
            <a:r>
              <a:rPr lang="en-US" dirty="0" smtClean="0"/>
              <a:t>Government spending / influence relatively small compared to billions of economic decisions made by consumers and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ttest-male-celebrities-2012-channing-tat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172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smtClean="0"/>
              <a:t>Arenas of Economic Policymaking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ny-shake-your-head-illusion-l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1880"/>
            <a:ext cx="5867400" cy="6717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Business Policy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Protectionism</a:t>
            </a:r>
          </a:p>
          <a:p>
            <a:r>
              <a:rPr lang="en-US" sz="4800" dirty="0" smtClean="0"/>
              <a:t>Anti-Trust Policy</a:t>
            </a:r>
          </a:p>
          <a:p>
            <a:pPr lvl="1"/>
            <a:r>
              <a:rPr lang="en-US" sz="4800" dirty="0" smtClean="0"/>
              <a:t>Preserve competition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Consumer Policy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FDA</a:t>
            </a:r>
          </a:p>
          <a:p>
            <a:r>
              <a:rPr lang="en-US" sz="4000" dirty="0" smtClean="0"/>
              <a:t>CPSC</a:t>
            </a:r>
          </a:p>
          <a:p>
            <a:r>
              <a:rPr lang="en-US" sz="4000" dirty="0" smtClean="0"/>
              <a:t>FTC</a:t>
            </a:r>
          </a:p>
          <a:p>
            <a:pPr lvl="1"/>
            <a:r>
              <a:rPr lang="en-US" sz="4000" dirty="0" smtClean="0"/>
              <a:t>To prevent harm to consumers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Labor Policy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NLRB</a:t>
            </a:r>
          </a:p>
          <a:p>
            <a:pPr lvl="1"/>
            <a:r>
              <a:rPr lang="en-US" sz="4800" dirty="0" smtClean="0"/>
              <a:t>To protect workers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individuals own the principal means of production</a:t>
            </a:r>
          </a:p>
          <a:p>
            <a:r>
              <a:rPr lang="en-US" dirty="0" smtClean="0"/>
              <a:t>Prices and wages determined by Supply and Demand</a:t>
            </a:r>
          </a:p>
          <a:p>
            <a:r>
              <a:rPr lang="en-US" dirty="0" smtClean="0"/>
              <a:t>“Free Market” = no government intervention of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utiful-modles-photos-album-1-43d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6400800" cy="5307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-BRAD-PITT-SHORT-HAIR-large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847319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0070C0"/>
                </a:solidFill>
              </a:rPr>
              <a:t>“It’s the economy, Stupid.”</a:t>
            </a:r>
            <a:endParaRPr lang="en-US" sz="5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conditions drive voting behavior</a:t>
            </a:r>
          </a:p>
          <a:p>
            <a:r>
              <a:rPr lang="en-US" dirty="0" smtClean="0"/>
              <a:t>Democrats = priority is to decrease unemployment</a:t>
            </a:r>
          </a:p>
          <a:p>
            <a:r>
              <a:rPr lang="en-US" dirty="0" smtClean="0"/>
              <a:t>Republicans = priority is to decrease inflation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jobless persons who are available to take a job and have actively sought work in the past </a:t>
            </a:r>
            <a:r>
              <a:rPr lang="en-US" dirty="0" smtClean="0"/>
              <a:t>4 </a:t>
            </a:r>
            <a:r>
              <a:rPr lang="en-US" dirty="0"/>
              <a:t>weeks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Compiled by Bureau of Labor Statistics (BLS) via monthly surveys of 60,000 households</a:t>
            </a:r>
          </a:p>
          <a:p>
            <a:r>
              <a:rPr lang="en-US" dirty="0" smtClean="0"/>
              <a:t>New jobs must be ~125,000/month just to keep pace with new workers</a:t>
            </a:r>
          </a:p>
          <a:p>
            <a:r>
              <a:rPr lang="en-US" dirty="0" smtClean="0"/>
              <a:t>“Discouraged workers” = given up job hunt or taken part-time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52" y="685800"/>
            <a:ext cx="9184790" cy="5353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43552</TotalTime>
  <Words>533</Words>
  <Application>Microsoft Office PowerPoint</Application>
  <PresentationFormat>On-screen Show (4:3)</PresentationFormat>
  <Paragraphs>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 Economic Policymaking</vt:lpstr>
      <vt:lpstr>PowerPoint Presentation</vt:lpstr>
      <vt:lpstr>PowerPoint Presentation</vt:lpstr>
      <vt:lpstr>Capitalism</vt:lpstr>
      <vt:lpstr>PowerPoint Presentation</vt:lpstr>
      <vt:lpstr>PowerPoint Presentation</vt:lpstr>
      <vt:lpstr>“It’s the economy, Stupid.”</vt:lpstr>
      <vt:lpstr>Unemployment</vt:lpstr>
      <vt:lpstr>PowerPoint Presentation</vt:lpstr>
      <vt:lpstr>Jobless Rate</vt:lpstr>
      <vt:lpstr>PowerPoint Presentation</vt:lpstr>
      <vt:lpstr>PowerPoint Presentation</vt:lpstr>
      <vt:lpstr>PowerPoint Presentation</vt:lpstr>
      <vt:lpstr>Inflation</vt:lpstr>
      <vt:lpstr>PowerPoint Presentation</vt:lpstr>
      <vt:lpstr>PowerPoint Presentation</vt:lpstr>
      <vt:lpstr>PowerPoint Presentation</vt:lpstr>
      <vt:lpstr>PowerPoint Presentation</vt:lpstr>
      <vt:lpstr>History</vt:lpstr>
      <vt:lpstr>Monetary Policy</vt:lpstr>
      <vt:lpstr>PowerPoint Presentation</vt:lpstr>
      <vt:lpstr>Fiscal Policy</vt:lpstr>
      <vt:lpstr>PowerPoint Presentation</vt:lpstr>
      <vt:lpstr>Keynesian Theory</vt:lpstr>
      <vt:lpstr>PowerPoint Presentation</vt:lpstr>
      <vt:lpstr>Supply-Side Economics</vt:lpstr>
      <vt:lpstr>Regardless of strategy …</vt:lpstr>
      <vt:lpstr>PowerPoint Presentation</vt:lpstr>
      <vt:lpstr>Then why is it so hard to control the economy?</vt:lpstr>
      <vt:lpstr>Arenas of Economic Policymaking</vt:lpstr>
      <vt:lpstr>PowerPoint Presentation</vt:lpstr>
      <vt:lpstr>Business Policy</vt:lpstr>
      <vt:lpstr>Consumer Policy</vt:lpstr>
      <vt:lpstr>Labor Policy</vt:lpstr>
    </vt:vector>
  </TitlesOfParts>
  <Company>Saugerties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 Economic Policymaking</dc:title>
  <dc:creator>user</dc:creator>
  <cp:lastModifiedBy>SCSD User</cp:lastModifiedBy>
  <cp:revision>1483</cp:revision>
  <dcterms:created xsi:type="dcterms:W3CDTF">2013-04-25T12:52:53Z</dcterms:created>
  <dcterms:modified xsi:type="dcterms:W3CDTF">2019-05-02T14:45:01Z</dcterms:modified>
</cp:coreProperties>
</file>