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61" r:id="rId4"/>
    <p:sldId id="263" r:id="rId5"/>
    <p:sldId id="268" r:id="rId6"/>
    <p:sldId id="267" r:id="rId7"/>
    <p:sldId id="257" r:id="rId8"/>
    <p:sldId id="262" r:id="rId9"/>
    <p:sldId id="264" r:id="rId10"/>
    <p:sldId id="258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B4E9A-A8D3-4B1F-878B-54BDA4FE480F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55465-C7FD-4D62-955E-9AAC2A37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0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BBDE7CB-4EE5-443C-86E9-5424C4B51955}" type="slidenum">
              <a:rPr lang="en-US" altLang="en-US" sz="1200">
                <a:solidFill>
                  <a:srgbClr val="000000"/>
                </a:solidFill>
                <a:latin typeface="Myriad Pro" charset="0"/>
              </a:rPr>
              <a:pPr/>
              <a:t>3</a:t>
            </a:fld>
            <a:endParaRPr lang="en-US" altLang="en-US" sz="12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44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15B4300-E48C-4A36-A7E1-A94E2D652BD3}" type="slidenum">
              <a:rPr lang="en-US" altLang="en-US" sz="1200">
                <a:solidFill>
                  <a:srgbClr val="000000"/>
                </a:solidFill>
                <a:latin typeface="Myriad Pro" pitchFamily="34" charset="0"/>
              </a:rPr>
              <a:pPr/>
              <a:t>8</a:t>
            </a:fld>
            <a:endParaRPr lang="en-US" altLang="en-US" sz="1200">
              <a:solidFill>
                <a:srgbClr val="000000"/>
              </a:solidFill>
              <a:latin typeface="Myriad Pro" pitchFamily="34" charset="0"/>
            </a:endParaRPr>
          </a:p>
        </p:txBody>
      </p:sp>
      <p:sp>
        <p:nvSpPr>
          <p:cNvPr id="51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849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229A756-98F4-45DF-897F-E5229617E247}" type="slidenum">
              <a:rPr lang="en-US" altLang="en-US" sz="1200">
                <a:solidFill>
                  <a:srgbClr val="000000"/>
                </a:solidFill>
                <a:latin typeface="Myriad Pro" pitchFamily="34" charset="0"/>
              </a:rPr>
              <a:pPr/>
              <a:t>9</a:t>
            </a:fld>
            <a:endParaRPr lang="en-US" altLang="en-US" sz="1200">
              <a:solidFill>
                <a:srgbClr val="000000"/>
              </a:solidFill>
              <a:latin typeface="Myriad Pro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059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CF4B58B-1792-4455-BC93-F240B145B213}" type="slidenum">
              <a:rPr lang="en-US" altLang="en-US" sz="1200">
                <a:solidFill>
                  <a:srgbClr val="000000"/>
                </a:solidFill>
                <a:latin typeface="Myriad Pro" pitchFamily="34" charset="0"/>
              </a:rPr>
              <a:pPr/>
              <a:t>11</a:t>
            </a:fld>
            <a:endParaRPr lang="en-US" altLang="en-US" sz="1200">
              <a:solidFill>
                <a:srgbClr val="000000"/>
              </a:solidFill>
              <a:latin typeface="Myriad Pro" pitchFamily="34" charset="0"/>
            </a:endParaRPr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18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6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5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37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0912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64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09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4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00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26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95" y="273006"/>
            <a:ext cx="10966893" cy="11406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0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2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1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4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9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2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0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2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176F41D-D785-4B5D-A0BD-41E2F9AE180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46A9E-D676-40C1-B56C-FB2A5C949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24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 &amp; 7 Types of Businesses &amp; Market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2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6973" y="889844"/>
            <a:ext cx="959582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MONOPOLIES</a:t>
            </a:r>
            <a:endParaRPr lang="en-US" sz="2400" dirty="0" smtClean="0">
              <a:effectLst/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b="1" u="none" strike="noStrike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US" sz="2400" dirty="0" smtClean="0">
              <a:effectLst/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b="1" u="sng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geographic monopolies: 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by circumstances- only one in the area.</a:t>
            </a:r>
          </a:p>
          <a:p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r>
              <a:rPr lang="en-US" sz="2400" b="1" u="sng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Natural monopolies: 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require large capital investments, wasteful to have more than one.</a:t>
            </a:r>
          </a:p>
          <a:p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-regulated by government.</a:t>
            </a:r>
          </a:p>
          <a:p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Ex.) Time Warner Cable and Central Hudson</a:t>
            </a:r>
          </a:p>
          <a:p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r>
              <a:rPr lang="en-US" sz="2400" b="1" u="sng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Temporary monopolies: </a:t>
            </a:r>
            <a:r>
              <a:rPr lang="en-US" sz="2400" dirty="0"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Patents and copyrights.</a:t>
            </a:r>
          </a:p>
          <a:p>
            <a:r>
              <a:rPr lang="en-US" sz="2400" b="1" u="sng" dirty="0" smtClean="0"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Technological monopolies: </a:t>
            </a:r>
            <a:r>
              <a:rPr lang="en-US" sz="2400" dirty="0" smtClean="0"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ownership or control of the manufacturing method, process, or other scientific method.</a:t>
            </a:r>
            <a:endParaRPr lang="en-US" sz="2400" b="1" u="sng" dirty="0" smtClean="0">
              <a:effectLst/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r>
              <a:rPr lang="en-US" sz="2400" b="1" u="sng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Government monopoly: 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owned and operated by the government </a:t>
            </a:r>
          </a:p>
          <a:p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(public good) </a:t>
            </a:r>
            <a:r>
              <a:rPr lang="en-US" sz="2400" dirty="0" err="1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i.e</a:t>
            </a:r>
            <a:r>
              <a:rPr lang="en-US" sz="2400" dirty="0" smtClean="0"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U.S. Post office, town water, sewers and national armed services.</a:t>
            </a:r>
          </a:p>
          <a:p>
            <a:r>
              <a:rPr lang="en-US" sz="24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91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99940" y="1"/>
            <a:ext cx="9169252" cy="6882299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0517" rIns="81034" bIns="40517" anchor="ctr" anchorCtr="1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161">
                <a:solidFill>
                  <a:srgbClr val="000000"/>
                </a:solidFill>
                <a:latin typeface="Proxima Nova" pitchFamily="50" charset="0"/>
              </a:rPr>
              <a:t> 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596248" y="794716"/>
            <a:ext cx="6998076" cy="3642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2138" rIns="81034" bIns="42138">
            <a:spAutoFit/>
          </a:bodyPr>
          <a:lstStyle>
            <a:lvl1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Transparency and public disclosure help ensure that consumers have adequate information to make decisions.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The </a:t>
            </a:r>
            <a:r>
              <a:rPr lang="en-US" altLang="en-US" b="1" dirty="0">
                <a:solidFill>
                  <a:schemeClr val="accent1"/>
                </a:solidFill>
                <a:latin typeface="Proxima Nova" pitchFamily="50" charset="0"/>
              </a:rPr>
              <a:t>Consumer Financial Protection Bureau </a:t>
            </a: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(CFPB) was established in 2011 to oversee and guide the financial lending industry.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chemeClr val="accent1"/>
                </a:solidFill>
                <a:latin typeface="Proxima Nova" pitchFamily="50" charset="0"/>
              </a:rPr>
              <a:t>Zoning </a:t>
            </a:r>
            <a:r>
              <a:rPr lang="en-US" altLang="en-US" b="1" dirty="0">
                <a:solidFill>
                  <a:schemeClr val="accent1"/>
                </a:solidFill>
                <a:latin typeface="Proxima Nova" pitchFamily="50" charset="0"/>
              </a:rPr>
              <a:t>ordinances </a:t>
            </a: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are examples of government regulations at the local level.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650022" y="18583"/>
            <a:ext cx="7464043" cy="41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2138" rIns="81034" bIns="42138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SzPct val="100000"/>
            </a:pPr>
            <a:r>
              <a:rPr lang="en-US" altLang="en-US" sz="2161" b="1">
                <a:latin typeface="Proxima Nova" pitchFamily="50" charset="0"/>
              </a:rPr>
              <a:t>Competition, Consumer Protection, and Regulation</a:t>
            </a:r>
            <a:endParaRPr lang="en-US" altLang="en-US" sz="2161" b="1">
              <a:solidFill>
                <a:srgbClr val="FFFFFF"/>
              </a:solidFill>
              <a:latin typeface="Proxima Nov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72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929846"/>
              </p:ext>
            </p:extLst>
          </p:nvPr>
        </p:nvGraphicFramePr>
        <p:xfrm>
          <a:off x="0" y="-30527"/>
          <a:ext cx="12094464" cy="7046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970"/>
                <a:gridCol w="3022970"/>
                <a:gridCol w="3024262"/>
                <a:gridCol w="3024262"/>
              </a:tblGrid>
              <a:tr h="339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Sole Proprietorship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Partnership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Corporation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</a:tr>
              <a:tr h="509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Owner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One owner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Two or more owners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Owned by shareholders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</a:tr>
              <a:tr h="8628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Decision-making and managerial functions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Quick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Pride in ownership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Slower than proprietorship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Pride in ownership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Board of Directors makes decisions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</a:tr>
              <a:tr h="3475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Debt liability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unlimited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unlimited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limited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</a:tr>
              <a:tr h="11666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Advantages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-easy to form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-small amounts of capital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-Owner gets all the profits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-owner has all the control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-fairly easy to organize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-access to more capital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-shared responsibility and decision-making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-unlimited life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-access to capital- stocks and bonds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-ownership separate from management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</a:tr>
              <a:tr h="2581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Disadvantages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-limited life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-total responsibility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-high failure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-hard to raise additional capital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-limited life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-high failure </a:t>
                      </a:r>
                      <a:r>
                        <a:rPr lang="en-US" sz="1400" dirty="0" smtClean="0">
                          <a:effectLst/>
                        </a:rPr>
                        <a:t>rate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-full responsible for the acts of all partners.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-more gov’t regulation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u="sng" dirty="0">
                          <a:effectLst/>
                        </a:rPr>
                        <a:t>double taxation</a:t>
                      </a:r>
                      <a:r>
                        <a:rPr lang="en-US" sz="1400" dirty="0">
                          <a:effectLst/>
                        </a:rPr>
                        <a:t>(shareholders who receive dividends and the earnings of the business both pay taxes)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-slow decision-making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-no pride in ownership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-ownership separate from </a:t>
                      </a:r>
                      <a:r>
                        <a:rPr lang="en-US" sz="1400" dirty="0" smtClean="0">
                          <a:effectLst/>
                        </a:rPr>
                        <a:t>management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Difficulty and expense</a:t>
                      </a:r>
                      <a:r>
                        <a:rPr lang="en-US" sz="1400" baseline="0" dirty="0" smtClean="0">
                          <a:effectLst/>
                        </a:rPr>
                        <a:t> of a charter.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</a:tr>
              <a:tr h="1081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Other  characteristics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-most common type of business 73%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- 6% of sales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-least common type of business 8%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-4% of sales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effectLst/>
                        </a:rPr>
                        <a:t>Limited </a:t>
                      </a:r>
                      <a:r>
                        <a:rPr lang="en-US" sz="1400" u="sng" dirty="0">
                          <a:effectLst/>
                        </a:rPr>
                        <a:t>partner: </a:t>
                      </a:r>
                      <a:r>
                        <a:rPr lang="en-US" sz="1400" dirty="0">
                          <a:effectLst/>
                        </a:rPr>
                        <a:t>investor only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-19% of businesses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-90% of all sales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Closed corporation:</a:t>
                      </a:r>
                      <a:r>
                        <a:rPr lang="en-US" sz="1400" dirty="0">
                          <a:effectLst/>
                        </a:rPr>
                        <a:t> stock not traded on open market.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03725" y="1627515"/>
            <a:ext cx="29760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82963" y="304444"/>
            <a:ext cx="1663588" cy="1376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3383247" y="1848932"/>
            <a:ext cx="2143835" cy="153610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ocess 10"/>
          <p:cNvSpPr/>
          <p:nvPr/>
        </p:nvSpPr>
        <p:spPr>
          <a:xfrm>
            <a:off x="4219508" y="5481671"/>
            <a:ext cx="1860681" cy="119430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2 11"/>
          <p:cNvSpPr/>
          <p:nvPr/>
        </p:nvSpPr>
        <p:spPr>
          <a:xfrm>
            <a:off x="3383247" y="3086298"/>
            <a:ext cx="2259105" cy="1715437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ardrop 13"/>
          <p:cNvSpPr/>
          <p:nvPr/>
        </p:nvSpPr>
        <p:spPr>
          <a:xfrm>
            <a:off x="6206770" y="301214"/>
            <a:ext cx="1893738" cy="1434115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/>
          <p:cNvSpPr/>
          <p:nvPr/>
        </p:nvSpPr>
        <p:spPr>
          <a:xfrm>
            <a:off x="6433855" y="1791149"/>
            <a:ext cx="2020319" cy="148028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717074" y="3327255"/>
            <a:ext cx="1562923" cy="6443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>
            <a:off x="6598284" y="5498214"/>
            <a:ext cx="2020319" cy="117775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xplosion 1 17"/>
          <p:cNvSpPr/>
          <p:nvPr/>
        </p:nvSpPr>
        <p:spPr>
          <a:xfrm>
            <a:off x="9630295" y="247965"/>
            <a:ext cx="2000922" cy="14899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9483746" y="1535838"/>
            <a:ext cx="1861073" cy="15881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iley Face 19"/>
          <p:cNvSpPr/>
          <p:nvPr/>
        </p:nvSpPr>
        <p:spPr>
          <a:xfrm>
            <a:off x="9514617" y="3304265"/>
            <a:ext cx="2022438" cy="228262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laque 21"/>
          <p:cNvSpPr/>
          <p:nvPr/>
        </p:nvSpPr>
        <p:spPr>
          <a:xfrm>
            <a:off x="9544218" y="5775291"/>
            <a:ext cx="1785768" cy="1156447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4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1499940" y="1"/>
            <a:ext cx="9169252" cy="6882299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0517" rIns="81034" bIns="40517" anchor="ctr" anchorCtr="1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accent1"/>
                </a:solidFill>
                <a:latin typeface="Proxima Nova" pitchFamily="50" charset="0"/>
              </a:rPr>
              <a:t>The costs that an organization incurs even when there is little or no activity are </a:t>
            </a:r>
            <a:r>
              <a:rPr lang="en-US" altLang="en-US" sz="2800" b="1" dirty="0">
                <a:solidFill>
                  <a:schemeClr val="accent1"/>
                </a:solidFill>
                <a:latin typeface="Proxima Nova" pitchFamily="50" charset="0"/>
              </a:rPr>
              <a:t>fixed costs</a:t>
            </a:r>
            <a:r>
              <a:rPr lang="en-US" altLang="en-US" sz="2800" dirty="0">
                <a:solidFill>
                  <a:schemeClr val="accent1"/>
                </a:solidFill>
                <a:latin typeface="Proxima Nova" pitchFamily="50" charset="0"/>
              </a:rPr>
              <a:t>, or </a:t>
            </a:r>
            <a:r>
              <a:rPr lang="en-US" altLang="en-US" sz="2800" b="1" dirty="0">
                <a:solidFill>
                  <a:schemeClr val="accent1"/>
                </a:solidFill>
                <a:latin typeface="Proxima Nova" pitchFamily="50" charset="0"/>
              </a:rPr>
              <a:t>overhead</a:t>
            </a:r>
            <a:r>
              <a:rPr lang="en-US" altLang="en-US" sz="2800" dirty="0">
                <a:solidFill>
                  <a:schemeClr val="accent1"/>
                </a:solidFill>
                <a:latin typeface="Proxima Nova" pitchFamily="50" charset="0"/>
              </a:rPr>
              <a:t>. </a:t>
            </a:r>
            <a:r>
              <a:rPr lang="en-US" altLang="en-US" sz="2800" b="1" dirty="0">
                <a:solidFill>
                  <a:schemeClr val="accent1"/>
                </a:solidFill>
                <a:latin typeface="Proxima Nova" pitchFamily="50" charset="0"/>
              </a:rPr>
              <a:t>Fixed costs </a:t>
            </a:r>
            <a:r>
              <a:rPr lang="en-US" altLang="en-US" sz="2800" dirty="0">
                <a:solidFill>
                  <a:schemeClr val="accent1"/>
                </a:solidFill>
                <a:latin typeface="Proxima Nova" pitchFamily="50" charset="0"/>
              </a:rPr>
              <a:t>are things like taxes, rent or mortgage, salaries, phone bill.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accent1"/>
                </a:solidFill>
                <a:latin typeface="Proxima Nova" pitchFamily="50" charset="0"/>
              </a:rPr>
              <a:t>Variable costs </a:t>
            </a:r>
            <a:r>
              <a:rPr lang="en-US" altLang="en-US" sz="2800" dirty="0">
                <a:solidFill>
                  <a:schemeClr val="accent1"/>
                </a:solidFill>
                <a:latin typeface="Proxima Nova" pitchFamily="50" charset="0"/>
              </a:rPr>
              <a:t>are usually associated with labor and raw materials and change with the business’s rate of operation or output. 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accent1"/>
                </a:solidFill>
                <a:latin typeface="Proxima Nova" pitchFamily="50" charset="0"/>
              </a:rPr>
              <a:t>Total cost </a:t>
            </a:r>
            <a:r>
              <a:rPr lang="en-US" altLang="en-US" sz="2800" dirty="0">
                <a:solidFill>
                  <a:schemeClr val="accent1"/>
                </a:solidFill>
                <a:latin typeface="Proxima Nova" pitchFamily="50" charset="0"/>
              </a:rPr>
              <a:t>is the sum of fixed and variable costs.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accent1"/>
                </a:solidFill>
                <a:latin typeface="Proxima Nova" pitchFamily="50" charset="0"/>
              </a:rPr>
              <a:t>Marginal cost </a:t>
            </a:r>
            <a:r>
              <a:rPr lang="en-US" altLang="en-US" sz="2800" dirty="0">
                <a:solidFill>
                  <a:schemeClr val="accent1"/>
                </a:solidFill>
                <a:latin typeface="Proxima Nova" pitchFamily="50" charset="0"/>
              </a:rPr>
              <a:t>is the extra cost incurred to produce one more unit of output.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596248" y="794717"/>
            <a:ext cx="6998076" cy="371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2138" rIns="81034" bIns="42138">
            <a:spAutoFit/>
          </a:bodyPr>
          <a:lstStyle>
            <a:lvl1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sz="1801" dirty="0">
                <a:solidFill>
                  <a:schemeClr val="tx1"/>
                </a:solidFill>
                <a:latin typeface="Proxima Nova" pitchFamily="50" charset="0"/>
              </a:rPr>
              <a:t>The costs that an organization incurs even when there is little or </a:t>
            </a:r>
            <a:r>
              <a:rPr lang="en-US" altLang="en-US" sz="1801" dirty="0" smtClean="0">
                <a:solidFill>
                  <a:schemeClr val="tx1"/>
                </a:solidFill>
                <a:latin typeface="Proxima Nova" pitchFamily="50" charset="0"/>
              </a:rPr>
              <a:t>no</a:t>
            </a:r>
            <a:endParaRPr lang="en-US" altLang="en-US" sz="1801" dirty="0">
              <a:latin typeface="Proxima Nova" pitchFamily="50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50022" y="18583"/>
            <a:ext cx="6846565" cy="41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2138" rIns="81034" bIns="42138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SzPct val="100000"/>
            </a:pPr>
            <a:r>
              <a:rPr lang="en-US" altLang="en-US" sz="2161" b="1">
                <a:latin typeface="Proxima Nova" pitchFamily="50" charset="0"/>
              </a:rPr>
              <a:t>Finding Marginal Cost</a:t>
            </a:r>
            <a:endParaRPr lang="en-US" altLang="en-US" sz="2161" b="1">
              <a:solidFill>
                <a:srgbClr val="FFFFFF"/>
              </a:solidFill>
              <a:latin typeface="Proxima Nov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756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20" y="0"/>
            <a:ext cx="11064240" cy="759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375"/>
              </a:spcBef>
            </a:pPr>
            <a:r>
              <a:rPr lang="en-US" altLang="en-US" sz="2000" b="1" dirty="0" smtClean="0">
                <a:latin typeface="Proxima Nova" pitchFamily="50" charset="0"/>
              </a:rPr>
              <a:t>Unlimited liability- </a:t>
            </a:r>
            <a:r>
              <a:rPr lang="en-US" altLang="en-US" sz="2000" dirty="0" smtClean="0">
                <a:latin typeface="Proxima Nova" pitchFamily="50" charset="0"/>
              </a:rPr>
              <a:t>requirement that an owner is personally and fully responsible for all losses of a business.</a:t>
            </a:r>
          </a:p>
          <a:p>
            <a:pPr>
              <a:lnSpc>
                <a:spcPct val="110000"/>
              </a:lnSpc>
              <a:spcBef>
                <a:spcPts val="1375"/>
              </a:spcBef>
            </a:pPr>
            <a:r>
              <a:rPr lang="en-US" altLang="en-US" sz="2000" b="1" dirty="0" smtClean="0">
                <a:latin typeface="Proxima Nova" pitchFamily="50" charset="0"/>
              </a:rPr>
              <a:t>Corporations</a:t>
            </a:r>
            <a:r>
              <a:rPr lang="en-US" altLang="en-US" sz="2000" dirty="0" smtClean="0">
                <a:latin typeface="Proxima Nova" pitchFamily="50" charset="0"/>
              </a:rPr>
              <a:t> </a:t>
            </a:r>
            <a:r>
              <a:rPr lang="en-US" altLang="en-US" sz="2000" dirty="0">
                <a:latin typeface="Proxima Nova" pitchFamily="50" charset="0"/>
              </a:rPr>
              <a:t>are recognized as separate legal entities with all the rights of an individual</a:t>
            </a:r>
            <a:r>
              <a:rPr lang="en-US" altLang="en-US" sz="2000" dirty="0" smtClean="0">
                <a:latin typeface="Proxima Nova" pitchFamily="50" charset="0"/>
              </a:rPr>
              <a:t>.</a:t>
            </a:r>
            <a:endParaRPr lang="en-US" altLang="en-US" sz="2000" dirty="0">
              <a:latin typeface="Proxima Nova" pitchFamily="50" charset="0"/>
            </a:endParaRP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Proxima Nova" pitchFamily="50" charset="0"/>
              </a:rPr>
              <a:t>Corporations </a:t>
            </a:r>
            <a:r>
              <a:rPr lang="en-US" altLang="en-US" sz="2000" dirty="0">
                <a:latin typeface="Proxima Nova" pitchFamily="50" charset="0"/>
              </a:rPr>
              <a:t>file for permission to form from the national or state government, which grants a </a:t>
            </a:r>
            <a:r>
              <a:rPr lang="en-US" altLang="en-US" sz="2000" b="1" dirty="0">
                <a:latin typeface="Proxima Nova" pitchFamily="50" charset="0"/>
              </a:rPr>
              <a:t>charter</a:t>
            </a:r>
            <a:r>
              <a:rPr lang="en-US" altLang="en-US" sz="2000" dirty="0">
                <a:latin typeface="Proxima Nova" pitchFamily="50" charset="0"/>
              </a:rPr>
              <a:t> specifying the number of shares of stock that may be sold.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Proxima Nova" pitchFamily="50" charset="0"/>
              </a:rPr>
              <a:t>Stock</a:t>
            </a:r>
            <a:r>
              <a:rPr lang="en-US" altLang="en-US" sz="2000" dirty="0">
                <a:latin typeface="Proxima Nova" pitchFamily="50" charset="0"/>
              </a:rPr>
              <a:t> may be </a:t>
            </a:r>
            <a:r>
              <a:rPr lang="en-US" altLang="en-US" sz="2000" b="1" dirty="0">
                <a:latin typeface="Proxima Nova" pitchFamily="50" charset="0"/>
              </a:rPr>
              <a:t>common</a:t>
            </a:r>
            <a:r>
              <a:rPr lang="en-US" altLang="en-US" sz="2000" dirty="0">
                <a:latin typeface="Proxima Nova" pitchFamily="50" charset="0"/>
              </a:rPr>
              <a:t> or </a:t>
            </a:r>
            <a:r>
              <a:rPr lang="en-US" altLang="en-US" sz="2000" b="1" dirty="0" smtClean="0">
                <a:latin typeface="Proxima Nova" pitchFamily="50" charset="0"/>
              </a:rPr>
              <a:t>preferred</a:t>
            </a:r>
            <a:r>
              <a:rPr lang="en-US" altLang="en-US" sz="2000" dirty="0" smtClean="0">
                <a:latin typeface="Proxima Nova" pitchFamily="50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roxima Nova" pitchFamily="50" charset="0"/>
              </a:rPr>
              <a:t>Three types of </a:t>
            </a:r>
            <a:r>
              <a:rPr lang="en-US" altLang="en-US" sz="2000" b="1" u="sng" dirty="0">
                <a:latin typeface="Proxima Nova" pitchFamily="50" charset="0"/>
              </a:rPr>
              <a:t>cooperatives</a:t>
            </a:r>
            <a:r>
              <a:rPr lang="en-US" altLang="en-US" sz="2000" dirty="0">
                <a:latin typeface="Proxima Nova" pitchFamily="50" charset="0"/>
              </a:rPr>
              <a:t> (nonprofit association performing economic activities to benefit its members) are consumer, service, and producer cooperatives.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roxima Nova" pitchFamily="50" charset="0"/>
              </a:rPr>
              <a:t>In a </a:t>
            </a:r>
            <a:r>
              <a:rPr lang="en-US" altLang="en-US" sz="2000" b="1" dirty="0">
                <a:latin typeface="Proxima Nova" pitchFamily="50" charset="0"/>
              </a:rPr>
              <a:t>franchise</a:t>
            </a:r>
            <a:r>
              <a:rPr lang="en-US" altLang="en-US" sz="2000" dirty="0">
                <a:latin typeface="Proxima Nova" pitchFamily="50" charset="0"/>
              </a:rPr>
              <a:t>, the franchisee rents or leases the name, business profile, and way of doing business from the owner, or franchisor</a:t>
            </a:r>
            <a:r>
              <a:rPr lang="en-US" altLang="en-US" sz="2000" dirty="0" smtClean="0">
                <a:latin typeface="Proxima Nova" pitchFamily="50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roxima Nova" pitchFamily="50" charset="0"/>
              </a:rPr>
              <a:t>Advantages to the </a:t>
            </a:r>
            <a:r>
              <a:rPr lang="en-US" altLang="en-US" sz="2000" b="1" dirty="0">
                <a:latin typeface="Proxima Nova" pitchFamily="50" charset="0"/>
              </a:rPr>
              <a:t>franchisee </a:t>
            </a:r>
            <a:r>
              <a:rPr lang="en-US" altLang="en-US" sz="2000" dirty="0">
                <a:latin typeface="Proxima Nova" pitchFamily="50" charset="0"/>
              </a:rPr>
              <a:t>include national advertising, instant access to a successful product line, and professional advice and training when needed</a:t>
            </a:r>
            <a:r>
              <a:rPr lang="en-US" altLang="en-US" sz="2000" dirty="0" smtClean="0">
                <a:latin typeface="Proxima Nova" pitchFamily="50" charset="0"/>
              </a:rPr>
              <a:t>.</a:t>
            </a:r>
            <a:endParaRPr lang="en-US" altLang="en-US" sz="2000" dirty="0" smtClean="0">
              <a:latin typeface="Proxima Nova" pitchFamily="50" charset="0"/>
            </a:endParaRP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latin typeface="Proxima Nova" pitchFamily="50" charset="0"/>
              </a:rPr>
              <a:t>Advantages </a:t>
            </a:r>
            <a:r>
              <a:rPr lang="en-US" altLang="en-US" sz="2000" dirty="0">
                <a:latin typeface="Proxima Nova" pitchFamily="50" charset="0"/>
              </a:rPr>
              <a:t>to the</a:t>
            </a:r>
            <a:r>
              <a:rPr lang="en-US" altLang="en-US" sz="2000" b="1" dirty="0">
                <a:latin typeface="Proxima Nova" pitchFamily="50" charset="0"/>
              </a:rPr>
              <a:t> franchisor </a:t>
            </a:r>
            <a:r>
              <a:rPr lang="en-US" altLang="en-US" sz="2000" dirty="0">
                <a:latin typeface="Proxima Nova" pitchFamily="50" charset="0"/>
              </a:rPr>
              <a:t>include the ability to expand the business without excess financial risk or liabilities, the income brought in by the initial franchise payment and monthly royalty fees, and a franchisee who is highly motivated to make the franchise work.</a:t>
            </a:r>
          </a:p>
          <a:p>
            <a:pPr>
              <a:lnSpc>
                <a:spcPct val="110000"/>
              </a:lnSpc>
              <a:spcBef>
                <a:spcPts val="1375"/>
              </a:spcBef>
            </a:pPr>
            <a:endParaRPr lang="en-US" altLang="en-US" sz="2400" dirty="0" smtClean="0">
              <a:latin typeface="Proxima Nova" pitchFamily="50" charset="0"/>
            </a:endParaRP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endParaRPr lang="en-US" altLang="en-US" sz="2400" dirty="0">
              <a:latin typeface="Proxima Nov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7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213" y="279496"/>
            <a:ext cx="10648827" cy="575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 smtClean="0">
                <a:latin typeface="Proxima Nova" pitchFamily="50" charset="0"/>
              </a:rPr>
              <a:t>Venture </a:t>
            </a:r>
            <a:r>
              <a:rPr lang="en-US" altLang="en-US" sz="2000" b="1" u="sng" dirty="0">
                <a:latin typeface="Proxima Nova" pitchFamily="50" charset="0"/>
              </a:rPr>
              <a:t>capitalists </a:t>
            </a:r>
            <a:r>
              <a:rPr lang="en-US" altLang="en-US" sz="2000" dirty="0">
                <a:latin typeface="Proxima Nova" pitchFamily="50" charset="0"/>
              </a:rPr>
              <a:t>lend investment funds to new or unproven businesses in exchange for a share of ownership (equity).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>
                <a:latin typeface="Proxima Nova" pitchFamily="50" charset="0"/>
              </a:rPr>
              <a:t>Angel investors </a:t>
            </a:r>
            <a:r>
              <a:rPr lang="en-US" altLang="en-US" sz="2000" dirty="0">
                <a:latin typeface="Proxima Nova" pitchFamily="50" charset="0"/>
              </a:rPr>
              <a:t>are people who lend start-up money informally and are typically more interested in helping the individual survive than in getting a substantial return on their investment.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>
                <a:latin typeface="Proxima Nova" pitchFamily="50" charset="0"/>
              </a:rPr>
              <a:t>Crowdfunding</a:t>
            </a:r>
            <a:r>
              <a:rPr lang="en-US" altLang="en-US" sz="2000" u="sng" dirty="0">
                <a:latin typeface="Proxima Nova" pitchFamily="50" charset="0"/>
              </a:rPr>
              <a:t>, or </a:t>
            </a:r>
            <a:r>
              <a:rPr lang="en-US" altLang="en-US" sz="2000" b="1" u="sng" dirty="0">
                <a:latin typeface="Proxima Nova" pitchFamily="50" charset="0"/>
              </a:rPr>
              <a:t>crowdsourcing</a:t>
            </a:r>
            <a:r>
              <a:rPr lang="en-US" altLang="en-US" sz="2000" dirty="0">
                <a:latin typeface="Proxima Nova" pitchFamily="50" charset="0"/>
              </a:rPr>
              <a:t>, involves using social networking to appeal to potential investors</a:t>
            </a:r>
            <a:r>
              <a:rPr lang="en-US" altLang="en-US" sz="2000" dirty="0" smtClean="0">
                <a:latin typeface="Proxima Nova" pitchFamily="50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>
                <a:latin typeface="Proxima Nova" pitchFamily="50" charset="0"/>
              </a:rPr>
              <a:t>Nonprofit organizations </a:t>
            </a:r>
            <a:r>
              <a:rPr lang="en-US" altLang="en-US" sz="2000" dirty="0">
                <a:latin typeface="Proxima Nova" pitchFamily="50" charset="0"/>
              </a:rPr>
              <a:t>promote the collective interests of their members instead of seeking financial gain for the owners.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>
                <a:latin typeface="Proxima Nova" pitchFamily="50" charset="0"/>
              </a:rPr>
              <a:t>Community organizations </a:t>
            </a:r>
            <a:r>
              <a:rPr lang="en-US" altLang="en-US" sz="2000" dirty="0">
                <a:latin typeface="Proxima Nova" pitchFamily="50" charset="0"/>
              </a:rPr>
              <a:t>such as schools, churches, hospitals, welfare groups, and adoption agencies are often legally incorporated to take advantage of unlimited life and limited liability</a:t>
            </a:r>
            <a:r>
              <a:rPr lang="en-US" altLang="en-US" sz="2000" dirty="0" smtClean="0">
                <a:latin typeface="Proxima Nova" pitchFamily="50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>
                <a:latin typeface="Proxima Nova" pitchFamily="50" charset="0"/>
              </a:rPr>
              <a:t>Depreciation</a:t>
            </a:r>
            <a:r>
              <a:rPr lang="en-US" altLang="en-US" sz="2000" dirty="0">
                <a:latin typeface="Proxima Nova" pitchFamily="50" charset="0"/>
              </a:rPr>
              <a:t> is a noncash charge for the general wear and tear on capital goods.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roxima Nova" pitchFamily="50" charset="0"/>
              </a:rPr>
              <a:t>Reinvesting cash flow into a business allows the business to produce new or additional products, which may generate additional sales and even larger cash flow.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latin typeface="Proxima Nov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48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477" y="186182"/>
            <a:ext cx="10943303" cy="4341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 smtClean="0">
                <a:latin typeface="Proxima Nova" pitchFamily="50" charset="0"/>
              </a:rPr>
              <a:t>Merging</a:t>
            </a:r>
            <a:r>
              <a:rPr lang="en-US" altLang="en-US" sz="2000" dirty="0" smtClean="0">
                <a:latin typeface="Proxima Nova" pitchFamily="50" charset="0"/>
              </a:rPr>
              <a:t> </a:t>
            </a:r>
            <a:r>
              <a:rPr lang="en-US" altLang="en-US" sz="2000" dirty="0">
                <a:latin typeface="Proxima Nova" pitchFamily="50" charset="0"/>
              </a:rPr>
              <a:t>is a combination of two or more businesses to form a single firm.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roxima Nova" pitchFamily="50" charset="0"/>
              </a:rPr>
              <a:t>The two types of mergers are </a:t>
            </a:r>
            <a:r>
              <a:rPr lang="en-US" altLang="en-US" sz="2000" b="1" dirty="0">
                <a:latin typeface="Proxima Nova" pitchFamily="50" charset="0"/>
              </a:rPr>
              <a:t>horizontal</a:t>
            </a:r>
            <a:r>
              <a:rPr lang="en-US" altLang="en-US" sz="2000" dirty="0">
                <a:latin typeface="Proxima Nova" pitchFamily="50" charset="0"/>
              </a:rPr>
              <a:t> </a:t>
            </a:r>
            <a:r>
              <a:rPr lang="en-US" altLang="en-US" sz="2000" dirty="0" smtClean="0">
                <a:latin typeface="Proxima Nova" pitchFamily="50" charset="0"/>
              </a:rPr>
              <a:t>( same kind of product) and </a:t>
            </a:r>
            <a:r>
              <a:rPr lang="en-US" altLang="en-US" sz="2000" b="1" dirty="0">
                <a:latin typeface="Proxima Nova" pitchFamily="50" charset="0"/>
              </a:rPr>
              <a:t>vertical </a:t>
            </a:r>
            <a:r>
              <a:rPr lang="en-US" altLang="en-US" sz="2000" b="1" dirty="0" smtClean="0">
                <a:latin typeface="Proxima Nova" pitchFamily="50" charset="0"/>
              </a:rPr>
              <a:t>mergers (combining firms in different steps of manufacturing and marketing)</a:t>
            </a:r>
            <a:r>
              <a:rPr lang="en-US" altLang="en-US" sz="2000" dirty="0" smtClean="0">
                <a:latin typeface="Proxima Nova" pitchFamily="50" charset="0"/>
              </a:rPr>
              <a:t>.</a:t>
            </a:r>
            <a:endParaRPr lang="en-US" altLang="en-US" sz="2000" dirty="0">
              <a:latin typeface="Proxima Nova" pitchFamily="50" charset="0"/>
            </a:endParaRP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roxima Nova" pitchFamily="50" charset="0"/>
              </a:rPr>
              <a:t>Reasons for merging include faster growth, synergy, economies of scale, diversification, elimination of rivals, or changing or losing a corporate identity that is associated with errors or problems.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>
                <a:latin typeface="Proxima Nova" pitchFamily="50" charset="0"/>
              </a:rPr>
              <a:t>Conglomerates</a:t>
            </a:r>
            <a:r>
              <a:rPr lang="en-US" altLang="en-US" sz="2000" u="sng" dirty="0">
                <a:latin typeface="Proxima Nova" pitchFamily="50" charset="0"/>
              </a:rPr>
              <a:t> </a:t>
            </a:r>
            <a:r>
              <a:rPr lang="en-US" altLang="en-US" sz="2000" dirty="0">
                <a:latin typeface="Proxima Nova" pitchFamily="50" charset="0"/>
              </a:rPr>
              <a:t>are firms that have at least four businesses that make unrelated products, none of which is responsible for a majority of sales.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en-US" altLang="en-US" sz="2000" b="1" u="sng" dirty="0">
                <a:latin typeface="Proxima Nova" pitchFamily="50" charset="0"/>
              </a:rPr>
              <a:t>Multinational corporations</a:t>
            </a:r>
            <a:r>
              <a:rPr lang="en-US" altLang="en-US" sz="2000" b="1" dirty="0">
                <a:latin typeface="Proxima Nova" pitchFamily="50" charset="0"/>
              </a:rPr>
              <a:t> </a:t>
            </a:r>
            <a:r>
              <a:rPr lang="en-US" altLang="en-US" sz="2000" dirty="0">
                <a:latin typeface="Proxima Nova" pitchFamily="50" charset="0"/>
              </a:rPr>
              <a:t>can move resources, goods, services, and financial capital across national borders.</a:t>
            </a:r>
          </a:p>
          <a:p>
            <a:pPr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endParaRPr lang="en-US" altLang="en-US" dirty="0">
              <a:latin typeface="Proxima Nov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56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475373"/>
              </p:ext>
            </p:extLst>
          </p:nvPr>
        </p:nvGraphicFramePr>
        <p:xfrm>
          <a:off x="247427" y="1043493"/>
          <a:ext cx="11725835" cy="5828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5167"/>
                <a:gridCol w="2345167"/>
                <a:gridCol w="2345167"/>
                <a:gridCol w="2345167"/>
                <a:gridCol w="2345167"/>
              </a:tblGrid>
              <a:tr h="252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Characteristics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Monopoly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Perfect Competition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Competitive Monopolies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Oligopolies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</a:tr>
              <a:tr h="252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Number of Buyers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many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many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Many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</a:tr>
              <a:tr h="252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Number of Sellers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many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few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</a:tr>
              <a:tr h="1662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Product or Service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Well-defined; no good substitute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Standardized; many substitutes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Similar, but differentiated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Brand-name loyalty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May be differentiated or very similar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</a:tr>
              <a:tr h="716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Price</a:t>
                      </a:r>
                      <a:endParaRPr lang="en-US" sz="7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Monopolist controls price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 company can control price; price set by the market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 single firm can control price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Each company can exert some price control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</a:tr>
              <a:tr h="959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Ability to dominate market short-term and long-term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Can dominate market both short-term and long-term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Can not dominate market either short-term and long-term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Short term possible, long-term not possible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Can partially dominate market both long-term and short-term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</a:tr>
              <a:tr h="716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Opportunity for new businesses to enter market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Non or very little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Easy for new producers to enter the market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Relatively easy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Very difficult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</a:tr>
              <a:tr h="716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Example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Public utilities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agriculture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Electronics , cell phones and clothing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Automobiles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Breakfast cereal and airlines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17" marR="45017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9101" y="267335"/>
            <a:ext cx="8229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Four Market Structures</a:t>
            </a:r>
            <a:endParaRPr lang="en-US" alt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structure: describes how competitive specific industries are.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an 3"/>
          <p:cNvSpPr/>
          <p:nvPr/>
        </p:nvSpPr>
        <p:spPr>
          <a:xfrm>
            <a:off x="5132832" y="1426464"/>
            <a:ext cx="2059730" cy="512064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7522464" y="1282998"/>
            <a:ext cx="1731264" cy="526410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9778701" y="1282998"/>
            <a:ext cx="1864659" cy="542260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48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1499940" y="1"/>
            <a:ext cx="9169252" cy="6882299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0517" rIns="81034" bIns="40517" anchor="ctr" anchorCtr="1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161">
                <a:solidFill>
                  <a:srgbClr val="000000"/>
                </a:solidFill>
                <a:latin typeface="Proxima Nova" pitchFamily="50" charset="0"/>
              </a:rPr>
              <a:t> 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585528" y="794716"/>
            <a:ext cx="6998076" cy="507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2138" rIns="81034" bIns="42138">
            <a:spAutoFit/>
          </a:bodyPr>
          <a:lstStyle>
            <a:lvl1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200150" indent="-3429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A market </a:t>
            </a:r>
            <a:r>
              <a:rPr lang="en-US" altLang="en-US" b="1" dirty="0">
                <a:solidFill>
                  <a:schemeClr val="accent1"/>
                </a:solidFill>
                <a:latin typeface="Proxima Nova" pitchFamily="50" charset="0"/>
              </a:rPr>
              <a:t>fails</a:t>
            </a: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 when any of the requirements for a competitive market ceases to exist.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The five main causes of market failures are:</a:t>
            </a:r>
          </a:p>
          <a:p>
            <a:pPr lvl="2">
              <a:lnSpc>
                <a:spcPct val="110000"/>
              </a:lnSpc>
              <a:spcBef>
                <a:spcPts val="1238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Not enough competition</a:t>
            </a:r>
          </a:p>
          <a:p>
            <a:pPr lvl="2">
              <a:lnSpc>
                <a:spcPct val="110000"/>
              </a:lnSpc>
              <a:spcBef>
                <a:spcPts val="1238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Not enough information</a:t>
            </a:r>
          </a:p>
          <a:p>
            <a:pPr lvl="2">
              <a:lnSpc>
                <a:spcPct val="110000"/>
              </a:lnSpc>
              <a:spcBef>
                <a:spcPts val="1238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Resources that cannot, or will not, move</a:t>
            </a:r>
          </a:p>
          <a:p>
            <a:pPr lvl="2">
              <a:lnSpc>
                <a:spcPct val="110000"/>
              </a:lnSpc>
              <a:spcBef>
                <a:spcPts val="1238"/>
              </a:spcBef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Too few public goods</a:t>
            </a:r>
          </a:p>
          <a:p>
            <a:pPr lvl="2">
              <a:lnSpc>
                <a:spcPct val="110000"/>
              </a:lnSpc>
              <a:spcBef>
                <a:spcPts val="1238"/>
              </a:spcBef>
              <a:buFont typeface="Courier New" panose="02070309020205020404" pitchFamily="49" charset="0"/>
              <a:buChar char="o"/>
            </a:pPr>
            <a:r>
              <a:rPr lang="en-US" altLang="en-US" b="1" dirty="0" smtClean="0">
                <a:solidFill>
                  <a:schemeClr val="accent1"/>
                </a:solidFill>
                <a:latin typeface="Proxima Nova" pitchFamily="50" charset="0"/>
              </a:rPr>
              <a:t>Externalities ( economic side effect that affect an uninvolved third party)</a:t>
            </a:r>
            <a:r>
              <a:rPr lang="en-US" altLang="en-US" dirty="0" smtClean="0">
                <a:solidFill>
                  <a:schemeClr val="accent1"/>
                </a:solidFill>
                <a:latin typeface="Proxima Nova" pitchFamily="50" charset="0"/>
              </a:rPr>
              <a:t> </a:t>
            </a: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or </a:t>
            </a:r>
            <a:r>
              <a:rPr lang="en-US" altLang="en-US" b="1" dirty="0">
                <a:solidFill>
                  <a:schemeClr val="accent1"/>
                </a:solidFill>
                <a:latin typeface="Proxima Nova" pitchFamily="50" charset="0"/>
              </a:rPr>
              <a:t>spillovers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50022" y="18583"/>
            <a:ext cx="6846565" cy="41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2138" rIns="81034" bIns="42138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SzPct val="100000"/>
            </a:pPr>
            <a:r>
              <a:rPr lang="en-US" altLang="en-US" sz="2161" b="1">
                <a:latin typeface="Proxima Nova" pitchFamily="50" charset="0"/>
              </a:rPr>
              <a:t>Types of Market Failures</a:t>
            </a:r>
            <a:endParaRPr lang="en-US" altLang="en-US" sz="2161" b="1">
              <a:solidFill>
                <a:srgbClr val="FFFFFF"/>
              </a:solidFill>
              <a:latin typeface="Proxima Nov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3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1499940" y="1"/>
            <a:ext cx="9169252" cy="6882299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0517" rIns="81034" bIns="40517" anchor="ctr" anchorCtr="1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sz="2161">
                <a:solidFill>
                  <a:srgbClr val="000000"/>
                </a:solidFill>
                <a:latin typeface="Proxima Nova" pitchFamily="50" charset="0"/>
              </a:rPr>
              <a:t> 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596248" y="794717"/>
            <a:ext cx="6998076" cy="5015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2138" rIns="81034" bIns="42138">
            <a:spAutoFit/>
          </a:bodyPr>
          <a:lstStyle>
            <a:lvl1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The government can help maintain competitive markets by breaking up monopolies, expanding laws against them, or regulating their activities.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The </a:t>
            </a:r>
            <a:r>
              <a:rPr lang="en-US" altLang="en-US" b="1" dirty="0">
                <a:solidFill>
                  <a:schemeClr val="accent1"/>
                </a:solidFill>
                <a:latin typeface="Proxima Nova" pitchFamily="50" charset="0"/>
              </a:rPr>
              <a:t>Sherman Act of 1890 </a:t>
            </a: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was the first American law against monopolies.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In 1914, the </a:t>
            </a:r>
            <a:r>
              <a:rPr lang="en-US" altLang="en-US" b="1" dirty="0">
                <a:solidFill>
                  <a:schemeClr val="accent1"/>
                </a:solidFill>
                <a:latin typeface="Proxima Nova" pitchFamily="50" charset="0"/>
              </a:rPr>
              <a:t>Clayton Antitrust Act </a:t>
            </a: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outlawed price discrimination, and the </a:t>
            </a:r>
            <a:r>
              <a:rPr lang="en-US" altLang="en-US" b="1" dirty="0">
                <a:solidFill>
                  <a:schemeClr val="accent1"/>
                </a:solidFill>
                <a:latin typeface="Proxima Nova" pitchFamily="50" charset="0"/>
              </a:rPr>
              <a:t>Federal Trade Commission Act </a:t>
            </a: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set up the Federal Trade Commission to help stop unfair business practices.</a:t>
            </a:r>
          </a:p>
          <a:p>
            <a:pPr>
              <a:lnSpc>
                <a:spcPct val="110000"/>
              </a:lnSpc>
              <a:spcBef>
                <a:spcPts val="1238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accent1"/>
                </a:solidFill>
                <a:latin typeface="Proxima Nova" pitchFamily="50" charset="0"/>
              </a:rPr>
              <a:t>Some monopolies, such as public utilities, are beneficial and should not be broken up.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50022" y="18583"/>
            <a:ext cx="6846565" cy="41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034" tIns="42138" rIns="81034" bIns="42138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SzPct val="100000"/>
            </a:pPr>
            <a:r>
              <a:rPr lang="en-US" altLang="en-US" sz="2161" b="1">
                <a:latin typeface="Proxima Nova" pitchFamily="50" charset="0"/>
              </a:rPr>
              <a:t>Ensuring Competition</a:t>
            </a:r>
            <a:endParaRPr lang="en-US" altLang="en-US" sz="2161" b="1">
              <a:solidFill>
                <a:srgbClr val="FFFFFF"/>
              </a:solidFill>
              <a:latin typeface="Proxima Nov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202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551</TotalTime>
  <Words>1153</Words>
  <Application>Microsoft Office PowerPoint</Application>
  <PresentationFormat>Widescreen</PresentationFormat>
  <Paragraphs>183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 Unicode MS</vt:lpstr>
      <vt:lpstr>MS PGothic</vt:lpstr>
      <vt:lpstr>Arial</vt:lpstr>
      <vt:lpstr>Calibri</vt:lpstr>
      <vt:lpstr>Century Gothic</vt:lpstr>
      <vt:lpstr>Courier New</vt:lpstr>
      <vt:lpstr>Helvetica</vt:lpstr>
      <vt:lpstr>Myriad Pro</vt:lpstr>
      <vt:lpstr>Proxima Nova</vt:lpstr>
      <vt:lpstr>Times New Roman</vt:lpstr>
      <vt:lpstr>Wingdings 3</vt:lpstr>
      <vt:lpstr>Ion</vt:lpstr>
      <vt:lpstr>Chapter 8 &amp; 7 Types of Businesses &amp; Market structures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structures</dc:title>
  <dc:creator>DENYSE ORTLIEB</dc:creator>
  <cp:lastModifiedBy>DENYSE ORTLIEB</cp:lastModifiedBy>
  <cp:revision>17</cp:revision>
  <dcterms:created xsi:type="dcterms:W3CDTF">2016-10-18T13:57:07Z</dcterms:created>
  <dcterms:modified xsi:type="dcterms:W3CDTF">2019-03-07T19:11:38Z</dcterms:modified>
</cp:coreProperties>
</file>