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7" r:id="rId5"/>
    <p:sldId id="274" r:id="rId6"/>
    <p:sldId id="266" r:id="rId7"/>
    <p:sldId id="275" r:id="rId8"/>
    <p:sldId id="259" r:id="rId9"/>
    <p:sldId id="260" r:id="rId10"/>
    <p:sldId id="261" r:id="rId11"/>
    <p:sldId id="276" r:id="rId12"/>
    <p:sldId id="262" r:id="rId13"/>
    <p:sldId id="278" r:id="rId14"/>
    <p:sldId id="263" r:id="rId15"/>
    <p:sldId id="279" r:id="rId16"/>
    <p:sldId id="265" r:id="rId17"/>
    <p:sldId id="280" r:id="rId18"/>
    <p:sldId id="264" r:id="rId19"/>
    <p:sldId id="281" r:id="rId20"/>
    <p:sldId id="267" r:id="rId21"/>
    <p:sldId id="316" r:id="rId22"/>
    <p:sldId id="268" r:id="rId23"/>
    <p:sldId id="317" r:id="rId24"/>
    <p:sldId id="269" r:id="rId25"/>
    <p:sldId id="270" r:id="rId26"/>
    <p:sldId id="287" r:id="rId27"/>
    <p:sldId id="271" r:id="rId28"/>
    <p:sldId id="272" r:id="rId29"/>
    <p:sldId id="315" r:id="rId30"/>
    <p:sldId id="273" r:id="rId31"/>
    <p:sldId id="288" r:id="rId32"/>
    <p:sldId id="282" r:id="rId33"/>
    <p:sldId id="319" r:id="rId34"/>
    <p:sldId id="283" r:id="rId35"/>
    <p:sldId id="289" r:id="rId36"/>
    <p:sldId id="284" r:id="rId37"/>
    <p:sldId id="285" r:id="rId38"/>
    <p:sldId id="286" r:id="rId39"/>
    <p:sldId id="290" r:id="rId40"/>
    <p:sldId id="291" r:id="rId41"/>
    <p:sldId id="292" r:id="rId42"/>
    <p:sldId id="293" r:id="rId43"/>
    <p:sldId id="300" r:id="rId44"/>
    <p:sldId id="301" r:id="rId45"/>
    <p:sldId id="302" r:id="rId46"/>
    <p:sldId id="303" r:id="rId47"/>
    <p:sldId id="304" r:id="rId48"/>
    <p:sldId id="305" r:id="rId49"/>
    <p:sldId id="306" r:id="rId50"/>
    <p:sldId id="294" r:id="rId51"/>
    <p:sldId id="295" r:id="rId52"/>
    <p:sldId id="296" r:id="rId53"/>
    <p:sldId id="299" r:id="rId54"/>
    <p:sldId id="297" r:id="rId55"/>
    <p:sldId id="298" r:id="rId56"/>
    <p:sldId id="307" r:id="rId57"/>
    <p:sldId id="311" r:id="rId58"/>
    <p:sldId id="308" r:id="rId59"/>
    <p:sldId id="309" r:id="rId60"/>
    <p:sldId id="318" r:id="rId61"/>
    <p:sldId id="310" r:id="rId62"/>
    <p:sldId id="314" r:id="rId63"/>
    <p:sldId id="313" r:id="rId64"/>
    <p:sldId id="31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1AC334-271B-49EC-9B48-F60FACEE518E}"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3EA2-53F5-4DA6-AF08-40A07AD761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AC334-271B-49EC-9B48-F60FACEE518E}"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3EA2-53F5-4DA6-AF08-40A07AD761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AC334-271B-49EC-9B48-F60FACEE518E}"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3EA2-53F5-4DA6-AF08-40A07AD761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1AC334-271B-49EC-9B48-F60FACEE518E}"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3EA2-53F5-4DA6-AF08-40A07AD761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1AC334-271B-49EC-9B48-F60FACEE518E}" type="datetimeFigureOut">
              <a:rPr lang="en-US" smtClean="0"/>
              <a:pPr/>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23EA2-53F5-4DA6-AF08-40A07AD761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1AC334-271B-49EC-9B48-F60FACEE518E}"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23EA2-53F5-4DA6-AF08-40A07AD761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1AC334-271B-49EC-9B48-F60FACEE518E}" type="datetimeFigureOut">
              <a:rPr lang="en-US" smtClean="0"/>
              <a:pPr/>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23EA2-53F5-4DA6-AF08-40A07AD761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1AC334-271B-49EC-9B48-F60FACEE518E}" type="datetimeFigureOut">
              <a:rPr lang="en-US" smtClean="0"/>
              <a:pPr/>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23EA2-53F5-4DA6-AF08-40A07AD761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AC334-271B-49EC-9B48-F60FACEE518E}" type="datetimeFigureOut">
              <a:rPr lang="en-US" smtClean="0"/>
              <a:pPr/>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23EA2-53F5-4DA6-AF08-40A07AD761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AC334-271B-49EC-9B48-F60FACEE518E}"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23EA2-53F5-4DA6-AF08-40A07AD761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1AC334-271B-49EC-9B48-F60FACEE518E}" type="datetimeFigureOut">
              <a:rPr lang="en-US" smtClean="0"/>
              <a:pPr/>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23EA2-53F5-4DA6-AF08-40A07AD761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AC334-271B-49EC-9B48-F60FACEE518E}" type="datetimeFigureOut">
              <a:rPr lang="en-US" smtClean="0"/>
              <a:pPr/>
              <a:t>2/15/2017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23EA2-53F5-4DA6-AF08-40A07AD761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8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1"/>
            <a:ext cx="7391400" cy="2666999"/>
          </a:xfrm>
        </p:spPr>
        <p:txBody>
          <a:bodyPr>
            <a:noAutofit/>
          </a:bodyPr>
          <a:lstStyle/>
          <a:p>
            <a:r>
              <a:rPr lang="en-US" sz="5400" b="1" dirty="0" smtClean="0">
                <a:latin typeface="Californian FB" pitchFamily="18" charset="0"/>
              </a:rPr>
              <a:t>CIVIL RIGHTS &amp; PUBLIC POLICY</a:t>
            </a:r>
            <a:endParaRPr lang="en-US" sz="5400" b="1" dirty="0">
              <a:latin typeface="Californian FB" pitchFamily="18"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r>
              <a:rPr lang="en-US" sz="3600" u="sng" dirty="0" smtClean="0"/>
              <a:t>Incorporation Doctrine</a:t>
            </a:r>
            <a:r>
              <a:rPr lang="en-US" sz="3600" dirty="0" smtClean="0"/>
              <a:t>: provisions of the Bill of Rights have since been applied to the States via the 14</a:t>
            </a:r>
            <a:r>
              <a:rPr lang="en-US" sz="3600" baseline="30000" dirty="0" smtClean="0"/>
              <a:t>th</a:t>
            </a:r>
            <a:r>
              <a:rPr lang="en-US" sz="3600" dirty="0" smtClean="0"/>
              <a:t> Amendment’s due process clause.</a:t>
            </a:r>
          </a:p>
          <a:p>
            <a:endParaRPr lang="en-US" dirty="0" smtClean="0"/>
          </a:p>
          <a:p>
            <a:pPr>
              <a:buFont typeface="Wingdings" pitchFamily="2" charset="2"/>
              <a:buChar char="Ø"/>
            </a:pPr>
            <a:r>
              <a:rPr lang="en-US" dirty="0" smtClean="0">
                <a:solidFill>
                  <a:srgbClr val="FF0000"/>
                </a:solidFill>
              </a:rPr>
              <a:t>ONLY</a:t>
            </a:r>
            <a:r>
              <a:rPr lang="en-US" dirty="0" smtClean="0"/>
              <a:t> the 3</a:t>
            </a:r>
            <a:r>
              <a:rPr lang="en-US" baseline="30000" dirty="0" smtClean="0"/>
              <a:t>rd</a:t>
            </a:r>
            <a:r>
              <a:rPr lang="en-US" dirty="0" smtClean="0"/>
              <a:t>, 7</a:t>
            </a:r>
            <a:r>
              <a:rPr lang="en-US" baseline="30000" dirty="0" smtClean="0"/>
              <a:t>th</a:t>
            </a:r>
            <a:r>
              <a:rPr lang="en-US" dirty="0" smtClean="0"/>
              <a:t> amendments; the Grand Jury requirement of the 5</a:t>
            </a:r>
            <a:r>
              <a:rPr lang="en-US" baseline="30000" dirty="0" smtClean="0"/>
              <a:t>th</a:t>
            </a:r>
            <a:r>
              <a:rPr lang="en-US" dirty="0" smtClean="0"/>
              <a:t>, and the prohibition of excessive fines and bail in the 8</a:t>
            </a:r>
            <a:r>
              <a:rPr lang="en-US" baseline="30000" dirty="0" smtClean="0"/>
              <a:t>th</a:t>
            </a:r>
            <a:r>
              <a:rPr lang="en-US" dirty="0" smtClean="0"/>
              <a:t> have not yet been specifically applied to the States.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arateguinea.jpg"/>
          <p:cNvPicPr>
            <a:picLocks noGrp="1" noChangeAspect="1"/>
          </p:cNvPicPr>
          <p:nvPr>
            <p:ph idx="1"/>
          </p:nvPr>
        </p:nvPicPr>
        <p:blipFill>
          <a:blip r:embed="rId2" cstate="print"/>
          <a:stretch>
            <a:fillRect/>
          </a:stretch>
        </p:blipFill>
        <p:spPr>
          <a:xfrm>
            <a:off x="1" y="-8311"/>
            <a:ext cx="9144000" cy="686631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Equal Protection Clause</a:t>
            </a:r>
            <a:endParaRPr lang="en-US" dirty="0"/>
          </a:p>
        </p:txBody>
      </p:sp>
      <p:sp>
        <p:nvSpPr>
          <p:cNvPr id="3" name="Content Placeholder 2"/>
          <p:cNvSpPr>
            <a:spLocks noGrp="1"/>
          </p:cNvSpPr>
          <p:nvPr>
            <p:ph idx="1"/>
          </p:nvPr>
        </p:nvSpPr>
        <p:spPr/>
        <p:txBody>
          <a:bodyPr/>
          <a:lstStyle/>
          <a:p>
            <a:r>
              <a:rPr lang="en-US" dirty="0" smtClean="0"/>
              <a:t>Over the past 100 years, the EPC has been the vehicle for more expansive constitutional interpretations.</a:t>
            </a:r>
          </a:p>
          <a:p>
            <a:r>
              <a:rPr lang="en-US" dirty="0" smtClean="0"/>
              <a:t>In order to determine if a particular form of discrimination is permissible, the Supreme Court has created 3 levels of scrutiny, or analysis, called </a:t>
            </a:r>
            <a:r>
              <a:rPr lang="en-US" dirty="0" smtClean="0">
                <a:solidFill>
                  <a:srgbClr val="0070C0"/>
                </a:solidFill>
              </a:rPr>
              <a:t>‘Standards of Review’</a:t>
            </a:r>
            <a:endParaRPr lang="en-US"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nimal-judges-3-l.jpg"/>
          <p:cNvPicPr>
            <a:picLocks noGrp="1" noChangeAspect="1"/>
          </p:cNvPicPr>
          <p:nvPr>
            <p:ph idx="1"/>
          </p:nvPr>
        </p:nvPicPr>
        <p:blipFill>
          <a:blip r:embed="rId2" cstate="print"/>
          <a:stretch>
            <a:fillRect/>
          </a:stretch>
        </p:blipFill>
        <p:spPr>
          <a:xfrm>
            <a:off x="-312403" y="0"/>
            <a:ext cx="5485319" cy="8001000"/>
          </a:xfrm>
        </p:spPr>
      </p:pic>
      <p:pic>
        <p:nvPicPr>
          <p:cNvPr id="5" name="Picture 4" descr="animaljudges2.jpg"/>
          <p:cNvPicPr>
            <a:picLocks noChangeAspect="1"/>
          </p:cNvPicPr>
          <p:nvPr/>
        </p:nvPicPr>
        <p:blipFill>
          <a:blip r:embed="rId3" cstate="print"/>
          <a:stretch>
            <a:fillRect/>
          </a:stretch>
        </p:blipFill>
        <p:spPr>
          <a:xfrm>
            <a:off x="4419600" y="0"/>
            <a:ext cx="5489059" cy="8001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“Reasonableness”</a:t>
            </a:r>
            <a:endParaRPr lang="en-US" dirty="0"/>
          </a:p>
        </p:txBody>
      </p:sp>
      <p:sp>
        <p:nvSpPr>
          <p:cNvPr id="3" name="Content Placeholder 2"/>
          <p:cNvSpPr>
            <a:spLocks noGrp="1"/>
          </p:cNvSpPr>
          <p:nvPr>
            <p:ph idx="1"/>
          </p:nvPr>
        </p:nvSpPr>
        <p:spPr/>
        <p:txBody>
          <a:bodyPr/>
          <a:lstStyle/>
          <a:p>
            <a:r>
              <a:rPr lang="en-US" dirty="0" smtClean="0"/>
              <a:t>Does the classification have a </a:t>
            </a:r>
            <a:r>
              <a:rPr lang="en-US" dirty="0" smtClean="0">
                <a:solidFill>
                  <a:srgbClr val="FF0000"/>
                </a:solidFill>
              </a:rPr>
              <a:t>rational relationship</a:t>
            </a:r>
            <a:r>
              <a:rPr lang="en-US" dirty="0" smtClean="0"/>
              <a:t> to a </a:t>
            </a:r>
            <a:r>
              <a:rPr lang="en-US" dirty="0" smtClean="0">
                <a:solidFill>
                  <a:schemeClr val="tx2"/>
                </a:solidFill>
              </a:rPr>
              <a:t>legitimate governmental goal</a:t>
            </a:r>
            <a:r>
              <a:rPr lang="en-US" dirty="0" smtClean="0"/>
              <a:t>?</a:t>
            </a:r>
          </a:p>
          <a:p>
            <a:r>
              <a:rPr lang="en-US" dirty="0" smtClean="0">
                <a:solidFill>
                  <a:schemeClr val="accent3">
                    <a:lumMod val="50000"/>
                  </a:schemeClr>
                </a:solidFill>
              </a:rPr>
              <a:t>Challenger has the burden </a:t>
            </a:r>
            <a:r>
              <a:rPr lang="en-US" dirty="0" smtClean="0"/>
              <a:t>of proving the classification as not reasonable but arbitrary</a:t>
            </a:r>
          </a:p>
          <a:p>
            <a:r>
              <a:rPr lang="en-US" dirty="0" smtClean="0"/>
              <a:t>Ex. = Voting Age (OK)</a:t>
            </a:r>
          </a:p>
          <a:p>
            <a:pPr>
              <a:buNone/>
            </a:pPr>
            <a:r>
              <a:rPr lang="en-US" dirty="0" smtClean="0"/>
              <a:t>		   Blue eyes to vote (arbitrary)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eep-calm-and-be-reasonable-7.png"/>
          <p:cNvPicPr>
            <a:picLocks noGrp="1" noChangeAspect="1"/>
          </p:cNvPicPr>
          <p:nvPr>
            <p:ph idx="1"/>
          </p:nvPr>
        </p:nvPicPr>
        <p:blipFill>
          <a:blip r:embed="rId2" cstate="print"/>
          <a:stretch>
            <a:fillRect/>
          </a:stretch>
        </p:blipFill>
        <p:spPr>
          <a:xfrm>
            <a:off x="1066800" y="0"/>
            <a:ext cx="6553200" cy="65532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“Intermediate Standard”</a:t>
            </a:r>
            <a:endParaRPr lang="en-US" dirty="0"/>
          </a:p>
        </p:txBody>
      </p:sp>
      <p:sp>
        <p:nvSpPr>
          <p:cNvPr id="3" name="Content Placeholder 2"/>
          <p:cNvSpPr>
            <a:spLocks noGrp="1"/>
          </p:cNvSpPr>
          <p:nvPr>
            <p:ph idx="1"/>
          </p:nvPr>
        </p:nvSpPr>
        <p:spPr/>
        <p:txBody>
          <a:bodyPr/>
          <a:lstStyle/>
          <a:p>
            <a:r>
              <a:rPr lang="en-US" dirty="0" smtClean="0"/>
              <a:t>Does the classification bear a </a:t>
            </a:r>
            <a:r>
              <a:rPr lang="en-US" dirty="0" smtClean="0">
                <a:solidFill>
                  <a:srgbClr val="FF0000"/>
                </a:solidFill>
              </a:rPr>
              <a:t>substantial relationship</a:t>
            </a:r>
            <a:r>
              <a:rPr lang="en-US" dirty="0" smtClean="0"/>
              <a:t> to an </a:t>
            </a:r>
            <a:r>
              <a:rPr lang="en-US" dirty="0" smtClean="0">
                <a:solidFill>
                  <a:schemeClr val="tx2"/>
                </a:solidFill>
              </a:rPr>
              <a:t>important governmental goal</a:t>
            </a:r>
            <a:r>
              <a:rPr lang="en-US" dirty="0" smtClean="0"/>
              <a:t>?</a:t>
            </a:r>
          </a:p>
          <a:p>
            <a:r>
              <a:rPr lang="en-US" dirty="0" smtClean="0"/>
              <a:t>Presumed neither constitutional nor unconstitutional (</a:t>
            </a:r>
            <a:r>
              <a:rPr lang="en-US" dirty="0" smtClean="0">
                <a:solidFill>
                  <a:schemeClr val="accent3">
                    <a:lumMod val="50000"/>
                  </a:schemeClr>
                </a:solidFill>
              </a:rPr>
              <a:t>equal burden of proof</a:t>
            </a:r>
            <a:r>
              <a:rPr lang="en-US" dirty="0" smtClean="0"/>
              <a:t>)</a:t>
            </a:r>
          </a:p>
          <a:p>
            <a:r>
              <a:rPr lang="en-US" dirty="0" smtClean="0"/>
              <a:t>Ex. = Gender discrimination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h.jpg"/>
          <p:cNvPicPr>
            <a:picLocks noGrp="1" noChangeAspect="1"/>
          </p:cNvPicPr>
          <p:nvPr>
            <p:ph idx="1"/>
          </p:nvPr>
        </p:nvPicPr>
        <p:blipFill>
          <a:blip r:embed="rId2" cstate="print"/>
          <a:stretch>
            <a:fillRect/>
          </a:stretch>
        </p:blipFill>
        <p:spPr>
          <a:xfrm>
            <a:off x="1219200" y="510382"/>
            <a:ext cx="6019800" cy="60198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“Inherently Suspect”</a:t>
            </a:r>
            <a:endParaRPr lang="en-US" dirty="0"/>
          </a:p>
        </p:txBody>
      </p:sp>
      <p:sp>
        <p:nvSpPr>
          <p:cNvPr id="3" name="Content Placeholder 2"/>
          <p:cNvSpPr>
            <a:spLocks noGrp="1"/>
          </p:cNvSpPr>
          <p:nvPr>
            <p:ph idx="1"/>
          </p:nvPr>
        </p:nvSpPr>
        <p:spPr/>
        <p:txBody>
          <a:bodyPr/>
          <a:lstStyle/>
          <a:p>
            <a:r>
              <a:rPr lang="en-US" dirty="0" smtClean="0"/>
              <a:t>Is the classification </a:t>
            </a:r>
            <a:r>
              <a:rPr lang="en-US" u="sng" dirty="0" smtClean="0">
                <a:solidFill>
                  <a:srgbClr val="FF0000"/>
                </a:solidFill>
              </a:rPr>
              <a:t>necessary</a:t>
            </a:r>
            <a:r>
              <a:rPr lang="en-US" dirty="0" smtClean="0">
                <a:solidFill>
                  <a:srgbClr val="FF0000"/>
                </a:solidFill>
              </a:rPr>
              <a:t> </a:t>
            </a:r>
            <a:r>
              <a:rPr lang="en-US" dirty="0" smtClean="0"/>
              <a:t>to accomplish a </a:t>
            </a:r>
            <a:r>
              <a:rPr lang="en-US" dirty="0" smtClean="0">
                <a:solidFill>
                  <a:schemeClr val="tx2"/>
                </a:solidFill>
              </a:rPr>
              <a:t>compelling governmental purpose </a:t>
            </a:r>
            <a:r>
              <a:rPr lang="en-US" dirty="0" smtClean="0"/>
              <a:t>and the </a:t>
            </a:r>
            <a:r>
              <a:rPr lang="en-US" dirty="0" smtClean="0">
                <a:solidFill>
                  <a:schemeClr val="tx2"/>
                </a:solidFill>
              </a:rPr>
              <a:t>least restrictive way to reach the goal</a:t>
            </a:r>
            <a:r>
              <a:rPr lang="en-US" dirty="0" smtClean="0"/>
              <a:t>?</a:t>
            </a:r>
          </a:p>
          <a:p>
            <a:r>
              <a:rPr lang="en-US" dirty="0" smtClean="0">
                <a:solidFill>
                  <a:schemeClr val="accent3">
                    <a:lumMod val="50000"/>
                  </a:schemeClr>
                </a:solidFill>
              </a:rPr>
              <a:t>Burden of proof is on the state</a:t>
            </a:r>
          </a:p>
          <a:p>
            <a:r>
              <a:rPr lang="en-US" dirty="0" smtClean="0"/>
              <a:t>Ex. = race and ethnicity for college admissions 		(Affirmative Action)</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scs-hil-dc\Teachers$\ATUCCILLO1\Documents\My Pictures\C0MYp.gif"/>
          <p:cNvPicPr>
            <a:picLocks noGrp="1" noChangeAspect="1" noChangeArrowheads="1" noCrop="1"/>
          </p:cNvPicPr>
          <p:nvPr>
            <p:ph idx="1"/>
          </p:nvPr>
        </p:nvPicPr>
        <p:blipFill>
          <a:blip r:embed="rId2" cstate="print"/>
          <a:srcRect/>
          <a:stretch>
            <a:fillRect/>
          </a:stretch>
        </p:blipFill>
        <p:spPr bwMode="auto">
          <a:xfrm>
            <a:off x="1219200" y="838200"/>
            <a:ext cx="6835407" cy="513457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t>CIVIL RIGHTS</a:t>
            </a:r>
            <a:endParaRPr lang="en-US" u="sng" dirty="0"/>
          </a:p>
        </p:txBody>
      </p:sp>
      <p:sp>
        <p:nvSpPr>
          <p:cNvPr id="3" name="Content Placeholder 2"/>
          <p:cNvSpPr>
            <a:spLocks noGrp="1"/>
          </p:cNvSpPr>
          <p:nvPr>
            <p:ph idx="1"/>
          </p:nvPr>
        </p:nvSpPr>
        <p:spPr>
          <a:xfrm>
            <a:off x="457200" y="838200"/>
            <a:ext cx="8229600" cy="5287963"/>
          </a:xfrm>
        </p:spPr>
        <p:txBody>
          <a:bodyPr/>
          <a:lstStyle/>
          <a:p>
            <a:pPr algn="ctr"/>
            <a:r>
              <a:rPr lang="en-US" dirty="0" smtClean="0"/>
              <a:t>Policies designed to protect people against </a:t>
            </a:r>
            <a:r>
              <a:rPr lang="en-US" dirty="0" smtClean="0">
                <a:solidFill>
                  <a:srgbClr val="FF0000"/>
                </a:solidFill>
              </a:rPr>
              <a:t>arbitrary</a:t>
            </a:r>
            <a:r>
              <a:rPr lang="en-US" dirty="0" smtClean="0"/>
              <a:t> or </a:t>
            </a:r>
            <a:r>
              <a:rPr lang="en-US" dirty="0" smtClean="0">
                <a:solidFill>
                  <a:srgbClr val="FF0000"/>
                </a:solidFill>
              </a:rPr>
              <a:t>discriminatory</a:t>
            </a:r>
            <a:r>
              <a:rPr lang="en-US" dirty="0" smtClean="0"/>
              <a:t> treatment by government officials or individuals</a:t>
            </a:r>
            <a:endParaRPr lang="en-US" dirty="0"/>
          </a:p>
        </p:txBody>
      </p:sp>
      <p:pic>
        <p:nvPicPr>
          <p:cNvPr id="4" name="Picture 3" descr="discrimination.jpg"/>
          <p:cNvPicPr>
            <a:picLocks noChangeAspect="1"/>
          </p:cNvPicPr>
          <p:nvPr/>
        </p:nvPicPr>
        <p:blipFill>
          <a:blip r:embed="rId2" cstate="print"/>
          <a:stretch>
            <a:fillRect/>
          </a:stretch>
        </p:blipFill>
        <p:spPr>
          <a:xfrm>
            <a:off x="762000" y="2409825"/>
            <a:ext cx="7620000" cy="444817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smtClean="0">
                <a:solidFill>
                  <a:srgbClr val="7030A0"/>
                </a:solidFill>
              </a:rPr>
              <a:t>Race, the Constitution, and Public Policy</a:t>
            </a:r>
            <a:endParaRPr lang="en-US" sz="3600" u="sng" dirty="0">
              <a:solidFill>
                <a:srgbClr val="7030A0"/>
              </a:solidFill>
            </a:endParaRPr>
          </a:p>
        </p:txBody>
      </p:sp>
      <p:sp>
        <p:nvSpPr>
          <p:cNvPr id="3" name="Content Placeholder 2"/>
          <p:cNvSpPr>
            <a:spLocks noGrp="1"/>
          </p:cNvSpPr>
          <p:nvPr>
            <p:ph idx="1"/>
          </p:nvPr>
        </p:nvSpPr>
        <p:spPr>
          <a:xfrm>
            <a:off x="457200" y="1295400"/>
            <a:ext cx="8229600" cy="5181600"/>
          </a:xfrm>
        </p:spPr>
        <p:txBody>
          <a:bodyPr>
            <a:normAutofit fontScale="85000" lnSpcReduction="20000"/>
          </a:bodyPr>
          <a:lstStyle/>
          <a:p>
            <a:r>
              <a:rPr lang="en-US" dirty="0" smtClean="0"/>
              <a:t>Slavery Era &gt; from colonization to the end of the Civil War (1865)</a:t>
            </a:r>
          </a:p>
          <a:p>
            <a:r>
              <a:rPr lang="en-US" dirty="0" smtClean="0"/>
              <a:t>Slaves and ‘Free Blacks’ = “Chattel” [</a:t>
            </a:r>
            <a:r>
              <a:rPr lang="en-US" i="1" dirty="0" smtClean="0"/>
              <a:t>property</a:t>
            </a:r>
            <a:r>
              <a:rPr lang="en-US" dirty="0" smtClean="0"/>
              <a:t>]</a:t>
            </a:r>
          </a:p>
          <a:p>
            <a:pPr>
              <a:buNone/>
            </a:pPr>
            <a:r>
              <a:rPr lang="en-US" i="1" u="sng" dirty="0" err="1" smtClean="0"/>
              <a:t>Dred</a:t>
            </a:r>
            <a:r>
              <a:rPr lang="en-US" i="1" u="sng" dirty="0" smtClean="0"/>
              <a:t> Scott v. </a:t>
            </a:r>
            <a:r>
              <a:rPr lang="en-US" i="1" u="sng" dirty="0" err="1" smtClean="0"/>
              <a:t>Sandford</a:t>
            </a:r>
            <a:r>
              <a:rPr lang="en-US" i="1" dirty="0" smtClean="0"/>
              <a:t> </a:t>
            </a:r>
            <a:r>
              <a:rPr lang="en-US" dirty="0" smtClean="0"/>
              <a:t>(1857)</a:t>
            </a:r>
          </a:p>
          <a:p>
            <a:pPr lvl="1"/>
            <a:r>
              <a:rPr lang="en-US" dirty="0" smtClean="0"/>
              <a:t>people of African descent brought into the United States and held as slaves (or their descendants,</a:t>
            </a:r>
            <a:r>
              <a:rPr lang="en-US" baseline="30000" dirty="0" smtClean="0"/>
              <a:t> </a:t>
            </a:r>
            <a:r>
              <a:rPr lang="en-US" dirty="0" smtClean="0"/>
              <a:t>whether or not they were slaves) were </a:t>
            </a:r>
            <a:r>
              <a:rPr lang="en-US" dirty="0" smtClean="0">
                <a:solidFill>
                  <a:srgbClr val="FF0000"/>
                </a:solidFill>
              </a:rPr>
              <a:t>not protected by the Constitution and could never be U.S. citizens</a:t>
            </a:r>
          </a:p>
          <a:p>
            <a:pPr lvl="1"/>
            <a:r>
              <a:rPr lang="en-US" dirty="0" smtClean="0"/>
              <a:t>Congress had no power to ban slavery in the western territories (MO Compromise invalidated)                          [slaves = property]</a:t>
            </a:r>
          </a:p>
          <a:p>
            <a:pPr lvl="1"/>
            <a:r>
              <a:rPr lang="en-US" dirty="0" smtClean="0"/>
              <a:t>Decision inflamed sectionalism</a:t>
            </a:r>
          </a:p>
          <a:p>
            <a:pPr lvl="1">
              <a:buNone/>
            </a:pPr>
            <a:endParaRPr lang="en-US" dirty="0" smtClean="0"/>
          </a:p>
          <a:p>
            <a:pPr lvl="1">
              <a:buNone/>
            </a:pPr>
            <a:r>
              <a:rPr lang="en-US" dirty="0" smtClean="0"/>
              <a:t>13</a:t>
            </a:r>
            <a:r>
              <a:rPr lang="en-US" baseline="30000" dirty="0" smtClean="0"/>
              <a:t>th</a:t>
            </a:r>
            <a:r>
              <a:rPr lang="en-US" dirty="0" smtClean="0"/>
              <a:t> amendment: ends slavery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9144000"/>
          </a:xfrm>
        </p:spPr>
      </p:pic>
    </p:spTree>
    <p:extLst>
      <p:ext uri="{BB962C8B-B14F-4D97-AF65-F5344CB8AC3E}">
        <p14:creationId xmlns:p14="http://schemas.microsoft.com/office/powerpoint/2010/main" val="3754441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rPr>
              <a:t>Reconstruction to </a:t>
            </a:r>
            <a:r>
              <a:rPr lang="en-US" u="sng" dirty="0" err="1" smtClean="0">
                <a:solidFill>
                  <a:srgbClr val="7030A0"/>
                </a:solidFill>
              </a:rPr>
              <a:t>Resegregation</a:t>
            </a:r>
            <a:endParaRPr lang="en-US" u="sng" dirty="0">
              <a:solidFill>
                <a:srgbClr val="7030A0"/>
              </a:solidFill>
            </a:endParaRPr>
          </a:p>
        </p:txBody>
      </p:sp>
      <p:sp>
        <p:nvSpPr>
          <p:cNvPr id="3" name="Content Placeholder 2"/>
          <p:cNvSpPr>
            <a:spLocks noGrp="1"/>
          </p:cNvSpPr>
          <p:nvPr>
            <p:ph idx="1"/>
          </p:nvPr>
        </p:nvSpPr>
        <p:spPr>
          <a:xfrm>
            <a:off x="304800" y="1371600"/>
            <a:ext cx="8229600" cy="5181600"/>
          </a:xfrm>
        </p:spPr>
        <p:txBody>
          <a:bodyPr>
            <a:normAutofit fontScale="92500" lnSpcReduction="10000"/>
          </a:bodyPr>
          <a:lstStyle/>
          <a:p>
            <a:r>
              <a:rPr lang="en-US" dirty="0" smtClean="0"/>
              <a:t>1865 to 1953 [Reconstruction ends 1877]</a:t>
            </a:r>
          </a:p>
          <a:p>
            <a:r>
              <a:rPr lang="en-US" dirty="0" smtClean="0"/>
              <a:t>14</a:t>
            </a:r>
            <a:r>
              <a:rPr lang="en-US" baseline="30000" dirty="0" smtClean="0"/>
              <a:t>th</a:t>
            </a:r>
            <a:r>
              <a:rPr lang="en-US" dirty="0" smtClean="0"/>
              <a:t> amendment: citizenship, due process, equal protection of law</a:t>
            </a:r>
          </a:p>
          <a:p>
            <a:r>
              <a:rPr lang="en-US" dirty="0" smtClean="0"/>
              <a:t>15</a:t>
            </a:r>
            <a:r>
              <a:rPr lang="en-US" baseline="30000" dirty="0" smtClean="0"/>
              <a:t>th</a:t>
            </a:r>
            <a:r>
              <a:rPr lang="en-US" dirty="0" smtClean="0"/>
              <a:t> amendment: forbids racial discrimination in voting</a:t>
            </a:r>
          </a:p>
          <a:p>
            <a:r>
              <a:rPr lang="en-US" dirty="0" smtClean="0"/>
              <a:t>1877 to 1954: legal segregation, </a:t>
            </a:r>
            <a:r>
              <a:rPr lang="en-US" i="1" dirty="0" smtClean="0"/>
              <a:t>Jim Crow</a:t>
            </a:r>
          </a:p>
          <a:p>
            <a:r>
              <a:rPr lang="en-US" i="1" u="sng" dirty="0" smtClean="0"/>
              <a:t>Civil Rights Cases</a:t>
            </a:r>
            <a:r>
              <a:rPr lang="en-US" i="1" dirty="0" smtClean="0"/>
              <a:t> </a:t>
            </a:r>
            <a:r>
              <a:rPr lang="en-US" dirty="0" smtClean="0"/>
              <a:t>(1883): 14</a:t>
            </a:r>
            <a:r>
              <a:rPr lang="en-US" baseline="30000" dirty="0" smtClean="0"/>
              <a:t>th</a:t>
            </a:r>
            <a:r>
              <a:rPr lang="en-US" dirty="0" smtClean="0"/>
              <a:t> A. does not prohibit discrimination by private businesses/individuals</a:t>
            </a:r>
          </a:p>
          <a:p>
            <a:r>
              <a:rPr lang="en-US" i="1" u="sng" dirty="0" err="1" smtClean="0"/>
              <a:t>Plessy</a:t>
            </a:r>
            <a:r>
              <a:rPr lang="en-US" i="1" u="sng" dirty="0" smtClean="0"/>
              <a:t> v. Ferguson</a:t>
            </a:r>
            <a:r>
              <a:rPr lang="en-US" dirty="0" smtClean="0"/>
              <a:t> (1896): “segregation in public facilities was not unconstitutional as long as the separate facilities were </a:t>
            </a:r>
            <a:r>
              <a:rPr lang="en-US" i="1" dirty="0" smtClean="0">
                <a:solidFill>
                  <a:srgbClr val="FF0000"/>
                </a:solidFill>
              </a:rPr>
              <a:t>substantially equal</a:t>
            </a:r>
            <a:r>
              <a:rPr lang="en-US" dirty="0" smtClean="0"/>
              <a: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84" y="381000"/>
            <a:ext cx="9144000" cy="6062473"/>
          </a:xfrm>
        </p:spPr>
      </p:pic>
    </p:spTree>
    <p:extLst>
      <p:ext uri="{BB962C8B-B14F-4D97-AF65-F5344CB8AC3E}">
        <p14:creationId xmlns:p14="http://schemas.microsoft.com/office/powerpoint/2010/main" val="3416427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7030A0"/>
                </a:solidFill>
              </a:rPr>
              <a:t>Civil Rights Era, 1953 to Present</a:t>
            </a:r>
            <a:endParaRPr lang="en-US" u="sng" dirty="0">
              <a:solidFill>
                <a:srgbClr val="7030A0"/>
              </a:solidFill>
            </a:endParaRPr>
          </a:p>
        </p:txBody>
      </p:sp>
      <p:sp>
        <p:nvSpPr>
          <p:cNvPr id="3" name="Content Placeholder 2"/>
          <p:cNvSpPr>
            <a:spLocks noGrp="1"/>
          </p:cNvSpPr>
          <p:nvPr>
            <p:ph idx="1"/>
          </p:nvPr>
        </p:nvSpPr>
        <p:spPr/>
        <p:txBody>
          <a:bodyPr>
            <a:normAutofit/>
          </a:bodyPr>
          <a:lstStyle/>
          <a:p>
            <a:r>
              <a:rPr lang="en-US" i="1" u="sng" dirty="0" smtClean="0"/>
              <a:t>Brown v. Board of Education</a:t>
            </a:r>
            <a:r>
              <a:rPr lang="en-US" dirty="0" smtClean="0"/>
              <a:t> (1954): </a:t>
            </a:r>
            <a:r>
              <a:rPr lang="en-US" sz="2800" dirty="0" smtClean="0"/>
              <a:t>“Segregation of white and Negro children in the public schools of a State </a:t>
            </a:r>
            <a:r>
              <a:rPr lang="en-US" sz="2800" dirty="0" smtClean="0">
                <a:solidFill>
                  <a:srgbClr val="FF0000"/>
                </a:solidFill>
              </a:rPr>
              <a:t>solely on the basis of race</a:t>
            </a:r>
            <a:r>
              <a:rPr lang="en-US" sz="2800" dirty="0" smtClean="0"/>
              <a:t>, pursuant to state laws permitting or requiring such segregation, </a:t>
            </a:r>
            <a:r>
              <a:rPr lang="en-US" sz="2800" dirty="0" smtClean="0">
                <a:solidFill>
                  <a:srgbClr val="FF0000"/>
                </a:solidFill>
              </a:rPr>
              <a:t>denies to Negro children the equal protection of the laws</a:t>
            </a:r>
            <a:r>
              <a:rPr lang="en-US" sz="2800" dirty="0" smtClean="0"/>
              <a:t> guaranteed by the Fourteenth Amendment -- even though the physical facilities and other "tangible" factors of white and Negro schools may be equal.”</a:t>
            </a:r>
          </a:p>
          <a:p>
            <a:pPr>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229600" cy="6019800"/>
          </a:xfrm>
        </p:spPr>
        <p:txBody>
          <a:bodyPr>
            <a:normAutofit fontScale="70000" lnSpcReduction="20000"/>
          </a:bodyPr>
          <a:lstStyle/>
          <a:p>
            <a:pPr>
              <a:buNone/>
            </a:pPr>
            <a:r>
              <a:rPr lang="en-US" dirty="0" smtClean="0"/>
              <a:t>“Today, education is perhaps the most important function of state and local governments. Compulsory school attendance laws and the great expenditures for education both demonstrate </a:t>
            </a:r>
            <a:r>
              <a:rPr lang="en-US" dirty="0" smtClean="0">
                <a:solidFill>
                  <a:srgbClr val="FF0000"/>
                </a:solidFill>
              </a:rPr>
              <a:t>our recognition of the importance of education to our democratic society</a:t>
            </a:r>
            <a:r>
              <a:rPr lang="en-US" dirty="0" smtClean="0"/>
              <a:t>. It is required in the performance of our most basic public responsibilities, even service in the armed forces. It is the very foundation of good citizenship. </a:t>
            </a:r>
            <a:r>
              <a:rPr lang="en-US" dirty="0" smtClean="0">
                <a:solidFill>
                  <a:srgbClr val="FF0000"/>
                </a:solidFill>
              </a:rPr>
              <a:t>Today it is a principal instrument in awakening the child to cultural values</a:t>
            </a:r>
            <a:r>
              <a:rPr lang="en-US" dirty="0" smtClean="0"/>
              <a:t>, in preparing him for later professional training, and in helping him to adjust normally to his environment. In these days, it is doubtful that any child may reasonably be expected to succeed in life if he is denied the opportunity of an education. Such an opportunity, where the state has undertaken to provide it, is a right which must be made available to all on equal terms.</a:t>
            </a:r>
          </a:p>
          <a:p>
            <a:pPr>
              <a:buNone/>
            </a:pPr>
            <a:endParaRPr lang="en-US" dirty="0" smtClean="0"/>
          </a:p>
          <a:p>
            <a:pPr>
              <a:buNone/>
            </a:pPr>
            <a:r>
              <a:rPr lang="en-US" dirty="0" smtClean="0"/>
              <a:t>We come then to the question presented: </a:t>
            </a:r>
            <a:r>
              <a:rPr lang="en-US" i="1" dirty="0" smtClean="0"/>
              <a:t>Does segregation of children in public schools solely on the basis of race, even though the physical facilities and other "tangible" factors may be equal, deprive the children of the minority group of equal educational opportunities?</a:t>
            </a:r>
            <a:r>
              <a:rPr lang="en-US" dirty="0" smtClean="0"/>
              <a:t> </a:t>
            </a:r>
            <a:r>
              <a:rPr lang="en-US" dirty="0" smtClean="0">
                <a:solidFill>
                  <a:srgbClr val="7030A0"/>
                </a:solidFill>
              </a:rPr>
              <a:t>We believe that it does</a:t>
            </a:r>
            <a:r>
              <a:rPr lang="en-US" dirty="0" smtClean="0"/>
              <a: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274638"/>
            <a:ext cx="2590800" cy="6049962"/>
          </a:xfrm>
        </p:spPr>
        <p:txBody>
          <a:bodyPr/>
          <a:lstStyle/>
          <a:p>
            <a:r>
              <a:rPr lang="en-US" dirty="0" smtClean="0"/>
              <a:t>Clark Doll Tests</a:t>
            </a:r>
            <a:br>
              <a:rPr lang="en-US" dirty="0" smtClean="0"/>
            </a:br>
            <a:r>
              <a:rPr lang="en-US" dirty="0" smtClean="0"/>
              <a:t>(1940s)</a:t>
            </a:r>
            <a:endParaRPr lang="en-US" dirty="0"/>
          </a:p>
        </p:txBody>
      </p:sp>
      <p:pic>
        <p:nvPicPr>
          <p:cNvPr id="4" name="Content Placeholder 3" descr="Clark Doll Test 2.jpg"/>
          <p:cNvPicPr>
            <a:picLocks noGrp="1" noChangeAspect="1"/>
          </p:cNvPicPr>
          <p:nvPr>
            <p:ph idx="1"/>
          </p:nvPr>
        </p:nvPicPr>
        <p:blipFill>
          <a:blip r:embed="rId2" cstate="print"/>
          <a:stretch>
            <a:fillRect/>
          </a:stretch>
        </p:blipFill>
        <p:spPr>
          <a:xfrm>
            <a:off x="0" y="-14478"/>
            <a:ext cx="6629400" cy="6872478"/>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5897563"/>
          </a:xfrm>
        </p:spPr>
        <p:txBody>
          <a:bodyPr>
            <a:normAutofit fontScale="85000" lnSpcReduction="20000"/>
          </a:bodyPr>
          <a:lstStyle/>
          <a:p>
            <a:r>
              <a:rPr lang="en-US" dirty="0" smtClean="0"/>
              <a:t>“To separate them from others of similar age and qualifications solely because of their race </a:t>
            </a:r>
            <a:r>
              <a:rPr lang="en-US" i="1" dirty="0" smtClean="0">
                <a:solidFill>
                  <a:srgbClr val="FF0000"/>
                </a:solidFill>
              </a:rPr>
              <a:t>generates a feeling of inferiority as to their status in the community that may affect their hearts and minds in a way unlikely ever to be undone</a:t>
            </a:r>
            <a:r>
              <a:rPr lang="en-US" dirty="0" smtClean="0"/>
              <a:t>.”</a:t>
            </a:r>
          </a:p>
          <a:p>
            <a:r>
              <a:rPr lang="en-US" dirty="0" smtClean="0"/>
              <a:t>“Segregation of white and colored children in public schools has a detrimental effect upon the colored children. The impact is greater when it has the sanction of the law, for the </a:t>
            </a:r>
            <a:r>
              <a:rPr lang="en-US" i="1" dirty="0" smtClean="0">
                <a:solidFill>
                  <a:schemeClr val="tx2"/>
                </a:solidFill>
              </a:rPr>
              <a:t>policy of separating the races is usually interpreted as denoting the inferiority of the negro group. A sense of inferiority affects the motivation of a child to learn</a:t>
            </a:r>
            <a:r>
              <a:rPr lang="en-US" dirty="0" smtClean="0"/>
              <a:t>. Segregation with the sanction of law, therefore, has a tendency to restrict the educational and mental development of negro children and to deprive them of some of the benefits they would receive in a racial[</a:t>
            </a:r>
            <a:r>
              <a:rPr lang="en-US" dirty="0" err="1" smtClean="0"/>
              <a:t>ly</a:t>
            </a:r>
            <a:r>
              <a:rPr lang="en-US" dirty="0" smtClean="0"/>
              <a:t>] integrated school system.”</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304800"/>
            <a:ext cx="8229600" cy="5943600"/>
          </a:xfrm>
        </p:spPr>
        <p:txBody>
          <a:bodyPr>
            <a:normAutofit/>
          </a:bodyPr>
          <a:lstStyle/>
          <a:p>
            <a:pPr algn="ctr">
              <a:buNone/>
            </a:pPr>
            <a:r>
              <a:rPr lang="en-US" dirty="0" smtClean="0"/>
              <a:t>“We conclude that, in the field of public education, the doctrine of ‘separate but equal’ has no place. </a:t>
            </a:r>
            <a:r>
              <a:rPr lang="en-US" sz="4000" dirty="0" smtClean="0">
                <a:solidFill>
                  <a:srgbClr val="7030A0"/>
                </a:solidFill>
              </a:rPr>
              <a:t>Separate educational facilities are inherently unequal</a:t>
            </a:r>
            <a:r>
              <a:rPr lang="en-US" dirty="0" smtClean="0"/>
              <a:t>. Therefore, we hold that the plaintiffs and others similarly situated for whom the actions have been brought are, by reason of the segregation complained of, deprived of the equal protection of the laws guaranteed by the Fourteenth Amendment.”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8666"/>
            <a:ext cx="9144000" cy="7036666"/>
          </a:xfrm>
        </p:spPr>
      </p:pic>
    </p:spTree>
    <p:extLst>
      <p:ext uri="{BB962C8B-B14F-4D97-AF65-F5344CB8AC3E}">
        <p14:creationId xmlns:p14="http://schemas.microsoft.com/office/powerpoint/2010/main" val="405432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DISCRIMINATION</a:t>
            </a:r>
            <a:endParaRPr lang="en-US" u="sng" dirty="0"/>
          </a:p>
        </p:txBody>
      </p:sp>
      <p:sp>
        <p:nvSpPr>
          <p:cNvPr id="3" name="Content Placeholder 2"/>
          <p:cNvSpPr>
            <a:spLocks noGrp="1"/>
          </p:cNvSpPr>
          <p:nvPr>
            <p:ph idx="1"/>
          </p:nvPr>
        </p:nvSpPr>
        <p:spPr/>
        <p:txBody>
          <a:bodyPr/>
          <a:lstStyle/>
          <a:p>
            <a:r>
              <a:rPr lang="en-US" dirty="0" smtClean="0"/>
              <a:t>Key types of inequality in America:</a:t>
            </a:r>
          </a:p>
          <a:p>
            <a:pPr lvl="1"/>
            <a:r>
              <a:rPr lang="en-US" dirty="0" smtClean="0"/>
              <a:t>RACIAL &amp; ETHNIC</a:t>
            </a:r>
          </a:p>
          <a:p>
            <a:pPr lvl="1"/>
            <a:r>
              <a:rPr lang="en-US" dirty="0" smtClean="0"/>
              <a:t>GENDER</a:t>
            </a:r>
          </a:p>
          <a:p>
            <a:pPr lvl="1"/>
            <a:r>
              <a:rPr lang="en-US" dirty="0" smtClean="0"/>
              <a:t>AGE</a:t>
            </a:r>
          </a:p>
          <a:p>
            <a:pPr lvl="1"/>
            <a:r>
              <a:rPr lang="en-US" dirty="0" smtClean="0"/>
              <a:t>DISABILITY</a:t>
            </a:r>
          </a:p>
          <a:p>
            <a:pPr lvl="1"/>
            <a:r>
              <a:rPr lang="en-US" dirty="0" smtClean="0"/>
              <a:t>SEXUAL ORIENTATION</a:t>
            </a:r>
          </a:p>
          <a:p>
            <a:pPr lvl="1"/>
            <a:r>
              <a:rPr lang="en-US" dirty="0" smtClean="0"/>
              <a:t>And others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i="1" dirty="0" smtClean="0">
                <a:solidFill>
                  <a:srgbClr val="FF0000"/>
                </a:solidFill>
              </a:rPr>
              <a:t>de jure </a:t>
            </a:r>
            <a:r>
              <a:rPr lang="en-US" dirty="0" smtClean="0"/>
              <a:t>vs. </a:t>
            </a:r>
            <a:r>
              <a:rPr lang="en-US" i="1" dirty="0" smtClean="0">
                <a:solidFill>
                  <a:schemeClr val="tx2"/>
                </a:solidFill>
              </a:rPr>
              <a:t>de facto</a:t>
            </a:r>
            <a:endParaRPr lang="en-US" i="1" dirty="0">
              <a:solidFill>
                <a:schemeClr val="tx2"/>
              </a:solidFill>
            </a:endParaRPr>
          </a:p>
        </p:txBody>
      </p:sp>
      <p:sp>
        <p:nvSpPr>
          <p:cNvPr id="3" name="Content Placeholder 2"/>
          <p:cNvSpPr>
            <a:spLocks noGrp="1"/>
          </p:cNvSpPr>
          <p:nvPr>
            <p:ph idx="1"/>
          </p:nvPr>
        </p:nvSpPr>
        <p:spPr>
          <a:xfrm>
            <a:off x="457200" y="990600"/>
            <a:ext cx="8229600" cy="5562600"/>
          </a:xfrm>
        </p:spPr>
        <p:txBody>
          <a:bodyPr>
            <a:normAutofit/>
          </a:bodyPr>
          <a:lstStyle/>
          <a:p>
            <a:r>
              <a:rPr lang="en-US" dirty="0" smtClean="0">
                <a:solidFill>
                  <a:srgbClr val="FF0000"/>
                </a:solidFill>
              </a:rPr>
              <a:t>“by law” </a:t>
            </a:r>
            <a:r>
              <a:rPr lang="en-US" dirty="0" smtClean="0"/>
              <a:t>vs. </a:t>
            </a:r>
            <a:r>
              <a:rPr lang="en-US" dirty="0" smtClean="0">
                <a:solidFill>
                  <a:schemeClr val="tx2"/>
                </a:solidFill>
              </a:rPr>
              <a:t>“in reality”</a:t>
            </a:r>
          </a:p>
          <a:p>
            <a:r>
              <a:rPr lang="en-US" dirty="0" smtClean="0"/>
              <a:t>Children assigned to local schools in socially and economically segregated neighborhoods</a:t>
            </a:r>
          </a:p>
          <a:p>
            <a:pPr lvl="1"/>
            <a:r>
              <a:rPr lang="en-US" dirty="0" smtClean="0"/>
              <a:t>Shift from </a:t>
            </a:r>
            <a:r>
              <a:rPr lang="en-US" i="1" dirty="0" smtClean="0"/>
              <a:t>de jure </a:t>
            </a:r>
            <a:r>
              <a:rPr lang="en-US" dirty="0" smtClean="0"/>
              <a:t>segregation to </a:t>
            </a:r>
            <a:r>
              <a:rPr lang="en-US" i="1" dirty="0" smtClean="0"/>
              <a:t>de facto</a:t>
            </a:r>
          </a:p>
          <a:p>
            <a:r>
              <a:rPr lang="en-US" dirty="0" smtClean="0"/>
              <a:t>Segregation continued for many years after </a:t>
            </a:r>
            <a:r>
              <a:rPr lang="en-US" i="1" u="sng" dirty="0" smtClean="0"/>
              <a:t>Brown</a:t>
            </a:r>
            <a:r>
              <a:rPr lang="en-US" i="1" dirty="0" smtClean="0"/>
              <a:t> …</a:t>
            </a:r>
          </a:p>
          <a:p>
            <a:pPr lvl="1"/>
            <a:r>
              <a:rPr lang="en-US" i="1" u="sng" dirty="0" smtClean="0"/>
              <a:t>Alexander v. Holmes County BOE</a:t>
            </a:r>
            <a:r>
              <a:rPr lang="en-US" i="1" dirty="0" smtClean="0"/>
              <a:t> </a:t>
            </a:r>
            <a:r>
              <a:rPr lang="en-US" dirty="0" smtClean="0"/>
              <a:t>(1969): delays in school desegregation “no longer tolerable”</a:t>
            </a:r>
          </a:p>
          <a:p>
            <a:pPr lvl="1"/>
            <a:r>
              <a:rPr lang="en-US" i="1" u="sng" dirty="0" smtClean="0"/>
              <a:t>Swann v. Charlotte-</a:t>
            </a:r>
            <a:r>
              <a:rPr lang="en-US" i="1" u="sng" dirty="0" err="1" smtClean="0"/>
              <a:t>Mecklenberg</a:t>
            </a:r>
            <a:r>
              <a:rPr lang="en-US" i="1" u="sng" dirty="0" smtClean="0"/>
              <a:t> County Schools </a:t>
            </a:r>
            <a:r>
              <a:rPr lang="en-US" dirty="0" smtClean="0"/>
              <a:t>(1971): busing students to achieve racially balanced schools upheld (within district)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t>Case Study: Ferguson, MO</a:t>
            </a:r>
            <a:endParaRPr lang="en-US" u="sng" dirty="0"/>
          </a:p>
        </p:txBody>
      </p:sp>
      <p:sp>
        <p:nvSpPr>
          <p:cNvPr id="3" name="Content Placeholder 2"/>
          <p:cNvSpPr>
            <a:spLocks noGrp="1"/>
          </p:cNvSpPr>
          <p:nvPr>
            <p:ph idx="1"/>
          </p:nvPr>
        </p:nvSpPr>
        <p:spPr>
          <a:xfrm>
            <a:off x="457200" y="762000"/>
            <a:ext cx="8229600" cy="5364163"/>
          </a:xfrm>
        </p:spPr>
        <p:txBody>
          <a:bodyPr/>
          <a:lstStyle/>
          <a:p>
            <a:pPr>
              <a:buNone/>
            </a:pPr>
            <a:r>
              <a:rPr lang="en-US" dirty="0" smtClean="0"/>
              <a:t>1970: 	99% White, 	1% Black</a:t>
            </a:r>
          </a:p>
          <a:p>
            <a:pPr>
              <a:buNone/>
            </a:pPr>
            <a:r>
              <a:rPr lang="en-US" dirty="0" smtClean="0"/>
              <a:t>1985: 	85% White,	14% Black</a:t>
            </a:r>
          </a:p>
          <a:p>
            <a:pPr>
              <a:buNone/>
            </a:pPr>
            <a:r>
              <a:rPr lang="en-US" dirty="0" smtClean="0"/>
              <a:t>1990: 	74% White, 	25% Black</a:t>
            </a:r>
          </a:p>
          <a:p>
            <a:pPr>
              <a:buNone/>
            </a:pPr>
            <a:r>
              <a:rPr lang="en-US" dirty="0" smtClean="0"/>
              <a:t>2000: 	45% White,	52% Black</a:t>
            </a:r>
          </a:p>
          <a:p>
            <a:pPr>
              <a:buNone/>
            </a:pPr>
            <a:r>
              <a:rPr lang="en-US" dirty="0" smtClean="0"/>
              <a:t>2010: 	29% White, 	67% Black</a:t>
            </a:r>
          </a:p>
          <a:p>
            <a:endParaRPr lang="en-US" dirty="0"/>
          </a:p>
        </p:txBody>
      </p:sp>
      <p:pic>
        <p:nvPicPr>
          <p:cNvPr id="4" name="Picture 3" descr="fergusoncops.jpg"/>
          <p:cNvPicPr>
            <a:picLocks noChangeAspect="1"/>
          </p:cNvPicPr>
          <p:nvPr/>
        </p:nvPicPr>
        <p:blipFill>
          <a:blip r:embed="rId2" cstate="print"/>
          <a:stretch>
            <a:fillRect/>
          </a:stretch>
        </p:blipFill>
        <p:spPr>
          <a:xfrm>
            <a:off x="1524000" y="3660591"/>
            <a:ext cx="5446749" cy="319740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Civil Rights Act of 1964</a:t>
            </a:r>
            <a:endParaRPr lang="en-US" u="sng"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smtClean="0"/>
              <a:t>Made racial discrimination in hotels, motels, restaurants, and other public accommodations illegal</a:t>
            </a:r>
          </a:p>
          <a:p>
            <a:pPr marL="514350" indent="-514350">
              <a:buAutoNum type="arabicPeriod"/>
            </a:pPr>
            <a:r>
              <a:rPr lang="en-US" dirty="0" smtClean="0"/>
              <a:t>Forbid discrimination in employment based on race, color, </a:t>
            </a:r>
            <a:r>
              <a:rPr lang="en-US" dirty="0" err="1" smtClean="0"/>
              <a:t>nat’l</a:t>
            </a:r>
            <a:r>
              <a:rPr lang="en-US" dirty="0" smtClean="0"/>
              <a:t> origin, religion, or gender</a:t>
            </a:r>
          </a:p>
          <a:p>
            <a:pPr marL="514350" indent="-514350">
              <a:buAutoNum type="arabicPeriod"/>
            </a:pPr>
            <a:r>
              <a:rPr lang="en-US" dirty="0" smtClean="0"/>
              <a:t>Created EEOC to monitor and enforce ^</a:t>
            </a:r>
          </a:p>
          <a:p>
            <a:pPr marL="514350" indent="-514350">
              <a:buAutoNum type="arabicPeriod"/>
            </a:pPr>
            <a:r>
              <a:rPr lang="en-US" dirty="0" smtClean="0"/>
              <a:t>Withheld grants to state/local </a:t>
            </a:r>
            <a:r>
              <a:rPr lang="en-US" dirty="0" err="1" smtClean="0"/>
              <a:t>gov’t’s</a:t>
            </a:r>
            <a:r>
              <a:rPr lang="en-US" dirty="0" smtClean="0"/>
              <a:t> that racially discriminated</a:t>
            </a:r>
          </a:p>
          <a:p>
            <a:pPr marL="514350" indent="-514350">
              <a:buAutoNum type="arabicPeriod"/>
            </a:pPr>
            <a:r>
              <a:rPr lang="en-US" dirty="0" smtClean="0"/>
              <a:t>Strengthened voting rights laws</a:t>
            </a:r>
          </a:p>
          <a:p>
            <a:pPr marL="514350" indent="-514350">
              <a:buAutoNum type="arabicPeriod"/>
            </a:pPr>
            <a:r>
              <a:rPr lang="en-US" dirty="0" smtClean="0"/>
              <a:t>Authorized Justice Dep’t to initiate lawsuits to desegregate public schools/facilities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the Anti-Discrimination Laws Say?</a:t>
            </a:r>
            <a:br>
              <a:rPr lang="en-US" dirty="0"/>
            </a:br>
            <a:endParaRPr lang="en-US" dirty="0"/>
          </a:p>
        </p:txBody>
      </p:sp>
      <p:sp>
        <p:nvSpPr>
          <p:cNvPr id="3" name="Content Placeholder 2"/>
          <p:cNvSpPr>
            <a:spLocks noGrp="1"/>
          </p:cNvSpPr>
          <p:nvPr>
            <p:ph idx="1"/>
          </p:nvPr>
        </p:nvSpPr>
        <p:spPr>
          <a:xfrm>
            <a:off x="457200" y="1417638"/>
            <a:ext cx="8229600" cy="5211762"/>
          </a:xfrm>
        </p:spPr>
        <p:txBody>
          <a:bodyPr>
            <a:normAutofit fontScale="47500" lnSpcReduction="20000"/>
          </a:bodyPr>
          <a:lstStyle/>
          <a:p>
            <a:endParaRPr lang="en-US" dirty="0"/>
          </a:p>
          <a:p>
            <a:r>
              <a:rPr lang="en-US" sz="4500" dirty="0"/>
              <a:t>At the heart of the debate is a system of anti-discrimination laws enacted by federal, state and local governments. The entire United States is covered by the </a:t>
            </a:r>
            <a:r>
              <a:rPr lang="en-US" sz="4500" b="1" dirty="0"/>
              <a:t>Federal Civil Rights Act of 1964</a:t>
            </a:r>
            <a:r>
              <a:rPr lang="en-US" sz="4500" dirty="0"/>
              <a:t>, which </a:t>
            </a:r>
            <a:r>
              <a:rPr lang="en-US" sz="4500" dirty="0">
                <a:solidFill>
                  <a:srgbClr val="0070C0"/>
                </a:solidFill>
              </a:rPr>
              <a:t>prohibits discrimination by privately owned places of public accommodation on the basis of race, color, religion or national origin. </a:t>
            </a:r>
            <a:r>
              <a:rPr lang="en-US" sz="4500" dirty="0">
                <a:solidFill>
                  <a:srgbClr val="FF0000"/>
                </a:solidFill>
              </a:rPr>
              <a:t>Places of “public accommodation” include hotels, restaurants, theaters, banks, health clubs and stores. </a:t>
            </a:r>
            <a:r>
              <a:rPr lang="en-US" sz="4500" dirty="0">
                <a:solidFill>
                  <a:srgbClr val="7030A0"/>
                </a:solidFill>
              </a:rPr>
              <a:t>Nonprofit organizations such as churches are generally exempt from the law.</a:t>
            </a:r>
          </a:p>
          <a:p>
            <a:endParaRPr lang="en-US" sz="4500" dirty="0"/>
          </a:p>
          <a:p>
            <a:r>
              <a:rPr lang="en-US" sz="4500" dirty="0"/>
              <a:t>The right of public accommodation is also guaranteed to disabled citizens under the Americans with Disabilities Act, which prohibits discrimination by private businesses based on disability.</a:t>
            </a:r>
          </a:p>
          <a:p>
            <a:endParaRPr lang="en-US" sz="4500" dirty="0"/>
          </a:p>
          <a:p>
            <a:r>
              <a:rPr lang="en-US" sz="4500" b="1" dirty="0"/>
              <a:t>The federal law does not prohibit discrimination based on sexual orientation</a:t>
            </a:r>
            <a:r>
              <a:rPr lang="en-US" sz="4500" dirty="0"/>
              <a:t>, so </a:t>
            </a:r>
            <a:r>
              <a:rPr lang="en-US" sz="4500" dirty="0" smtClean="0"/>
              <a:t>LGBTQ </a:t>
            </a:r>
            <a:r>
              <a:rPr lang="en-US" sz="4500" dirty="0"/>
              <a:t>are not a protected group under the federal law. However, about 20 states, including New York and California, have enacted laws that prohibit discrimination in public accommodations based on sexual orientation. </a:t>
            </a:r>
          </a:p>
        </p:txBody>
      </p:sp>
    </p:spTree>
    <p:extLst>
      <p:ext uri="{BB962C8B-B14F-4D97-AF65-F5344CB8AC3E}">
        <p14:creationId xmlns:p14="http://schemas.microsoft.com/office/powerpoint/2010/main" val="3964954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Jones v. Mayer</a:t>
            </a:r>
            <a:r>
              <a:rPr lang="en-US" dirty="0" smtClean="0"/>
              <a:t> (1968)</a:t>
            </a:r>
            <a:endParaRPr lang="en-US" dirty="0"/>
          </a:p>
        </p:txBody>
      </p:sp>
      <p:sp>
        <p:nvSpPr>
          <p:cNvPr id="3" name="Content Placeholder 2"/>
          <p:cNvSpPr>
            <a:spLocks noGrp="1"/>
          </p:cNvSpPr>
          <p:nvPr>
            <p:ph idx="1"/>
          </p:nvPr>
        </p:nvSpPr>
        <p:spPr/>
        <p:txBody>
          <a:bodyPr/>
          <a:lstStyle/>
          <a:p>
            <a:r>
              <a:rPr lang="en-US" dirty="0" smtClean="0"/>
              <a:t>Congress could regulate sale or rental of private property to prevent racial discrimination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Segregation in the Greater Cleveland Metro Area (January 2012)</a:t>
            </a:r>
            <a:endParaRPr lang="en-US" dirty="0"/>
          </a:p>
        </p:txBody>
      </p:sp>
      <p:pic>
        <p:nvPicPr>
          <p:cNvPr id="4" name="Content Placeholder 3" descr="segregation-in-cleveland.jpg"/>
          <p:cNvPicPr>
            <a:picLocks noGrp="1" noChangeAspect="1"/>
          </p:cNvPicPr>
          <p:nvPr>
            <p:ph idx="1"/>
          </p:nvPr>
        </p:nvPicPr>
        <p:blipFill>
          <a:blip r:embed="rId2" cstate="print"/>
          <a:stretch>
            <a:fillRect/>
          </a:stretch>
        </p:blipFill>
        <p:spPr>
          <a:xfrm>
            <a:off x="228600" y="1600200"/>
            <a:ext cx="8621186" cy="52578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SUFFRAGE RIGHTS</a:t>
            </a:r>
            <a:endParaRPr lang="en-US" dirty="0"/>
          </a:p>
        </p:txBody>
      </p:sp>
      <p:sp>
        <p:nvSpPr>
          <p:cNvPr id="3" name="Content Placeholder 2"/>
          <p:cNvSpPr>
            <a:spLocks noGrp="1"/>
          </p:cNvSpPr>
          <p:nvPr>
            <p:ph idx="1"/>
          </p:nvPr>
        </p:nvSpPr>
        <p:spPr/>
        <p:txBody>
          <a:bodyPr/>
          <a:lstStyle/>
          <a:p>
            <a:r>
              <a:rPr lang="en-US" dirty="0" smtClean="0"/>
              <a:t>15</a:t>
            </a:r>
            <a:r>
              <a:rPr lang="en-US" baseline="30000" dirty="0" smtClean="0"/>
              <a:t>th</a:t>
            </a:r>
            <a:r>
              <a:rPr lang="en-US" dirty="0" smtClean="0"/>
              <a:t> Amendment: prohibits right to vote being limited by “previous condition of servitude”</a:t>
            </a:r>
          </a:p>
          <a:p>
            <a:r>
              <a:rPr lang="en-US" dirty="0" smtClean="0"/>
              <a:t>Literacy Tests</a:t>
            </a:r>
          </a:p>
          <a:p>
            <a:pPr lvl="1"/>
            <a:r>
              <a:rPr lang="en-US" dirty="0" smtClean="0"/>
              <a:t>Grandfather Clauses: released voters from req. of literacy test if father/grandfather could vote in 1860</a:t>
            </a:r>
          </a:p>
          <a:p>
            <a:pPr lvl="1"/>
            <a:r>
              <a:rPr lang="en-US" i="1" u="sng" dirty="0" smtClean="0"/>
              <a:t>Guinn v. United States</a:t>
            </a:r>
            <a:r>
              <a:rPr lang="en-US" dirty="0" smtClean="0"/>
              <a:t> (1915): GC’s ruled unconstitutional</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lstStyle/>
          <a:p>
            <a:r>
              <a:rPr lang="en-US" dirty="0" smtClean="0"/>
              <a:t>Poll Taxes: $ paid in order to register to vote</a:t>
            </a:r>
          </a:p>
          <a:p>
            <a:pPr>
              <a:buNone/>
            </a:pPr>
            <a:r>
              <a:rPr lang="en-US" dirty="0" smtClean="0"/>
              <a:t>	(usually due before sharecropper harvest)</a:t>
            </a:r>
          </a:p>
          <a:p>
            <a:r>
              <a:rPr lang="en-US" dirty="0" smtClean="0"/>
              <a:t>White Primary: ruled unconstitutional in </a:t>
            </a:r>
            <a:r>
              <a:rPr lang="en-US" i="1" u="sng" dirty="0" smtClean="0"/>
              <a:t>Smith v. </a:t>
            </a:r>
            <a:r>
              <a:rPr lang="en-US" i="1" u="sng" dirty="0" err="1" smtClean="0"/>
              <a:t>Allwright</a:t>
            </a:r>
            <a:r>
              <a:rPr lang="en-US" dirty="0" smtClean="0"/>
              <a:t> (1944) </a:t>
            </a:r>
          </a:p>
          <a:p>
            <a:r>
              <a:rPr lang="en-US" dirty="0" smtClean="0"/>
              <a:t>24</a:t>
            </a:r>
            <a:r>
              <a:rPr lang="en-US" baseline="30000" dirty="0" smtClean="0"/>
              <a:t>th</a:t>
            </a:r>
            <a:r>
              <a:rPr lang="en-US" dirty="0" smtClean="0"/>
              <a:t> Amendment (1964): prohibited Poll taxes in federal elections</a:t>
            </a:r>
          </a:p>
          <a:p>
            <a:r>
              <a:rPr lang="en-US" dirty="0" smtClean="0"/>
              <a:t>[</a:t>
            </a:r>
            <a:r>
              <a:rPr lang="en-US" i="1" u="sng" dirty="0" smtClean="0"/>
              <a:t>Harper v. Virginia State Board of Elections</a:t>
            </a:r>
            <a:r>
              <a:rPr lang="en-US" dirty="0" smtClean="0"/>
              <a:t> (1966): extended to state elections]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u="sng" dirty="0" smtClean="0"/>
              <a:t>Voting Rights Act of 1965</a:t>
            </a:r>
            <a:endParaRPr lang="en-US" u="sng" dirty="0"/>
          </a:p>
        </p:txBody>
      </p:sp>
      <p:sp>
        <p:nvSpPr>
          <p:cNvPr id="3" name="Content Placeholder 2"/>
          <p:cNvSpPr>
            <a:spLocks noGrp="1"/>
          </p:cNvSpPr>
          <p:nvPr>
            <p:ph idx="1"/>
          </p:nvPr>
        </p:nvSpPr>
        <p:spPr>
          <a:xfrm>
            <a:off x="457200" y="1219200"/>
            <a:ext cx="8229600" cy="5181600"/>
          </a:xfrm>
        </p:spPr>
        <p:txBody>
          <a:bodyPr>
            <a:normAutofit fontScale="92500" lnSpcReduction="20000"/>
          </a:bodyPr>
          <a:lstStyle/>
          <a:p>
            <a:r>
              <a:rPr lang="en-US" dirty="0" smtClean="0"/>
              <a:t>Abolished literacy requirement for anyone completing 6</a:t>
            </a:r>
            <a:r>
              <a:rPr lang="en-US" baseline="30000" dirty="0" smtClean="0"/>
              <a:t>th</a:t>
            </a:r>
            <a:r>
              <a:rPr lang="en-US" dirty="0" smtClean="0"/>
              <a:t> grade</a:t>
            </a:r>
          </a:p>
          <a:p>
            <a:r>
              <a:rPr lang="en-US" dirty="0" smtClean="0"/>
              <a:t>Prohibited voting procedures that denied voting on basis of race/color</a:t>
            </a:r>
          </a:p>
          <a:p>
            <a:r>
              <a:rPr lang="en-US" dirty="0" smtClean="0"/>
              <a:t>Federal registrars sent to areas of ‘historic discrimination’</a:t>
            </a:r>
          </a:p>
          <a:p>
            <a:r>
              <a:rPr lang="en-US" dirty="0" smtClean="0"/>
              <a:t>Changes in voting laws/practices needed federal approval</a:t>
            </a:r>
          </a:p>
          <a:p>
            <a:pPr lvl="1"/>
            <a:r>
              <a:rPr lang="en-US" dirty="0" smtClean="0">
                <a:solidFill>
                  <a:srgbClr val="FF0000"/>
                </a:solidFill>
              </a:rPr>
              <a:t>1965	70 A-A’s in public office, 11 southern states</a:t>
            </a:r>
          </a:p>
          <a:p>
            <a:pPr lvl="1"/>
            <a:r>
              <a:rPr lang="en-US" dirty="0" smtClean="0">
                <a:solidFill>
                  <a:schemeClr val="tx2"/>
                </a:solidFill>
              </a:rPr>
              <a:t>1980s	&gt; 2,500 A-A’s in office, 11 southern states</a:t>
            </a:r>
          </a:p>
          <a:p>
            <a:r>
              <a:rPr lang="en-US" dirty="0" smtClean="0"/>
              <a:t>BUT … Gerrymandering and “At-Large” elections used to dilute A-A vote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Women’s Rights</a:t>
            </a:r>
            <a:endParaRPr lang="en-US" dirty="0"/>
          </a:p>
        </p:txBody>
      </p:sp>
      <p:pic>
        <p:nvPicPr>
          <p:cNvPr id="4" name="Content Placeholder 3" descr="women.jpg"/>
          <p:cNvPicPr>
            <a:picLocks noGrp="1" noChangeAspect="1"/>
          </p:cNvPicPr>
          <p:nvPr>
            <p:ph idx="1"/>
          </p:nvPr>
        </p:nvPicPr>
        <p:blipFill>
          <a:blip r:embed="rId2" cstate="print"/>
          <a:stretch>
            <a:fillRect/>
          </a:stretch>
        </p:blipFill>
        <p:spPr>
          <a:xfrm>
            <a:off x="0" y="0"/>
            <a:ext cx="9230518" cy="614476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ug.jpg"/>
          <p:cNvPicPr>
            <a:picLocks noGrp="1" noChangeAspect="1"/>
          </p:cNvPicPr>
          <p:nvPr>
            <p:ph idx="1"/>
          </p:nvPr>
        </p:nvPicPr>
        <p:blipFill>
          <a:blip r:embed="rId2" cstate="print"/>
          <a:stretch>
            <a:fillRect/>
          </a:stretch>
        </p:blipFill>
        <p:spPr>
          <a:xfrm>
            <a:off x="0" y="0"/>
            <a:ext cx="9267568" cy="6858000"/>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Three Eras</a:t>
            </a:r>
            <a:endParaRPr lang="en-US" u="sng" dirty="0"/>
          </a:p>
        </p:txBody>
      </p:sp>
      <p:sp>
        <p:nvSpPr>
          <p:cNvPr id="3" name="Content Placeholder 2"/>
          <p:cNvSpPr>
            <a:spLocks noGrp="1"/>
          </p:cNvSpPr>
          <p:nvPr>
            <p:ph idx="1"/>
          </p:nvPr>
        </p:nvSpPr>
        <p:spPr/>
        <p:txBody>
          <a:bodyPr>
            <a:normAutofit/>
          </a:bodyPr>
          <a:lstStyle/>
          <a:p>
            <a:r>
              <a:rPr lang="en-US" sz="3400" dirty="0" smtClean="0"/>
              <a:t>1848-1920		</a:t>
            </a:r>
            <a:r>
              <a:rPr lang="en-US" sz="3400" i="1" dirty="0" smtClean="0"/>
              <a:t>“Early Activism”</a:t>
            </a:r>
          </a:p>
          <a:p>
            <a:endParaRPr lang="en-US" sz="3400" dirty="0" smtClean="0"/>
          </a:p>
          <a:p>
            <a:r>
              <a:rPr lang="en-US" sz="3400" dirty="0" smtClean="0"/>
              <a:t>1920-1960s		</a:t>
            </a:r>
            <a:r>
              <a:rPr lang="en-US" sz="3400" i="1" dirty="0" smtClean="0"/>
              <a:t>“The Doldrums”</a:t>
            </a:r>
          </a:p>
          <a:p>
            <a:endParaRPr lang="en-US" sz="3400" dirty="0" smtClean="0"/>
          </a:p>
          <a:p>
            <a:r>
              <a:rPr lang="en-US" sz="3400" dirty="0" smtClean="0"/>
              <a:t>1960s-present	</a:t>
            </a:r>
            <a:r>
              <a:rPr lang="en-US" sz="3400" i="1" dirty="0" smtClean="0"/>
              <a:t>“Modern Feminism”</a:t>
            </a:r>
            <a:endParaRPr lang="en-US" sz="3400" i="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Activism</a:t>
            </a:r>
            <a:endParaRPr lang="en-US" dirty="0"/>
          </a:p>
        </p:txBody>
      </p:sp>
      <p:sp>
        <p:nvSpPr>
          <p:cNvPr id="3" name="Content Placeholder 2"/>
          <p:cNvSpPr>
            <a:spLocks noGrp="1"/>
          </p:cNvSpPr>
          <p:nvPr>
            <p:ph idx="1"/>
          </p:nvPr>
        </p:nvSpPr>
        <p:spPr/>
        <p:txBody>
          <a:bodyPr/>
          <a:lstStyle/>
          <a:p>
            <a:r>
              <a:rPr lang="en-US" dirty="0" smtClean="0"/>
              <a:t>Seneca Falls Convention (1848)</a:t>
            </a:r>
          </a:p>
          <a:p>
            <a:r>
              <a:rPr lang="en-US" dirty="0" smtClean="0"/>
              <a:t>19</a:t>
            </a:r>
            <a:r>
              <a:rPr lang="en-US" baseline="30000" dirty="0" smtClean="0"/>
              <a:t>th</a:t>
            </a:r>
            <a:r>
              <a:rPr lang="en-US" dirty="0" smtClean="0"/>
              <a:t> Amendment (1920)</a:t>
            </a:r>
          </a:p>
          <a:p>
            <a:r>
              <a:rPr lang="en-US" dirty="0" smtClean="0"/>
              <a:t>Equal Rights Amendment (introduced 1923)</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Doldrums</a:t>
            </a:r>
            <a:endParaRPr lang="en-US" dirty="0"/>
          </a:p>
        </p:txBody>
      </p:sp>
      <p:sp>
        <p:nvSpPr>
          <p:cNvPr id="3" name="Content Placeholder 2"/>
          <p:cNvSpPr>
            <a:spLocks noGrp="1"/>
          </p:cNvSpPr>
          <p:nvPr>
            <p:ph idx="1"/>
          </p:nvPr>
        </p:nvSpPr>
        <p:spPr/>
        <p:txBody>
          <a:bodyPr/>
          <a:lstStyle/>
          <a:p>
            <a:r>
              <a:rPr lang="en-US" dirty="0" smtClean="0"/>
              <a:t>Suffrage led to disarray within the movement </a:t>
            </a:r>
            <a:r>
              <a:rPr lang="en-US" i="1" dirty="0" smtClean="0"/>
              <a:t>(“What to focus on next?”)</a:t>
            </a:r>
          </a:p>
          <a:p>
            <a:r>
              <a:rPr lang="en-US" dirty="0" smtClean="0"/>
              <a:t>Many laws were ‘Protectionist’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143000"/>
          </a:xfrm>
        </p:spPr>
        <p:txBody>
          <a:bodyPr>
            <a:normAutofit fontScale="90000"/>
          </a:bodyPr>
          <a:lstStyle/>
          <a:p>
            <a:r>
              <a:rPr lang="en-US" sz="4000" dirty="0" smtClean="0">
                <a:solidFill>
                  <a:schemeClr val="bg1"/>
                </a:solidFill>
              </a:rPr>
              <a:t>“For women, </a:t>
            </a:r>
            <a:r>
              <a:rPr lang="en-US" sz="4000" u="sng" dirty="0" smtClean="0">
                <a:solidFill>
                  <a:schemeClr val="bg1"/>
                </a:solidFill>
              </a:rPr>
              <a:t>biology</a:t>
            </a:r>
            <a:r>
              <a:rPr lang="en-US" sz="4000" dirty="0" smtClean="0">
                <a:solidFill>
                  <a:schemeClr val="bg1"/>
                </a:solidFill>
              </a:rPr>
              <a:t> determines </a:t>
            </a:r>
            <a:r>
              <a:rPr lang="en-US" sz="4000" u="sng" dirty="0" smtClean="0">
                <a:solidFill>
                  <a:schemeClr val="bg1"/>
                </a:solidFill>
              </a:rPr>
              <a:t>identity</a:t>
            </a:r>
            <a:r>
              <a:rPr lang="en-US" sz="4000" dirty="0" smtClean="0">
                <a:solidFill>
                  <a:schemeClr val="bg1"/>
                </a:solidFill>
              </a:rPr>
              <a:t>”</a:t>
            </a:r>
            <a:endParaRPr lang="en-US" sz="4000" dirty="0">
              <a:solidFill>
                <a:schemeClr val="bg1"/>
              </a:solidFill>
            </a:endParaRPr>
          </a:p>
        </p:txBody>
      </p:sp>
      <p:pic>
        <p:nvPicPr>
          <p:cNvPr id="4" name="Content Placeholder 3" descr="friedan.jpg"/>
          <p:cNvPicPr>
            <a:picLocks noGrp="1" noChangeAspect="1"/>
          </p:cNvPicPr>
          <p:nvPr>
            <p:ph idx="1"/>
          </p:nvPr>
        </p:nvPicPr>
        <p:blipFill>
          <a:blip r:embed="rId2" cstate="print"/>
          <a:stretch>
            <a:fillRect/>
          </a:stretch>
        </p:blipFill>
        <p:spPr>
          <a:xfrm>
            <a:off x="0" y="685800"/>
            <a:ext cx="9144000" cy="4410028"/>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oup.jpg"/>
          <p:cNvPicPr>
            <a:picLocks noGrp="1" noChangeAspect="1"/>
          </p:cNvPicPr>
          <p:nvPr>
            <p:ph idx="1"/>
          </p:nvPr>
        </p:nvPicPr>
        <p:blipFill>
          <a:blip r:embed="rId2" cstate="print"/>
          <a:stretch>
            <a:fillRect/>
          </a:stretch>
        </p:blipFill>
        <p:spPr>
          <a:xfrm>
            <a:off x="-67111" y="838200"/>
            <a:ext cx="9211111" cy="4493225"/>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ffeegirl.jpg"/>
          <p:cNvPicPr>
            <a:picLocks noGrp="1" noChangeAspect="1"/>
          </p:cNvPicPr>
          <p:nvPr>
            <p:ph idx="1"/>
          </p:nvPr>
        </p:nvPicPr>
        <p:blipFill>
          <a:blip r:embed="rId2" cstate="print"/>
          <a:stretch>
            <a:fillRect/>
          </a:stretch>
        </p:blipFill>
        <p:spPr>
          <a:xfrm>
            <a:off x="533400" y="0"/>
            <a:ext cx="7759522" cy="6858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ep.jpg"/>
          <p:cNvPicPr>
            <a:picLocks noGrp="1" noChangeAspect="1"/>
          </p:cNvPicPr>
          <p:nvPr>
            <p:ph idx="1"/>
          </p:nvPr>
        </p:nvPicPr>
        <p:blipFill>
          <a:blip r:embed="rId2" cstate="print"/>
          <a:stretch>
            <a:fillRect/>
          </a:stretch>
        </p:blipFill>
        <p:spPr>
          <a:xfrm>
            <a:off x="1905000" y="0"/>
            <a:ext cx="4648200" cy="6920652"/>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oodwifeguide.gif"/>
          <p:cNvPicPr>
            <a:picLocks noGrp="1" noChangeAspect="1"/>
          </p:cNvPicPr>
          <p:nvPr>
            <p:ph idx="1"/>
          </p:nvPr>
        </p:nvPicPr>
        <p:blipFill>
          <a:blip r:embed="rId2" cstate="print"/>
          <a:stretch>
            <a:fillRect/>
          </a:stretch>
        </p:blipFill>
        <p:spPr>
          <a:xfrm>
            <a:off x="0" y="381000"/>
            <a:ext cx="9144000" cy="592074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nger.jpg"/>
          <p:cNvPicPr>
            <a:picLocks noGrp="1" noChangeAspect="1"/>
          </p:cNvPicPr>
          <p:nvPr>
            <p:ph idx="1"/>
          </p:nvPr>
        </p:nvPicPr>
        <p:blipFill>
          <a:blip r:embed="rId2" cstate="print"/>
          <a:stretch>
            <a:fillRect/>
          </a:stretch>
        </p:blipFill>
        <p:spPr>
          <a:xfrm>
            <a:off x="-152400" y="0"/>
            <a:ext cx="10351698" cy="68580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ya.jpg"/>
          <p:cNvPicPr>
            <a:picLocks noGrp="1" noChangeAspect="1"/>
          </p:cNvPicPr>
          <p:nvPr>
            <p:ph idx="1"/>
          </p:nvPr>
        </p:nvPicPr>
        <p:blipFill>
          <a:blip r:embed="rId2" cstate="print"/>
          <a:stretch>
            <a:fillRect/>
          </a:stretch>
        </p:blipFill>
        <p:spPr>
          <a:xfrm>
            <a:off x="152401" y="1524000"/>
            <a:ext cx="3952352" cy="3048000"/>
          </a:xfrm>
        </p:spPr>
      </p:pic>
      <p:pic>
        <p:nvPicPr>
          <p:cNvPr id="5" name="Picture 4" descr="fem2.jpg"/>
          <p:cNvPicPr>
            <a:picLocks noChangeAspect="1"/>
          </p:cNvPicPr>
          <p:nvPr/>
        </p:nvPicPr>
        <p:blipFill>
          <a:blip r:embed="rId3" cstate="print"/>
          <a:stretch>
            <a:fillRect/>
          </a:stretch>
        </p:blipFill>
        <p:spPr>
          <a:xfrm>
            <a:off x="4114800" y="0"/>
            <a:ext cx="5029200" cy="711128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2000"/>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endParaRPr lang="en-US" dirty="0"/>
          </a:p>
        </p:txBody>
      </p:sp>
      <p:sp>
        <p:nvSpPr>
          <p:cNvPr id="3" name="Content Placeholder 2"/>
          <p:cNvSpPr>
            <a:spLocks noGrp="1"/>
          </p:cNvSpPr>
          <p:nvPr>
            <p:ph idx="1"/>
          </p:nvPr>
        </p:nvSpPr>
        <p:spPr>
          <a:xfrm>
            <a:off x="838200" y="1600200"/>
            <a:ext cx="7543800" cy="4525963"/>
          </a:xfrm>
        </p:spPr>
        <p:txBody>
          <a:bodyPr>
            <a:normAutofit/>
          </a:bodyPr>
          <a:lstStyle/>
          <a:p>
            <a:pPr algn="ctr">
              <a:buNone/>
            </a:pPr>
            <a:endParaRPr lang="en-US" dirty="0" smtClean="0"/>
          </a:p>
          <a:p>
            <a:pPr algn="ctr">
              <a:buNone/>
            </a:pPr>
            <a:r>
              <a:rPr lang="en-US" sz="3600" i="1" dirty="0" smtClean="0"/>
              <a:t>“… We hold these truths to be self-evident, that all men are created equal, that they are endowed by their Creator with certain unalienable Rights, that among these are Life, Liberty and the pursuit of Happiness.”</a:t>
            </a:r>
            <a:endParaRPr lang="en-US" sz="3600" i="1" dirty="0"/>
          </a:p>
        </p:txBody>
      </p:sp>
      <p:sp>
        <p:nvSpPr>
          <p:cNvPr id="4" name="Rectangle 3"/>
          <p:cNvSpPr/>
          <p:nvPr/>
        </p:nvSpPr>
        <p:spPr>
          <a:xfrm>
            <a:off x="324726" y="0"/>
            <a:ext cx="8819274" cy="1754326"/>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Declaration of Independence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Modern Feminism</a:t>
            </a:r>
            <a:endParaRPr lang="en-US" dirty="0"/>
          </a:p>
        </p:txBody>
      </p:sp>
      <p:sp>
        <p:nvSpPr>
          <p:cNvPr id="3" name="Content Placeholder 2"/>
          <p:cNvSpPr>
            <a:spLocks noGrp="1"/>
          </p:cNvSpPr>
          <p:nvPr>
            <p:ph idx="1"/>
          </p:nvPr>
        </p:nvSpPr>
        <p:spPr>
          <a:xfrm>
            <a:off x="457200" y="838200"/>
            <a:ext cx="8229600" cy="5715000"/>
          </a:xfrm>
        </p:spPr>
        <p:txBody>
          <a:bodyPr>
            <a:normAutofit fontScale="85000" lnSpcReduction="20000"/>
          </a:bodyPr>
          <a:lstStyle/>
          <a:p>
            <a:r>
              <a:rPr lang="en-US" i="1" dirty="0" smtClean="0"/>
              <a:t>The Feminine Mystique</a:t>
            </a:r>
            <a:r>
              <a:rPr lang="en-US" dirty="0" smtClean="0"/>
              <a:t>, by Betty Friedan (1963)</a:t>
            </a:r>
          </a:p>
          <a:p>
            <a:r>
              <a:rPr lang="en-US" dirty="0" smtClean="0"/>
              <a:t>Friedan founds NOW</a:t>
            </a:r>
          </a:p>
          <a:p>
            <a:r>
              <a:rPr lang="en-US" dirty="0" smtClean="0"/>
              <a:t>Civil Rights Act of 1964: gender protections</a:t>
            </a:r>
          </a:p>
          <a:p>
            <a:r>
              <a:rPr lang="en-US" i="1" u="sng" dirty="0" smtClean="0"/>
              <a:t>Reed v. Reed </a:t>
            </a:r>
            <a:r>
              <a:rPr lang="en-US" dirty="0" smtClean="0"/>
              <a:t>(1971): arbitrary gender-based classifications violated Equal Protection Clause</a:t>
            </a:r>
          </a:p>
          <a:p>
            <a:r>
              <a:rPr lang="en-US" dirty="0" smtClean="0"/>
              <a:t>Equal Rights Amendment (ERA)</a:t>
            </a:r>
          </a:p>
          <a:p>
            <a:pPr lvl="1"/>
            <a:r>
              <a:rPr lang="en-US" dirty="0" smtClean="0"/>
              <a:t>Introduced 1923 by Alice Paul</a:t>
            </a:r>
          </a:p>
          <a:p>
            <a:pPr lvl="1"/>
            <a:r>
              <a:rPr lang="en-US" dirty="0" smtClean="0"/>
              <a:t>1972: passes Congress, falls three votes short of required ¾ of states … thus it fails.</a:t>
            </a:r>
          </a:p>
          <a:p>
            <a:r>
              <a:rPr lang="en-US" i="1" u="sng" dirty="0" smtClean="0"/>
              <a:t>Craig v. Bowen </a:t>
            </a:r>
            <a:r>
              <a:rPr lang="en-US" dirty="0" smtClean="0"/>
              <a:t>(1976): created intermediate scrutiny standard (female drinking age)</a:t>
            </a:r>
          </a:p>
          <a:p>
            <a:r>
              <a:rPr lang="en-US" dirty="0" smtClean="0"/>
              <a:t>1977:  required physical rules to be directly related to the duties required for a position (</a:t>
            </a:r>
            <a:r>
              <a:rPr lang="en-US" i="1" u="sng" dirty="0" err="1" smtClean="0"/>
              <a:t>Dothard</a:t>
            </a:r>
            <a:r>
              <a:rPr lang="en-US" i="1" u="sng" dirty="0" smtClean="0"/>
              <a:t> v. Rawlinson</a:t>
            </a:r>
            <a:r>
              <a:rPr lang="en-US" dirty="0" smtClean="0"/>
              <a:t>)</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5334000" cy="1752600"/>
          </a:xfrm>
        </p:spPr>
        <p:txBody>
          <a:bodyPr>
            <a:noAutofit/>
          </a:bodyPr>
          <a:lstStyle/>
          <a:p>
            <a:r>
              <a:rPr lang="en-US" sz="5400" b="1" dirty="0" smtClean="0"/>
              <a:t>Title IX of Education Act of 1972</a:t>
            </a:r>
            <a:endParaRPr lang="en-US" sz="5400" dirty="0"/>
          </a:p>
        </p:txBody>
      </p:sp>
      <p:sp>
        <p:nvSpPr>
          <p:cNvPr id="3" name="Content Placeholder 2"/>
          <p:cNvSpPr>
            <a:spLocks noGrp="1"/>
          </p:cNvSpPr>
          <p:nvPr>
            <p:ph idx="1"/>
          </p:nvPr>
        </p:nvSpPr>
        <p:spPr>
          <a:xfrm>
            <a:off x="228600" y="2362200"/>
            <a:ext cx="4724400" cy="3763963"/>
          </a:xfrm>
        </p:spPr>
        <p:txBody>
          <a:bodyPr>
            <a:normAutofit fontScale="85000" lnSpcReduction="10000"/>
          </a:bodyPr>
          <a:lstStyle/>
          <a:p>
            <a:pPr>
              <a:buNone/>
            </a:pPr>
            <a:endParaRPr lang="en-US" sz="4400" dirty="0" smtClean="0"/>
          </a:p>
          <a:p>
            <a:pPr lvl="1">
              <a:buFont typeface="Wingdings" pitchFamily="2" charset="2"/>
              <a:buChar char="§"/>
            </a:pPr>
            <a:r>
              <a:rPr lang="en-US" sz="4400" dirty="0" smtClean="0"/>
              <a:t>Forbids gender discrimination in federally subsidized education programs/athletics</a:t>
            </a:r>
          </a:p>
          <a:p>
            <a:pPr lvl="1"/>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bright="-15000" contrast="13000"/>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Wage Discrimination</a:t>
            </a:r>
            <a:endParaRPr lang="en-US" u="sng" dirty="0"/>
          </a:p>
        </p:txBody>
      </p:sp>
      <p:sp>
        <p:nvSpPr>
          <p:cNvPr id="3" name="Content Placeholder 2"/>
          <p:cNvSpPr>
            <a:spLocks noGrp="1"/>
          </p:cNvSpPr>
          <p:nvPr>
            <p:ph idx="1"/>
          </p:nvPr>
        </p:nvSpPr>
        <p:spPr>
          <a:xfrm>
            <a:off x="457200" y="1600200"/>
            <a:ext cx="4495800" cy="4525963"/>
          </a:xfrm>
        </p:spPr>
        <p:txBody>
          <a:bodyPr/>
          <a:lstStyle/>
          <a:p>
            <a:r>
              <a:rPr lang="en-US" dirty="0" smtClean="0"/>
              <a:t>Traditional female jobs pay less than for comparable male jobs</a:t>
            </a:r>
          </a:p>
          <a:p>
            <a:endParaRPr lang="en-US" dirty="0" smtClean="0"/>
          </a:p>
          <a:p>
            <a:r>
              <a:rPr lang="en-US" dirty="0" smtClean="0"/>
              <a:t>“comparable worth”</a:t>
            </a:r>
          </a:p>
          <a:p>
            <a:endParaRPr lang="en-US" dirty="0" smtClean="0"/>
          </a:p>
          <a:p>
            <a:r>
              <a:rPr lang="en-US" dirty="0" smtClean="0"/>
              <a:t>.77 to male’s $1.00</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arningsDifferences_hires.jpg"/>
          <p:cNvPicPr>
            <a:picLocks noGrp="1" noChangeAspect="1"/>
          </p:cNvPicPr>
          <p:nvPr>
            <p:ph idx="1"/>
          </p:nvPr>
        </p:nvPicPr>
        <p:blipFill>
          <a:blip r:embed="rId2" cstate="print"/>
          <a:stretch>
            <a:fillRect/>
          </a:stretch>
        </p:blipFill>
        <p:spPr>
          <a:xfrm>
            <a:off x="0" y="0"/>
            <a:ext cx="9144000" cy="6863253"/>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Sexual Harassment</a:t>
            </a:r>
            <a:endParaRPr lang="en-US" dirty="0"/>
          </a:p>
        </p:txBody>
      </p:sp>
      <p:sp>
        <p:nvSpPr>
          <p:cNvPr id="3" name="Content Placeholder 2"/>
          <p:cNvSpPr>
            <a:spLocks noGrp="1"/>
          </p:cNvSpPr>
          <p:nvPr>
            <p:ph idx="1"/>
          </p:nvPr>
        </p:nvSpPr>
        <p:spPr>
          <a:xfrm>
            <a:off x="457200" y="990600"/>
            <a:ext cx="8229600" cy="5135563"/>
          </a:xfrm>
        </p:spPr>
        <p:txBody>
          <a:bodyPr>
            <a:normAutofit fontScale="92500"/>
          </a:bodyPr>
          <a:lstStyle/>
          <a:p>
            <a:r>
              <a:rPr lang="en-US" dirty="0" smtClean="0">
                <a:solidFill>
                  <a:schemeClr val="tx2"/>
                </a:solidFill>
              </a:rPr>
              <a:t>“Unwelcome sexual advances, requests for sexual favors, and other verbal or physical conduct of a sexual nature … when this conduct affects an individual’s employment, unreasonably interferes with work performance, or creates an intimidating, hostile, or offensive work environment”</a:t>
            </a:r>
          </a:p>
          <a:p>
            <a:r>
              <a:rPr lang="en-US" i="1" dirty="0" smtClean="0"/>
              <a:t>Quid pro Quo </a:t>
            </a:r>
            <a:r>
              <a:rPr lang="en-US" dirty="0" smtClean="0"/>
              <a:t>&amp; Hostile Work Environment</a:t>
            </a:r>
          </a:p>
          <a:p>
            <a:r>
              <a:rPr lang="en-US" dirty="0" smtClean="0"/>
              <a:t>Employers responsible for preventing/eliminating</a:t>
            </a:r>
          </a:p>
          <a:p>
            <a:r>
              <a:rPr lang="en-US" dirty="0" smtClean="0"/>
              <a:t>Cannot retaliate against complaint filers</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a:t>
            </a:r>
            <a:endParaRPr lang="en-US" dirty="0"/>
          </a:p>
        </p:txBody>
      </p:sp>
      <p:sp>
        <p:nvSpPr>
          <p:cNvPr id="3" name="Content Placeholder 2"/>
          <p:cNvSpPr>
            <a:spLocks noGrp="1"/>
          </p:cNvSpPr>
          <p:nvPr>
            <p:ph idx="1"/>
          </p:nvPr>
        </p:nvSpPr>
        <p:spPr>
          <a:xfrm>
            <a:off x="457200" y="2057400"/>
            <a:ext cx="8229600" cy="4572000"/>
          </a:xfrm>
        </p:spPr>
        <p:txBody>
          <a:bodyPr>
            <a:normAutofit lnSpcReduction="10000"/>
          </a:bodyPr>
          <a:lstStyle/>
          <a:p>
            <a:r>
              <a:rPr lang="en-US" dirty="0" smtClean="0"/>
              <a:t>14% of active military</a:t>
            </a:r>
          </a:p>
          <a:p>
            <a:endParaRPr lang="en-US" dirty="0" smtClean="0"/>
          </a:p>
          <a:p>
            <a:r>
              <a:rPr lang="en-US" dirty="0" smtClean="0"/>
              <a:t>Prevention from ground combat roles</a:t>
            </a:r>
          </a:p>
          <a:p>
            <a:pPr lvl="1"/>
            <a:r>
              <a:rPr lang="en-US" dirty="0" smtClean="0"/>
              <a:t>Only recently allowed into combat aircraft, submarines</a:t>
            </a:r>
          </a:p>
          <a:p>
            <a:pPr lvl="1"/>
            <a:endParaRPr lang="en-US" dirty="0" smtClean="0"/>
          </a:p>
          <a:p>
            <a:r>
              <a:rPr lang="en-US" dirty="0" smtClean="0"/>
              <a:t>Only men need register for draft</a:t>
            </a:r>
          </a:p>
          <a:p>
            <a:pPr lvl="1"/>
            <a:r>
              <a:rPr lang="en-US" i="1" u="sng" dirty="0" err="1" smtClean="0"/>
              <a:t>Rostker</a:t>
            </a:r>
            <a:r>
              <a:rPr lang="en-US" i="1" u="sng" dirty="0" smtClean="0"/>
              <a:t> v. Goldberg </a:t>
            </a:r>
            <a:r>
              <a:rPr lang="en-US" dirty="0" smtClean="0"/>
              <a:t>(1981): military need trumps equity</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u="sng" dirty="0" smtClean="0"/>
              <a:t>Civil Rights in other areas …</a:t>
            </a:r>
            <a:endParaRPr lang="en-US" u="sng"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US" i="1" u="sng" dirty="0" smtClean="0">
                <a:solidFill>
                  <a:schemeClr val="tx2"/>
                </a:solidFill>
              </a:rPr>
              <a:t>Hernandez v. Texas</a:t>
            </a:r>
            <a:r>
              <a:rPr lang="en-US" dirty="0" smtClean="0"/>
              <a:t> (1954): excluding Latinos from serving on juries was unconstitutional</a:t>
            </a:r>
          </a:p>
          <a:p>
            <a:r>
              <a:rPr lang="en-US" dirty="0" smtClean="0"/>
              <a:t>1967 Age Discrimination in Employment Act</a:t>
            </a:r>
          </a:p>
          <a:p>
            <a:r>
              <a:rPr lang="en-US" dirty="0" smtClean="0"/>
              <a:t>Ageism = ‘Reasonableness’ standard</a:t>
            </a:r>
          </a:p>
          <a:p>
            <a:r>
              <a:rPr lang="en-US" dirty="0" smtClean="0">
                <a:solidFill>
                  <a:srgbClr val="FF0000"/>
                </a:solidFill>
              </a:rPr>
              <a:t>Americans with Disabilities Act (ADA) </a:t>
            </a:r>
            <a:r>
              <a:rPr lang="en-US" dirty="0" smtClean="0"/>
              <a:t>1990</a:t>
            </a:r>
          </a:p>
          <a:p>
            <a:pPr lvl="1"/>
            <a:r>
              <a:rPr lang="en-US" dirty="0" smtClean="0"/>
              <a:t>Prohibits discrimination vs. disabled</a:t>
            </a:r>
          </a:p>
          <a:p>
            <a:pPr lvl="1"/>
            <a:r>
              <a:rPr lang="en-US" dirty="0" smtClean="0"/>
              <a:t>Employers and public facilities must make “reasonable accommodations”</a:t>
            </a:r>
          </a:p>
          <a:p>
            <a:r>
              <a:rPr lang="en-US" dirty="0" smtClean="0"/>
              <a:t>1998: people with AIDS = ‘disabled’ [as defined and provided for in the ADA]</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itchcam.jpg"/>
          <p:cNvPicPr>
            <a:picLocks noGrp="1" noChangeAspect="1"/>
          </p:cNvPicPr>
          <p:nvPr>
            <p:ph idx="1"/>
          </p:nvPr>
        </p:nvPicPr>
        <p:blipFill>
          <a:blip r:embed="rId2" cstate="print"/>
          <a:stretch>
            <a:fillRect/>
          </a:stretch>
        </p:blipFill>
        <p:spPr>
          <a:xfrm>
            <a:off x="0" y="685800"/>
            <a:ext cx="9135161" cy="5140536"/>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t>LGBTQ Rights</a:t>
            </a:r>
            <a:endParaRPr lang="en-US" u="sng" dirty="0"/>
          </a:p>
        </p:txBody>
      </p:sp>
      <p:sp>
        <p:nvSpPr>
          <p:cNvPr id="3" name="Content Placeholder 2"/>
          <p:cNvSpPr>
            <a:spLocks noGrp="1"/>
          </p:cNvSpPr>
          <p:nvPr>
            <p:ph idx="1"/>
          </p:nvPr>
        </p:nvSpPr>
        <p:spPr>
          <a:xfrm>
            <a:off x="457200" y="990600"/>
            <a:ext cx="8229600" cy="5135563"/>
          </a:xfrm>
        </p:spPr>
        <p:txBody>
          <a:bodyPr>
            <a:normAutofit/>
          </a:bodyPr>
          <a:lstStyle/>
          <a:p>
            <a:r>
              <a:rPr lang="en-US" i="1" u="sng" dirty="0" smtClean="0">
                <a:solidFill>
                  <a:schemeClr val="tx2"/>
                </a:solidFill>
              </a:rPr>
              <a:t>Bowers v. Hardwick</a:t>
            </a:r>
            <a:r>
              <a:rPr lang="en-US" i="1" dirty="0" smtClean="0"/>
              <a:t> </a:t>
            </a:r>
            <a:r>
              <a:rPr lang="en-US" dirty="0" smtClean="0"/>
              <a:t>(1986): states CAN ban homosexual relations</a:t>
            </a:r>
          </a:p>
          <a:p>
            <a:r>
              <a:rPr lang="en-US" i="1" u="sng" dirty="0" err="1" smtClean="0">
                <a:solidFill>
                  <a:schemeClr val="tx2"/>
                </a:solidFill>
              </a:rPr>
              <a:t>Romer</a:t>
            </a:r>
            <a:r>
              <a:rPr lang="en-US" i="1" u="sng" dirty="0" smtClean="0">
                <a:solidFill>
                  <a:schemeClr val="tx2"/>
                </a:solidFill>
              </a:rPr>
              <a:t> v. Evans</a:t>
            </a:r>
            <a:r>
              <a:rPr lang="en-US" dirty="0" smtClean="0"/>
              <a:t> (1996): voids CO amendment allowing discrimination vs. homosexuals</a:t>
            </a:r>
          </a:p>
          <a:p>
            <a:r>
              <a:rPr lang="en-US" i="1" u="sng" dirty="0" smtClean="0">
                <a:solidFill>
                  <a:schemeClr val="tx2"/>
                </a:solidFill>
              </a:rPr>
              <a:t>Lawrence v. Texas</a:t>
            </a:r>
            <a:r>
              <a:rPr lang="en-US" dirty="0" smtClean="0"/>
              <a:t> (2003): voided TX anti-sodomy law</a:t>
            </a:r>
          </a:p>
          <a:p>
            <a:r>
              <a:rPr lang="en-US" dirty="0" smtClean="0"/>
              <a:t>Pre-1993 military: homosexuality banned</a:t>
            </a:r>
          </a:p>
          <a:p>
            <a:r>
              <a:rPr lang="en-US" dirty="0" smtClean="0"/>
              <a:t>1993: “Don’t Ask, Don’t Tell”</a:t>
            </a:r>
          </a:p>
          <a:p>
            <a:r>
              <a:rPr lang="en-US" dirty="0" smtClean="0"/>
              <a:t>2010: DADT policy abandoned</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Same Sex Marriage</a:t>
            </a:r>
            <a:endParaRPr lang="en-US" dirty="0"/>
          </a:p>
        </p:txBody>
      </p:sp>
      <p:sp>
        <p:nvSpPr>
          <p:cNvPr id="3" name="Content Placeholder 2"/>
          <p:cNvSpPr>
            <a:spLocks noGrp="1"/>
          </p:cNvSpPr>
          <p:nvPr>
            <p:ph idx="1"/>
          </p:nvPr>
        </p:nvSpPr>
        <p:spPr>
          <a:xfrm>
            <a:off x="457200" y="762000"/>
            <a:ext cx="8229600" cy="5943600"/>
          </a:xfrm>
        </p:spPr>
        <p:txBody>
          <a:bodyPr>
            <a:normAutofit fontScale="77500" lnSpcReduction="20000"/>
          </a:bodyPr>
          <a:lstStyle/>
          <a:p>
            <a:r>
              <a:rPr lang="en-US" i="1" u="sng" dirty="0" err="1" smtClean="0"/>
              <a:t>Zablocki</a:t>
            </a:r>
            <a:r>
              <a:rPr lang="en-US" i="1" u="sng" dirty="0" smtClean="0"/>
              <a:t> v. </a:t>
            </a:r>
            <a:r>
              <a:rPr lang="en-US" i="1" u="sng" dirty="0" err="1" smtClean="0"/>
              <a:t>Redhail</a:t>
            </a:r>
            <a:r>
              <a:rPr lang="en-US" i="1" u="sng" dirty="0" smtClean="0"/>
              <a:t> </a:t>
            </a:r>
            <a:r>
              <a:rPr lang="en-US" i="1" dirty="0" smtClean="0"/>
              <a:t>(1978):</a:t>
            </a:r>
            <a:r>
              <a:rPr lang="en-US" dirty="0" smtClean="0"/>
              <a:t> held marriage is a fundamental right. </a:t>
            </a:r>
          </a:p>
          <a:p>
            <a:endParaRPr lang="en-US" dirty="0" smtClean="0"/>
          </a:p>
          <a:p>
            <a:r>
              <a:rPr lang="en-US" dirty="0" smtClean="0"/>
              <a:t>1996 Defense of Marriage Act: </a:t>
            </a:r>
          </a:p>
          <a:p>
            <a:pPr lvl="1"/>
            <a:r>
              <a:rPr lang="en-US" dirty="0" smtClean="0"/>
              <a:t>Section 2. </a:t>
            </a:r>
            <a:r>
              <a:rPr lang="en-US" dirty="0" smtClean="0">
                <a:solidFill>
                  <a:srgbClr val="FF0000"/>
                </a:solidFill>
              </a:rPr>
              <a:t>No State</a:t>
            </a:r>
            <a:r>
              <a:rPr lang="en-US" dirty="0" smtClean="0"/>
              <a:t>, territory, or possession of the United States, or Indian tribe, </a:t>
            </a:r>
            <a:r>
              <a:rPr lang="en-US" dirty="0" smtClean="0">
                <a:solidFill>
                  <a:srgbClr val="FF0000"/>
                </a:solidFill>
              </a:rPr>
              <a:t>shall be required to give effect to any public act, record, or judicial proceeding of any other State, territory, possession, or tribe respecting a relationship between persons of the same sex that is treated as a marriage </a:t>
            </a:r>
            <a:r>
              <a:rPr lang="en-US" dirty="0" smtClean="0"/>
              <a:t>under the laws of such other State, territory, possession, or tribe, or a right or claim arising from such relationship. </a:t>
            </a:r>
          </a:p>
          <a:p>
            <a:pPr lvl="1"/>
            <a:r>
              <a:rPr lang="en-US" dirty="0" smtClean="0"/>
              <a:t>Section 3. In determining the meaning of any Act of Congress … the word </a:t>
            </a:r>
            <a:r>
              <a:rPr lang="en-US" dirty="0" smtClean="0">
                <a:solidFill>
                  <a:srgbClr val="FF0000"/>
                </a:solidFill>
              </a:rPr>
              <a:t>'marriage' means only a legal union between one man and one woman as husband and wife</a:t>
            </a:r>
            <a:r>
              <a:rPr lang="en-US" dirty="0" smtClean="0"/>
              <a:t>. </a:t>
            </a:r>
          </a:p>
          <a:p>
            <a:pPr lvl="1"/>
            <a:endParaRPr lang="en-US" dirty="0" smtClean="0"/>
          </a:p>
          <a:p>
            <a:r>
              <a:rPr lang="en-US" i="1" u="sng" dirty="0" err="1" smtClean="0"/>
              <a:t>Goodridge</a:t>
            </a:r>
            <a:r>
              <a:rPr lang="en-US" i="1" u="sng" dirty="0" smtClean="0"/>
              <a:t> v. Department of Public Health</a:t>
            </a:r>
            <a:r>
              <a:rPr lang="en-US" u="sng" dirty="0" smtClean="0"/>
              <a:t> </a:t>
            </a:r>
            <a:r>
              <a:rPr lang="en-US" dirty="0" smtClean="0"/>
              <a:t>(2003): Massachusetts appellate court case which was the first by a U.S. state's highest court to find that same-sex couples had the right to marry.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Legal/Political Meaning of </a:t>
            </a:r>
            <a:r>
              <a:rPr lang="en-US" b="1" dirty="0" smtClean="0"/>
              <a:t>Equality</a:t>
            </a:r>
            <a:r>
              <a:rPr lang="en-US" dirty="0" smtClean="0"/>
              <a:t>?</a:t>
            </a:r>
            <a:br>
              <a:rPr lang="en-US" dirty="0" smtClean="0"/>
            </a:br>
            <a:endParaRPr lang="en-US" dirty="0"/>
          </a:p>
        </p:txBody>
      </p:sp>
      <p:sp>
        <p:nvSpPr>
          <p:cNvPr id="3" name="Content Placeholder 2"/>
          <p:cNvSpPr>
            <a:spLocks noGrp="1"/>
          </p:cNvSpPr>
          <p:nvPr>
            <p:ph idx="1"/>
          </p:nvPr>
        </p:nvSpPr>
        <p:spPr/>
        <p:txBody>
          <a:bodyPr/>
          <a:lstStyle/>
          <a:p>
            <a:r>
              <a:rPr lang="en-US" dirty="0" smtClean="0"/>
              <a:t>Typically, ‘equality’ is meant to mean </a:t>
            </a:r>
            <a:r>
              <a:rPr lang="en-US" u="sng" dirty="0" smtClean="0"/>
              <a:t>equality of opportunity</a:t>
            </a:r>
            <a:r>
              <a:rPr lang="en-US" dirty="0" smtClean="0"/>
              <a:t> (as opposed to </a:t>
            </a:r>
            <a:r>
              <a:rPr lang="en-US" i="1" dirty="0" smtClean="0"/>
              <a:t>equal results</a:t>
            </a:r>
            <a:r>
              <a:rPr lang="en-US" dirty="0" smtClean="0"/>
              <a:t>)</a:t>
            </a:r>
          </a:p>
          <a:p>
            <a:endParaRPr lang="en-US" dirty="0" smtClean="0"/>
          </a:p>
          <a:p>
            <a:r>
              <a:rPr lang="en-US" dirty="0" smtClean="0"/>
              <a:t>Although there are implications of equality, the term itself does not appear anywhere in the original Constitution, Bill of Rights, or any other amendment … except the 14</a:t>
            </a:r>
            <a:r>
              <a:rPr lang="en-US" baseline="30000" dirty="0" smtClean="0"/>
              <a:t>th</a:t>
            </a:r>
            <a:r>
              <a:rPr lang="en-US" dirty="0" smtClean="0"/>
              <a:t> amendment  &gt; &gt; &gt;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81000"/>
            <a:ext cx="9144000" cy="6291072"/>
          </a:xfrm>
        </p:spPr>
      </p:pic>
    </p:spTree>
    <p:extLst>
      <p:ext uri="{BB962C8B-B14F-4D97-AF65-F5344CB8AC3E}">
        <p14:creationId xmlns:p14="http://schemas.microsoft.com/office/powerpoint/2010/main" val="36155573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85000" lnSpcReduction="20000"/>
          </a:bodyPr>
          <a:lstStyle/>
          <a:p>
            <a:r>
              <a:rPr lang="en-US" i="1" u="sng" dirty="0" smtClean="0">
                <a:solidFill>
                  <a:schemeClr val="tx2"/>
                </a:solidFill>
              </a:rPr>
              <a:t>United States v. Windsor</a:t>
            </a:r>
            <a:r>
              <a:rPr lang="en-US" dirty="0" smtClean="0"/>
              <a:t> (2013): held that restricting U.S. federal interpretation of "marriage" and "spouse" to apply only to heterosexual unions, by Section 3 of the Defense of Marriage Act (DOMA), is unconstitutional under the Due Process Clause of the 5</a:t>
            </a:r>
            <a:r>
              <a:rPr lang="en-US" baseline="30000" dirty="0" smtClean="0"/>
              <a:t>th</a:t>
            </a:r>
            <a:r>
              <a:rPr lang="en-US" dirty="0" smtClean="0"/>
              <a:t> Amendment</a:t>
            </a:r>
          </a:p>
          <a:p>
            <a:pPr>
              <a:buNone/>
            </a:pPr>
            <a:r>
              <a:rPr lang="en-US" dirty="0" smtClean="0"/>
              <a:t>		</a:t>
            </a:r>
            <a:r>
              <a:rPr lang="en-US" i="1" dirty="0" smtClean="0">
                <a:solidFill>
                  <a:srgbClr val="FF0000"/>
                </a:solidFill>
                <a:latin typeface="Aparajita" pitchFamily="34" charset="0"/>
                <a:cs typeface="Aparajita" pitchFamily="34" charset="0"/>
              </a:rPr>
              <a:t>"The federal statute is invalid, for no legitimate purpose 	overcomes the purpose and effect to disparage and to injure 	those whom the State, by its marriage laws, sought to protect in 	personhood and dignity.“</a:t>
            </a:r>
          </a:p>
          <a:p>
            <a:r>
              <a:rPr lang="en-US" u="sng" dirty="0" smtClean="0"/>
              <a:t>Currently</a:t>
            </a:r>
            <a:r>
              <a:rPr lang="en-US" dirty="0" smtClean="0"/>
              <a:t>: 35 states and D.C., 20 Native American tribes allow Gay Marriage</a:t>
            </a:r>
          </a:p>
          <a:p>
            <a:r>
              <a:rPr lang="en-US" dirty="0" smtClean="0"/>
              <a:t>15 states and Puerto Rico &amp; U.S. Virgin Islands prohibit same-sex marriage (3 other territories don’t recognize them) </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rriage-Equality-Map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mhitler.jpg"/>
          <p:cNvPicPr>
            <a:picLocks noGrp="1" noChangeAspect="1"/>
          </p:cNvPicPr>
          <p:nvPr>
            <p:ph idx="1"/>
          </p:nvPr>
        </p:nvPicPr>
        <p:blipFill>
          <a:blip r:embed="rId2" cstate="print"/>
          <a:stretch>
            <a:fillRect/>
          </a:stretch>
        </p:blipFill>
        <p:spPr>
          <a:xfrm>
            <a:off x="1143000" y="-126876"/>
            <a:ext cx="6858000" cy="7203908"/>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Civil Rights</a:t>
            </a:r>
            <a:endParaRPr lang="en-US" u="sng" dirty="0"/>
          </a:p>
        </p:txBody>
      </p:sp>
      <p:sp>
        <p:nvSpPr>
          <p:cNvPr id="3" name="Content Placeholder 2"/>
          <p:cNvSpPr>
            <a:spLocks noGrp="1"/>
          </p:cNvSpPr>
          <p:nvPr>
            <p:ph idx="1"/>
          </p:nvPr>
        </p:nvSpPr>
        <p:spPr/>
        <p:txBody>
          <a:bodyPr/>
          <a:lstStyle/>
          <a:p>
            <a:r>
              <a:rPr lang="en-US" dirty="0" smtClean="0"/>
              <a:t>Protects minorities from the majority</a:t>
            </a:r>
          </a:p>
          <a:p>
            <a:r>
              <a:rPr lang="en-US" dirty="0" smtClean="0"/>
              <a:t>Protects the majority from powerful elites</a:t>
            </a:r>
          </a:p>
          <a:p>
            <a:r>
              <a:rPr lang="en-US" dirty="0" smtClean="0"/>
              <a:t>Increases the scope &amp; power of government over individual behavior</a:t>
            </a:r>
          </a:p>
          <a:p>
            <a:r>
              <a:rPr lang="en-US" dirty="0" smtClean="0"/>
              <a:t>Increases the limits upon government </a:t>
            </a:r>
          </a:p>
          <a:p>
            <a:r>
              <a:rPr lang="en-US" dirty="0" smtClean="0"/>
              <a:t>Protects individuals from collective discrimination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ennec.jpg"/>
          <p:cNvPicPr>
            <a:picLocks noGrp="1" noChangeAspect="1"/>
          </p:cNvPicPr>
          <p:nvPr>
            <p:ph idx="1"/>
          </p:nvPr>
        </p:nvPicPr>
        <p:blipFill>
          <a:blip r:embed="rId2" cstate="print"/>
          <a:stretch>
            <a:fillRect/>
          </a:stretch>
        </p:blipFill>
        <p:spPr>
          <a:xfrm>
            <a:off x="0" y="152400"/>
            <a:ext cx="9144000" cy="641444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t>
            </a:r>
            <a:r>
              <a:rPr lang="en-US" baseline="30000" dirty="0" smtClean="0"/>
              <a:t>TH</a:t>
            </a:r>
            <a:r>
              <a:rPr lang="en-US" dirty="0" smtClean="0"/>
              <a:t> AMENDMENT</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solidFill>
                  <a:srgbClr val="FF0000"/>
                </a:solidFill>
              </a:rPr>
              <a:t>No State shall make or enforce any law which</a:t>
            </a:r>
          </a:p>
          <a:p>
            <a:pPr>
              <a:buNone/>
            </a:pPr>
            <a:r>
              <a:rPr lang="en-US" dirty="0" smtClean="0">
                <a:solidFill>
                  <a:srgbClr val="FF0000"/>
                </a:solidFill>
              </a:rPr>
              <a:t>shall abridge the privileges or immunities of</a:t>
            </a:r>
          </a:p>
          <a:p>
            <a:pPr>
              <a:buNone/>
            </a:pPr>
            <a:r>
              <a:rPr lang="en-US" dirty="0" smtClean="0">
                <a:solidFill>
                  <a:srgbClr val="FF0000"/>
                </a:solidFill>
              </a:rPr>
              <a:t>citizens of the United States; </a:t>
            </a:r>
            <a:r>
              <a:rPr lang="en-US" dirty="0" smtClean="0">
                <a:solidFill>
                  <a:srgbClr val="0070C0"/>
                </a:solidFill>
              </a:rPr>
              <a:t>nor shall any State</a:t>
            </a:r>
          </a:p>
          <a:p>
            <a:pPr>
              <a:buNone/>
            </a:pPr>
            <a:r>
              <a:rPr lang="en-US" dirty="0" smtClean="0">
                <a:solidFill>
                  <a:srgbClr val="0070C0"/>
                </a:solidFill>
              </a:rPr>
              <a:t>deprive any person of life, liberty, or property,</a:t>
            </a:r>
          </a:p>
          <a:p>
            <a:pPr>
              <a:buNone/>
            </a:pPr>
            <a:r>
              <a:rPr lang="en-US" dirty="0" smtClean="0">
                <a:solidFill>
                  <a:srgbClr val="0070C0"/>
                </a:solidFill>
              </a:rPr>
              <a:t>without due process of law;</a:t>
            </a:r>
            <a:r>
              <a:rPr lang="en-US" dirty="0" smtClean="0"/>
              <a:t> </a:t>
            </a:r>
            <a:r>
              <a:rPr lang="en-US" dirty="0" smtClean="0">
                <a:solidFill>
                  <a:srgbClr val="00B050"/>
                </a:solidFill>
              </a:rPr>
              <a:t>nor deny to any</a:t>
            </a:r>
          </a:p>
          <a:p>
            <a:pPr>
              <a:buNone/>
            </a:pPr>
            <a:r>
              <a:rPr lang="en-US" dirty="0" smtClean="0">
                <a:solidFill>
                  <a:srgbClr val="00B050"/>
                </a:solidFill>
              </a:rPr>
              <a:t>person within its jurisdiction the equal</a:t>
            </a:r>
          </a:p>
          <a:p>
            <a:pPr>
              <a:buNone/>
            </a:pPr>
            <a:r>
              <a:rPr lang="en-US" dirty="0" smtClean="0">
                <a:solidFill>
                  <a:srgbClr val="00B050"/>
                </a:solidFill>
              </a:rPr>
              <a:t>protection of the laws. </a:t>
            </a:r>
          </a:p>
          <a:p>
            <a:pPr>
              <a:buNone/>
            </a:pPr>
            <a:r>
              <a:rPr lang="en-US" sz="2400" dirty="0" smtClean="0"/>
              <a:t>						          [Portion of Section 1]</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INCORPORATION DOCTRINE</a:t>
            </a:r>
            <a:endParaRPr lang="en-US" dirty="0"/>
          </a:p>
        </p:txBody>
      </p:sp>
      <p:sp>
        <p:nvSpPr>
          <p:cNvPr id="3" name="Content Placeholder 2"/>
          <p:cNvSpPr>
            <a:spLocks noGrp="1"/>
          </p:cNvSpPr>
          <p:nvPr>
            <p:ph idx="1"/>
          </p:nvPr>
        </p:nvSpPr>
        <p:spPr>
          <a:xfrm>
            <a:off x="838200" y="1600200"/>
            <a:ext cx="7391400" cy="4343400"/>
          </a:xfrm>
        </p:spPr>
        <p:txBody>
          <a:bodyPr>
            <a:normAutofit/>
          </a:bodyPr>
          <a:lstStyle/>
          <a:p>
            <a:pPr>
              <a:buNone/>
            </a:pPr>
            <a:r>
              <a:rPr lang="en-US" sz="2800" dirty="0" smtClean="0"/>
              <a:t>“No State shall make or enforce any law which</a:t>
            </a:r>
          </a:p>
          <a:p>
            <a:pPr>
              <a:buNone/>
            </a:pPr>
            <a:r>
              <a:rPr lang="en-US" sz="2800" dirty="0" smtClean="0"/>
              <a:t>shall abridge the privileges or immunities of</a:t>
            </a:r>
          </a:p>
          <a:p>
            <a:pPr>
              <a:buNone/>
            </a:pPr>
            <a:r>
              <a:rPr lang="en-US" sz="2800" dirty="0" smtClean="0"/>
              <a:t>citizens of the United States; nor shall any State</a:t>
            </a:r>
          </a:p>
          <a:p>
            <a:pPr>
              <a:buNone/>
            </a:pPr>
            <a:r>
              <a:rPr lang="en-US" sz="2800" dirty="0" smtClean="0"/>
              <a:t>deprive any person of life, liberty, or property,</a:t>
            </a:r>
          </a:p>
          <a:p>
            <a:pPr>
              <a:buNone/>
            </a:pPr>
            <a:r>
              <a:rPr lang="en-US" sz="2800" dirty="0" smtClean="0"/>
              <a:t>without due process of law”</a:t>
            </a:r>
          </a:p>
          <a:p>
            <a:pPr>
              <a:buNone/>
            </a:pPr>
            <a:endParaRPr lang="en-US" sz="2800" dirty="0"/>
          </a:p>
          <a:p>
            <a:pPr>
              <a:buNone/>
            </a:pPr>
            <a:r>
              <a:rPr lang="en-US" sz="2800" i="1" u="sng" dirty="0" err="1" smtClean="0"/>
              <a:t>Gitlow</a:t>
            </a:r>
            <a:r>
              <a:rPr lang="en-US" sz="2800" i="1" u="sng" dirty="0" smtClean="0"/>
              <a:t> v. New York</a:t>
            </a:r>
            <a:r>
              <a:rPr lang="en-US" sz="2800" i="1" dirty="0" smtClean="0"/>
              <a:t> </a:t>
            </a:r>
            <a:r>
              <a:rPr lang="en-US" sz="2800" dirty="0" smtClean="0"/>
              <a:t>(1925): ruled the States must respect some of the rights in the Bill of Rights</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21325</TotalTime>
  <Words>2371</Words>
  <Application>Microsoft Office PowerPoint</Application>
  <PresentationFormat>On-screen Show (4:3)</PresentationFormat>
  <Paragraphs>207</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Aparajita</vt:lpstr>
      <vt:lpstr>Arial</vt:lpstr>
      <vt:lpstr>Calibri</vt:lpstr>
      <vt:lpstr>Californian FB</vt:lpstr>
      <vt:lpstr>Wingdings</vt:lpstr>
      <vt:lpstr>Office Theme</vt:lpstr>
      <vt:lpstr>CIVIL RIGHTS &amp; PUBLIC POLICY</vt:lpstr>
      <vt:lpstr>CIVIL RIGHTS</vt:lpstr>
      <vt:lpstr>DISCRIMINATION</vt:lpstr>
      <vt:lpstr>PowerPoint Presentation</vt:lpstr>
      <vt:lpstr>PowerPoint Presentation</vt:lpstr>
      <vt:lpstr>The Legal/Political Meaning of Equality? </vt:lpstr>
      <vt:lpstr>PowerPoint Presentation</vt:lpstr>
      <vt:lpstr>14TH AMENDMENT</vt:lpstr>
      <vt:lpstr>THE INCORPORATION DOCTRINE</vt:lpstr>
      <vt:lpstr>PowerPoint Presentation</vt:lpstr>
      <vt:lpstr>PowerPoint Presentation</vt:lpstr>
      <vt:lpstr>The Equal Protection Clause</vt:lpstr>
      <vt:lpstr>PowerPoint Presentation</vt:lpstr>
      <vt:lpstr>“Reasonableness”</vt:lpstr>
      <vt:lpstr>PowerPoint Presentation</vt:lpstr>
      <vt:lpstr>“Intermediate Standard”</vt:lpstr>
      <vt:lpstr>PowerPoint Presentation</vt:lpstr>
      <vt:lpstr>“Inherently Suspect”</vt:lpstr>
      <vt:lpstr>PowerPoint Presentation</vt:lpstr>
      <vt:lpstr>Race, the Constitution, and Public Policy</vt:lpstr>
      <vt:lpstr>PowerPoint Presentation</vt:lpstr>
      <vt:lpstr>Reconstruction to Resegregation</vt:lpstr>
      <vt:lpstr>PowerPoint Presentation</vt:lpstr>
      <vt:lpstr>Civil Rights Era, 1953 to Present</vt:lpstr>
      <vt:lpstr>PowerPoint Presentation</vt:lpstr>
      <vt:lpstr>Clark Doll Tests (1940s)</vt:lpstr>
      <vt:lpstr>PowerPoint Presentation</vt:lpstr>
      <vt:lpstr>PowerPoint Presentation</vt:lpstr>
      <vt:lpstr>PowerPoint Presentation</vt:lpstr>
      <vt:lpstr>de jure vs. de facto</vt:lpstr>
      <vt:lpstr>Case Study: Ferguson, MO</vt:lpstr>
      <vt:lpstr>Civil Rights Act of 1964</vt:lpstr>
      <vt:lpstr>What Do the Anti-Discrimination Laws Say? </vt:lpstr>
      <vt:lpstr>Jones v. Mayer (1968)</vt:lpstr>
      <vt:lpstr>Segregation in the Greater Cleveland Metro Area (January 2012)</vt:lpstr>
      <vt:lpstr>SUFFRAGE RIGHTS</vt:lpstr>
      <vt:lpstr>PowerPoint Presentation</vt:lpstr>
      <vt:lpstr>Voting Rights Act of 1965</vt:lpstr>
      <vt:lpstr>Women’s Rights</vt:lpstr>
      <vt:lpstr>Three Eras</vt:lpstr>
      <vt:lpstr>Early Activism</vt:lpstr>
      <vt:lpstr>The Doldrums</vt:lpstr>
      <vt:lpstr>“For women, biology determines identity”</vt:lpstr>
      <vt:lpstr>PowerPoint Presentation</vt:lpstr>
      <vt:lpstr>PowerPoint Presentation</vt:lpstr>
      <vt:lpstr>PowerPoint Presentation</vt:lpstr>
      <vt:lpstr>PowerPoint Presentation</vt:lpstr>
      <vt:lpstr>PowerPoint Presentation</vt:lpstr>
      <vt:lpstr>PowerPoint Presentation</vt:lpstr>
      <vt:lpstr>Modern Feminism</vt:lpstr>
      <vt:lpstr>Title IX of Education Act of 1972</vt:lpstr>
      <vt:lpstr>Wage Discrimination</vt:lpstr>
      <vt:lpstr>PowerPoint Presentation</vt:lpstr>
      <vt:lpstr>Sexual Harassment</vt:lpstr>
      <vt:lpstr>Military</vt:lpstr>
      <vt:lpstr>Civil Rights in other areas …</vt:lpstr>
      <vt:lpstr>PowerPoint Presentation</vt:lpstr>
      <vt:lpstr>LGBTQ Rights</vt:lpstr>
      <vt:lpstr>Same Sex Marriage</vt:lpstr>
      <vt:lpstr>PowerPoint Presentation</vt:lpstr>
      <vt:lpstr>PowerPoint Presentation</vt:lpstr>
      <vt:lpstr>PowerPoint Presentation</vt:lpstr>
      <vt:lpstr>PowerPoint Presentation</vt:lpstr>
      <vt:lpstr>Civil Rights</vt:lpstr>
    </vt:vector>
  </TitlesOfParts>
  <Company>Saugerties Central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&amp; PUBLIC POLICY</dc:title>
  <dc:creator>user</dc:creator>
  <cp:lastModifiedBy>ANTHONY TUCCILLO</cp:lastModifiedBy>
  <cp:revision>942</cp:revision>
  <dcterms:created xsi:type="dcterms:W3CDTF">2010-04-06T16:50:43Z</dcterms:created>
  <dcterms:modified xsi:type="dcterms:W3CDTF">2017-02-15T16:49:37Z</dcterms:modified>
</cp:coreProperties>
</file>