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7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3"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9" r:id="rId41"/>
    <p:sldId id="294" r:id="rId42"/>
    <p:sldId id="295" r:id="rId43"/>
    <p:sldId id="296" r:id="rId44"/>
    <p:sldId id="297" r:id="rId45"/>
    <p:sldId id="298"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Lst>
  <p:sldSz cx="13004800" cy="9753600"/>
  <p:notesSz cx="6858000" cy="9144000"/>
  <p:defaultTextStyle>
    <a:defPPr>
      <a:defRPr lang="en-US"/>
    </a:defPPr>
    <a:lvl1pPr algn="l" rtl="0" fontAlgn="base">
      <a:spcBef>
        <a:spcPct val="0"/>
      </a:spcBef>
      <a:spcAft>
        <a:spcPct val="0"/>
      </a:spcAft>
      <a:defRPr sz="1200" kern="1200">
        <a:solidFill>
          <a:srgbClr val="FEFFFE"/>
        </a:solidFill>
        <a:latin typeface="Lucida Grande" charset="0"/>
        <a:ea typeface="MS PGothic" charset="0"/>
        <a:cs typeface="MS PGothic" charset="0"/>
        <a:sym typeface="Lucida Grande" charset="0"/>
      </a:defRPr>
    </a:lvl1pPr>
    <a:lvl2pPr marL="457200" algn="l" rtl="0" fontAlgn="base">
      <a:spcBef>
        <a:spcPct val="0"/>
      </a:spcBef>
      <a:spcAft>
        <a:spcPct val="0"/>
      </a:spcAft>
      <a:defRPr sz="1200" kern="1200">
        <a:solidFill>
          <a:srgbClr val="FEFFFE"/>
        </a:solidFill>
        <a:latin typeface="Lucida Grande" charset="0"/>
        <a:ea typeface="MS PGothic" charset="0"/>
        <a:cs typeface="MS PGothic" charset="0"/>
        <a:sym typeface="Lucida Grande" charset="0"/>
      </a:defRPr>
    </a:lvl2pPr>
    <a:lvl3pPr marL="914400" algn="l" rtl="0" fontAlgn="base">
      <a:spcBef>
        <a:spcPct val="0"/>
      </a:spcBef>
      <a:spcAft>
        <a:spcPct val="0"/>
      </a:spcAft>
      <a:defRPr sz="1200" kern="1200">
        <a:solidFill>
          <a:srgbClr val="FEFFFE"/>
        </a:solidFill>
        <a:latin typeface="Lucida Grande" charset="0"/>
        <a:ea typeface="MS PGothic" charset="0"/>
        <a:cs typeface="MS PGothic" charset="0"/>
        <a:sym typeface="Lucida Grande" charset="0"/>
      </a:defRPr>
    </a:lvl3pPr>
    <a:lvl4pPr marL="1371600" algn="l" rtl="0" fontAlgn="base">
      <a:spcBef>
        <a:spcPct val="0"/>
      </a:spcBef>
      <a:spcAft>
        <a:spcPct val="0"/>
      </a:spcAft>
      <a:defRPr sz="1200" kern="1200">
        <a:solidFill>
          <a:srgbClr val="FEFFFE"/>
        </a:solidFill>
        <a:latin typeface="Lucida Grande" charset="0"/>
        <a:ea typeface="MS PGothic" charset="0"/>
        <a:cs typeface="MS PGothic" charset="0"/>
        <a:sym typeface="Lucida Grande" charset="0"/>
      </a:defRPr>
    </a:lvl4pPr>
    <a:lvl5pPr marL="1828800" algn="l" rtl="0" fontAlgn="base">
      <a:spcBef>
        <a:spcPct val="0"/>
      </a:spcBef>
      <a:spcAft>
        <a:spcPct val="0"/>
      </a:spcAft>
      <a:defRPr sz="1200" kern="1200">
        <a:solidFill>
          <a:srgbClr val="FEFFFE"/>
        </a:solidFill>
        <a:latin typeface="Lucida Grande" charset="0"/>
        <a:ea typeface="MS PGothic" charset="0"/>
        <a:cs typeface="MS PGothic" charset="0"/>
        <a:sym typeface="Lucida Grande" charset="0"/>
      </a:defRPr>
    </a:lvl5pPr>
    <a:lvl6pPr marL="2286000" algn="l" defTabSz="457200" rtl="0" eaLnBrk="1" latinLnBrk="0" hangingPunct="1">
      <a:defRPr sz="1200" kern="1200">
        <a:solidFill>
          <a:srgbClr val="FEFFFE"/>
        </a:solidFill>
        <a:latin typeface="Lucida Grande" charset="0"/>
        <a:ea typeface="MS PGothic" charset="0"/>
        <a:cs typeface="MS PGothic" charset="0"/>
        <a:sym typeface="Lucida Grande" charset="0"/>
      </a:defRPr>
    </a:lvl6pPr>
    <a:lvl7pPr marL="2743200" algn="l" defTabSz="457200" rtl="0" eaLnBrk="1" latinLnBrk="0" hangingPunct="1">
      <a:defRPr sz="1200" kern="1200">
        <a:solidFill>
          <a:srgbClr val="FEFFFE"/>
        </a:solidFill>
        <a:latin typeface="Lucida Grande" charset="0"/>
        <a:ea typeface="MS PGothic" charset="0"/>
        <a:cs typeface="MS PGothic" charset="0"/>
        <a:sym typeface="Lucida Grande" charset="0"/>
      </a:defRPr>
    </a:lvl7pPr>
    <a:lvl8pPr marL="3200400" algn="l" defTabSz="457200" rtl="0" eaLnBrk="1" latinLnBrk="0" hangingPunct="1">
      <a:defRPr sz="1200" kern="1200">
        <a:solidFill>
          <a:srgbClr val="FEFFFE"/>
        </a:solidFill>
        <a:latin typeface="Lucida Grande" charset="0"/>
        <a:ea typeface="MS PGothic" charset="0"/>
        <a:cs typeface="MS PGothic" charset="0"/>
        <a:sym typeface="Lucida Grande" charset="0"/>
      </a:defRPr>
    </a:lvl8pPr>
    <a:lvl9pPr marL="3657600" algn="l" defTabSz="457200" rtl="0" eaLnBrk="1" latinLnBrk="0" hangingPunct="1">
      <a:defRPr sz="1200" kern="1200">
        <a:solidFill>
          <a:srgbClr val="FEFFFE"/>
        </a:solidFill>
        <a:latin typeface="Lucida Grande" charset="0"/>
        <a:ea typeface="MS PGothic" charset="0"/>
        <a:cs typeface="MS PGothic" charset="0"/>
        <a:sym typeface="Lucida Grande"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89" autoAdjust="0"/>
    <p:restoredTop sz="90777" autoAdjust="0"/>
  </p:normalViewPr>
  <p:slideViewPr>
    <p:cSldViewPr snapToGrid="0" snapToObjects="1">
      <p:cViewPr varScale="1">
        <p:scale>
          <a:sx n="70" d="100"/>
          <a:sy n="70" d="100"/>
        </p:scale>
        <p:origin x="486" y="7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AC21B-67CD-B74B-9B09-2EEFD7E41741}" type="datetimeFigureOut">
              <a:rPr lang="en-US" smtClean="0"/>
              <a:t>9/24/2015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DFE74-4248-EF4A-9C71-2AB6E98D66B4}" type="slidenum">
              <a:rPr lang="en-US" smtClean="0"/>
              <a:t>‹#›</a:t>
            </a:fld>
            <a:endParaRPr lang="en-US"/>
          </a:p>
        </p:txBody>
      </p:sp>
    </p:spTree>
    <p:extLst>
      <p:ext uri="{BB962C8B-B14F-4D97-AF65-F5344CB8AC3E}">
        <p14:creationId xmlns:p14="http://schemas.microsoft.com/office/powerpoint/2010/main" val="18458336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DFE74-4248-EF4A-9C71-2AB6E98D66B4}" type="slidenum">
              <a:rPr lang="en-US" smtClean="0"/>
              <a:t>10</a:t>
            </a:fld>
            <a:endParaRPr lang="en-US"/>
          </a:p>
        </p:txBody>
      </p:sp>
    </p:spTree>
    <p:extLst>
      <p:ext uri="{BB962C8B-B14F-4D97-AF65-F5344CB8AC3E}">
        <p14:creationId xmlns:p14="http://schemas.microsoft.com/office/powerpoint/2010/main" val="281478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DFE74-4248-EF4A-9C71-2AB6E98D66B4}" type="slidenum">
              <a:rPr lang="en-US" smtClean="0"/>
              <a:t>22</a:t>
            </a:fld>
            <a:endParaRPr lang="en-US"/>
          </a:p>
        </p:txBody>
      </p:sp>
    </p:spTree>
    <p:extLst>
      <p:ext uri="{BB962C8B-B14F-4D97-AF65-F5344CB8AC3E}">
        <p14:creationId xmlns:p14="http://schemas.microsoft.com/office/powerpoint/2010/main" val="143569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DFE74-4248-EF4A-9C71-2AB6E98D66B4}" type="slidenum">
              <a:rPr lang="en-US" smtClean="0"/>
              <a:t>30</a:t>
            </a:fld>
            <a:endParaRPr lang="en-US"/>
          </a:p>
        </p:txBody>
      </p:sp>
    </p:spTree>
    <p:extLst>
      <p:ext uri="{BB962C8B-B14F-4D97-AF65-F5344CB8AC3E}">
        <p14:creationId xmlns:p14="http://schemas.microsoft.com/office/powerpoint/2010/main" val="2764582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00230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46155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873500"/>
            <a:ext cx="2616200" cy="5880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873500"/>
            <a:ext cx="7696200"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31012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843832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70892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537451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05100"/>
            <a:ext cx="515620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05100"/>
            <a:ext cx="515620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8167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905535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77206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78968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77424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118394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6024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54290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39713"/>
            <a:ext cx="2616200" cy="830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39713"/>
            <a:ext cx="7696200" cy="830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4384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01388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7924800"/>
            <a:ext cx="5156200" cy="182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7924800"/>
            <a:ext cx="5156200" cy="182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69782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5662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09106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198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85389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Lucida Grande" charset="0"/>
              </a:rPr>
              <a:t>Drag picture to placeholder or click icon to add</a:t>
            </a: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63401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9900"/>
            </a:gs>
            <a:gs pos="100000">
              <a:srgbClr val="FFFFFF"/>
            </a:gs>
          </a:gsLst>
          <a:lin ang="5400000"/>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3873500"/>
            <a:ext cx="10464800" cy="3962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dirty="0" smtClean="0">
                <a:sym typeface="Lucida Grande" charset="0"/>
              </a:rPr>
              <a:t>Click to edit Master title style</a:t>
            </a:r>
            <a:endParaRPr lang="en-US" dirty="0">
              <a:sym typeface="Lucida Grande" charset="0"/>
            </a:endParaRPr>
          </a:p>
        </p:txBody>
      </p:sp>
      <p:sp>
        <p:nvSpPr>
          <p:cNvPr id="1026" name="Rectangle 2"/>
          <p:cNvSpPr>
            <a:spLocks noGrp="1" noChangeArrowheads="1"/>
          </p:cNvSpPr>
          <p:nvPr>
            <p:ph type="body" idx="1"/>
          </p:nvPr>
        </p:nvSpPr>
        <p:spPr bwMode="auto">
          <a:xfrm>
            <a:off x="1270000" y="7924800"/>
            <a:ext cx="10464800" cy="1828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dirty="0" smtClean="0">
                <a:sym typeface="Lucida Grande" charset="0"/>
              </a:rPr>
              <a:t>Click to edit Master text styles</a:t>
            </a:r>
          </a:p>
          <a:p>
            <a:pPr lvl="1"/>
            <a:r>
              <a:rPr lang="en-US" dirty="0" smtClean="0">
                <a:sym typeface="Lucida Grande" charset="0"/>
              </a:rPr>
              <a:t>Second level</a:t>
            </a:r>
          </a:p>
          <a:p>
            <a:pPr lvl="2"/>
            <a:r>
              <a:rPr lang="en-US" dirty="0" smtClean="0">
                <a:sym typeface="Lucida Grande" charset="0"/>
              </a:rPr>
              <a:t>Third level</a:t>
            </a:r>
          </a:p>
          <a:p>
            <a:pPr lvl="3"/>
            <a:r>
              <a:rPr lang="en-US" dirty="0" smtClean="0">
                <a:sym typeface="Lucida Grande" charset="0"/>
              </a:rPr>
              <a:t>Fourth level</a:t>
            </a:r>
          </a:p>
          <a:p>
            <a:pPr lvl="4"/>
            <a:r>
              <a:rPr lang="en-US" dirty="0" smtClean="0">
                <a:sym typeface="Lucida Grande" charset="0"/>
              </a:rPr>
              <a:t>Fifth level</a:t>
            </a:r>
            <a:endParaRPr lang="en-US" dirty="0">
              <a:sym typeface="Lucida Grande" charset="0"/>
            </a:endParaRP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xStyles>
    <p:titleStyle>
      <a:lvl1pPr algn="ctr" rtl="0" eaLnBrk="1" fontAlgn="base" hangingPunct="1">
        <a:spcBef>
          <a:spcPct val="0"/>
        </a:spcBef>
        <a:spcAft>
          <a:spcPct val="0"/>
        </a:spcAft>
        <a:defRPr sz="4400" b="1">
          <a:solidFill>
            <a:srgbClr val="010001"/>
          </a:solidFill>
          <a:latin typeface="Helvetica"/>
          <a:ea typeface="MS PGothic" pitchFamily="34" charset="-128"/>
          <a:cs typeface="Helvetica"/>
          <a:sym typeface="Lucida Grande" charset="0"/>
        </a:defRPr>
      </a:lvl1pPr>
      <a:lvl2pPr algn="ctr" rtl="0" eaLnBrk="1" fontAlgn="base" hangingPunct="1">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2pPr>
      <a:lvl3pPr algn="ctr" rtl="0" eaLnBrk="1" fontAlgn="base" hangingPunct="1">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3pPr>
      <a:lvl4pPr algn="ctr" rtl="0" eaLnBrk="1" fontAlgn="base" hangingPunct="1">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4pPr>
      <a:lvl5pPr algn="ctr" rtl="0" eaLnBrk="1" fontAlgn="base" hangingPunct="1">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5pPr>
      <a:lvl6pPr marL="457200" algn="ctr" rtl="0" eaLnBrk="1" fontAlgn="base" hangingPunct="1">
        <a:spcBef>
          <a:spcPct val="0"/>
        </a:spcBef>
        <a:spcAft>
          <a:spcPct val="0"/>
        </a:spcAft>
        <a:defRPr sz="8000">
          <a:solidFill>
            <a:srgbClr val="FFFFFF"/>
          </a:solidFill>
          <a:latin typeface="Lucida Grande" charset="0"/>
          <a:ea typeface="ＭＳ Ｐゴシック" charset="0"/>
          <a:sym typeface="Lucida Grande" charset="0"/>
        </a:defRPr>
      </a:lvl6pPr>
      <a:lvl7pPr marL="914400" algn="ctr" rtl="0" eaLnBrk="1" fontAlgn="base" hangingPunct="1">
        <a:spcBef>
          <a:spcPct val="0"/>
        </a:spcBef>
        <a:spcAft>
          <a:spcPct val="0"/>
        </a:spcAft>
        <a:defRPr sz="8000">
          <a:solidFill>
            <a:srgbClr val="FFFFFF"/>
          </a:solidFill>
          <a:latin typeface="Lucida Grande" charset="0"/>
          <a:ea typeface="ＭＳ Ｐゴシック" charset="0"/>
          <a:sym typeface="Lucida Grande" charset="0"/>
        </a:defRPr>
      </a:lvl7pPr>
      <a:lvl8pPr marL="1371600" algn="ctr" rtl="0" eaLnBrk="1" fontAlgn="base" hangingPunct="1">
        <a:spcBef>
          <a:spcPct val="0"/>
        </a:spcBef>
        <a:spcAft>
          <a:spcPct val="0"/>
        </a:spcAft>
        <a:defRPr sz="8000">
          <a:solidFill>
            <a:srgbClr val="FFFFFF"/>
          </a:solidFill>
          <a:latin typeface="Lucida Grande" charset="0"/>
          <a:ea typeface="ＭＳ Ｐゴシック" charset="0"/>
          <a:sym typeface="Lucida Grande" charset="0"/>
        </a:defRPr>
      </a:lvl8pPr>
      <a:lvl9pPr marL="1828800" algn="ctr" rtl="0" eaLnBrk="1" fontAlgn="base" hangingPunct="1">
        <a:spcBef>
          <a:spcPct val="0"/>
        </a:spcBef>
        <a:spcAft>
          <a:spcPct val="0"/>
        </a:spcAft>
        <a:defRPr sz="8000">
          <a:solidFill>
            <a:srgbClr val="FFFFFF"/>
          </a:solidFill>
          <a:latin typeface="Lucida Grande" charset="0"/>
          <a:ea typeface="ＭＳ Ｐゴシック" charset="0"/>
          <a:sym typeface="Lucida Grande" charset="0"/>
        </a:defRPr>
      </a:lvl9pPr>
    </p:titleStyle>
    <p:bodyStyle>
      <a:lvl1pPr marL="342900" indent="-342900" algn="ctr" rtl="0" eaLnBrk="1" fontAlgn="base" hangingPunct="1">
        <a:spcBef>
          <a:spcPct val="0"/>
        </a:spcBef>
        <a:spcAft>
          <a:spcPct val="0"/>
        </a:spcAft>
        <a:defRPr sz="3600">
          <a:solidFill>
            <a:srgbClr val="010001"/>
          </a:solidFill>
          <a:latin typeface="Arial"/>
          <a:ea typeface="MS PGothic" pitchFamily="34" charset="-128"/>
          <a:cs typeface="Arial"/>
          <a:sym typeface="Lucida Grande" charset="0"/>
        </a:defRPr>
      </a:lvl1pPr>
      <a:lvl2pPr marL="241300" indent="215900" algn="ctr" rtl="0" eaLnBrk="1" fontAlgn="base" hangingPunct="1">
        <a:spcBef>
          <a:spcPct val="0"/>
        </a:spcBef>
        <a:spcAft>
          <a:spcPct val="0"/>
        </a:spcAft>
        <a:defRPr sz="3600">
          <a:solidFill>
            <a:srgbClr val="010001"/>
          </a:solidFill>
          <a:latin typeface="Arial"/>
          <a:ea typeface="MS PGothic" pitchFamily="34" charset="-128"/>
          <a:cs typeface="Arial"/>
          <a:sym typeface="Lucida Grande" charset="0"/>
        </a:defRPr>
      </a:lvl2pPr>
      <a:lvl3pPr marL="584200" indent="330200" algn="ctr" rtl="0" eaLnBrk="1" fontAlgn="base" hangingPunct="1">
        <a:spcBef>
          <a:spcPct val="0"/>
        </a:spcBef>
        <a:spcAft>
          <a:spcPct val="0"/>
        </a:spcAft>
        <a:defRPr sz="3600">
          <a:solidFill>
            <a:srgbClr val="010001"/>
          </a:solidFill>
          <a:latin typeface="Arial"/>
          <a:ea typeface="MS PGothic" pitchFamily="34" charset="-128"/>
          <a:cs typeface="Arial"/>
          <a:sym typeface="Lucida Grande" charset="0"/>
        </a:defRPr>
      </a:lvl3pPr>
      <a:lvl4pPr marL="927100" indent="444500" algn="ctr" rtl="0" eaLnBrk="1" fontAlgn="base" hangingPunct="1">
        <a:spcBef>
          <a:spcPct val="0"/>
        </a:spcBef>
        <a:spcAft>
          <a:spcPct val="0"/>
        </a:spcAft>
        <a:defRPr sz="3600">
          <a:solidFill>
            <a:srgbClr val="010001"/>
          </a:solidFill>
          <a:latin typeface="Arial"/>
          <a:ea typeface="MS PGothic" pitchFamily="34" charset="-128"/>
          <a:cs typeface="Arial"/>
          <a:sym typeface="Lucida Grande" charset="0"/>
        </a:defRPr>
      </a:lvl4pPr>
      <a:lvl5pPr marL="1270000" indent="558800" algn="ctr" rtl="0" eaLnBrk="1" fontAlgn="base" hangingPunct="1">
        <a:spcBef>
          <a:spcPct val="0"/>
        </a:spcBef>
        <a:spcAft>
          <a:spcPct val="0"/>
        </a:spcAft>
        <a:defRPr sz="3600">
          <a:solidFill>
            <a:srgbClr val="010001"/>
          </a:solidFill>
          <a:latin typeface="Arial"/>
          <a:ea typeface="MS PGothic" pitchFamily="34" charset="-128"/>
          <a:cs typeface="Arial"/>
          <a:sym typeface="Lucida Grande" charset="0"/>
        </a:defRPr>
      </a:lvl5pPr>
      <a:lvl6pPr marL="1727200" algn="ctr" rtl="0" eaLnBrk="1" fontAlgn="base" hangingPunct="1">
        <a:spcBef>
          <a:spcPct val="0"/>
        </a:spcBef>
        <a:spcAft>
          <a:spcPct val="0"/>
        </a:spcAft>
        <a:defRPr sz="3200">
          <a:solidFill>
            <a:srgbClr val="FFFFFF"/>
          </a:solidFill>
          <a:latin typeface="+mn-lt"/>
          <a:ea typeface="+mn-ea"/>
          <a:sym typeface="Lucida Grande" charset="0"/>
        </a:defRPr>
      </a:lvl6pPr>
      <a:lvl7pPr marL="2184400" algn="ctr" rtl="0" eaLnBrk="1" fontAlgn="base" hangingPunct="1">
        <a:spcBef>
          <a:spcPct val="0"/>
        </a:spcBef>
        <a:spcAft>
          <a:spcPct val="0"/>
        </a:spcAft>
        <a:defRPr sz="3200">
          <a:solidFill>
            <a:srgbClr val="FFFFFF"/>
          </a:solidFill>
          <a:latin typeface="+mn-lt"/>
          <a:ea typeface="+mn-ea"/>
          <a:sym typeface="Lucida Grande" charset="0"/>
        </a:defRPr>
      </a:lvl7pPr>
      <a:lvl8pPr marL="2641600" algn="ctr" rtl="0" eaLnBrk="1" fontAlgn="base" hangingPunct="1">
        <a:spcBef>
          <a:spcPct val="0"/>
        </a:spcBef>
        <a:spcAft>
          <a:spcPct val="0"/>
        </a:spcAft>
        <a:defRPr sz="3200">
          <a:solidFill>
            <a:srgbClr val="FFFFFF"/>
          </a:solidFill>
          <a:latin typeface="+mn-lt"/>
          <a:ea typeface="+mn-ea"/>
          <a:sym typeface="Lucida Grande" charset="0"/>
        </a:defRPr>
      </a:lvl8pPr>
      <a:lvl9pPr marL="3098800" algn="ctr" rtl="0" eaLnBrk="1" fontAlgn="base" hangingPunct="1">
        <a:spcBef>
          <a:spcPct val="0"/>
        </a:spcBef>
        <a:spcAft>
          <a:spcPct val="0"/>
        </a:spcAft>
        <a:defRPr sz="3200">
          <a:solidFill>
            <a:srgbClr val="FFFFFF"/>
          </a:solidFill>
          <a:latin typeface="+mn-lt"/>
          <a:ea typeface="+mn-ea"/>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9900"/>
            </a:gs>
            <a:gs pos="100000">
              <a:srgbClr val="FFFFFF"/>
            </a:gs>
          </a:gsLst>
          <a:lin ang="5400000"/>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39713"/>
            <a:ext cx="10464800" cy="2465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dirty="0">
                <a:sym typeface="Lucida Grande" charset="0"/>
              </a:rPr>
              <a:t>Click to edit Master title style</a:t>
            </a:r>
          </a:p>
        </p:txBody>
      </p:sp>
      <p:sp>
        <p:nvSpPr>
          <p:cNvPr id="2050" name="Rectangle 2"/>
          <p:cNvSpPr>
            <a:spLocks noGrp="1" noChangeArrowheads="1"/>
          </p:cNvSpPr>
          <p:nvPr>
            <p:ph type="body" idx="1"/>
          </p:nvPr>
        </p:nvSpPr>
        <p:spPr bwMode="auto">
          <a:xfrm>
            <a:off x="1270000" y="2705100"/>
            <a:ext cx="10464800" cy="5840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dirty="0">
                <a:sym typeface="Lucida Grande" charset="0"/>
              </a:rPr>
              <a:t>Click to edit Master text styles</a:t>
            </a:r>
          </a:p>
          <a:p>
            <a:pPr lvl="1"/>
            <a:r>
              <a:rPr lang="en-US" dirty="0">
                <a:sym typeface="Lucida Grande" charset="0"/>
              </a:rPr>
              <a:t>Second level</a:t>
            </a:r>
          </a:p>
          <a:p>
            <a:pPr lvl="2"/>
            <a:r>
              <a:rPr lang="en-US" dirty="0">
                <a:sym typeface="Lucida Grande" charset="0"/>
              </a:rPr>
              <a:t>Third level</a:t>
            </a:r>
          </a:p>
          <a:p>
            <a:pPr lvl="3"/>
            <a:r>
              <a:rPr lang="en-US" dirty="0">
                <a:sym typeface="Lucida Grande" charset="0"/>
              </a:rPr>
              <a:t>Fourth level</a:t>
            </a:r>
          </a:p>
          <a:p>
            <a:pPr lvl="4"/>
            <a:r>
              <a:rPr lang="en-US" dirty="0">
                <a:sym typeface="Lucida Grande" charset="0"/>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b="1">
          <a:solidFill>
            <a:srgbClr val="010001"/>
          </a:solidFill>
          <a:latin typeface="Helvetica"/>
          <a:ea typeface="MS PGothic" pitchFamily="34" charset="-128"/>
          <a:cs typeface="Helvetica"/>
          <a:sym typeface="Lucida Grande" charset="0"/>
        </a:defRPr>
      </a:lvl1pPr>
      <a:lvl2pPr algn="ctr" rtl="0" eaLnBrk="0" fontAlgn="base" hangingPunct="0">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2pPr>
      <a:lvl3pPr algn="ctr" rtl="0" eaLnBrk="0" fontAlgn="base" hangingPunct="0">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3pPr>
      <a:lvl4pPr algn="ctr" rtl="0" eaLnBrk="0" fontAlgn="base" hangingPunct="0">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4pPr>
      <a:lvl5pPr algn="ctr" rtl="0" eaLnBrk="0" fontAlgn="base" hangingPunct="0">
        <a:spcBef>
          <a:spcPct val="0"/>
        </a:spcBef>
        <a:spcAft>
          <a:spcPct val="0"/>
        </a:spcAft>
        <a:defRPr sz="8000">
          <a:solidFill>
            <a:srgbClr val="FFFFFF"/>
          </a:solidFill>
          <a:latin typeface="Lucida Grande" charset="0"/>
          <a:ea typeface="MS PGothic" pitchFamily="34" charset="-128"/>
          <a:cs typeface="MS PGothic" charset="0"/>
          <a:sym typeface="Lucida Grande" charset="0"/>
        </a:defRPr>
      </a:lvl5pPr>
      <a:lvl6pPr marL="457200" algn="ctr" rtl="0" fontAlgn="base">
        <a:spcBef>
          <a:spcPct val="0"/>
        </a:spcBef>
        <a:spcAft>
          <a:spcPct val="0"/>
        </a:spcAft>
        <a:defRPr sz="8000">
          <a:solidFill>
            <a:srgbClr val="FFFFFF"/>
          </a:solidFill>
          <a:latin typeface="Lucida Grande" charset="0"/>
          <a:ea typeface="ＭＳ Ｐゴシック" charset="0"/>
          <a:sym typeface="Lucida Grande" charset="0"/>
        </a:defRPr>
      </a:lvl6pPr>
      <a:lvl7pPr marL="914400" algn="ctr" rtl="0" fontAlgn="base">
        <a:spcBef>
          <a:spcPct val="0"/>
        </a:spcBef>
        <a:spcAft>
          <a:spcPct val="0"/>
        </a:spcAft>
        <a:defRPr sz="8000">
          <a:solidFill>
            <a:srgbClr val="FFFFFF"/>
          </a:solidFill>
          <a:latin typeface="Lucida Grande" charset="0"/>
          <a:ea typeface="ＭＳ Ｐゴシック" charset="0"/>
          <a:sym typeface="Lucida Grande" charset="0"/>
        </a:defRPr>
      </a:lvl7pPr>
      <a:lvl8pPr marL="1371600" algn="ctr" rtl="0" fontAlgn="base">
        <a:spcBef>
          <a:spcPct val="0"/>
        </a:spcBef>
        <a:spcAft>
          <a:spcPct val="0"/>
        </a:spcAft>
        <a:defRPr sz="8000">
          <a:solidFill>
            <a:srgbClr val="FFFFFF"/>
          </a:solidFill>
          <a:latin typeface="Lucida Grande" charset="0"/>
          <a:ea typeface="ＭＳ Ｐゴシック" charset="0"/>
          <a:sym typeface="Lucida Grande" charset="0"/>
        </a:defRPr>
      </a:lvl8pPr>
      <a:lvl9pPr marL="1828800" algn="ctr" rtl="0" fontAlgn="base">
        <a:spcBef>
          <a:spcPct val="0"/>
        </a:spcBef>
        <a:spcAft>
          <a:spcPct val="0"/>
        </a:spcAft>
        <a:defRPr sz="8000">
          <a:solidFill>
            <a:srgbClr val="FFFFFF"/>
          </a:solidFill>
          <a:latin typeface="Lucida Grande" charset="0"/>
          <a:ea typeface="ＭＳ Ｐゴシック" charset="0"/>
          <a:sym typeface="Lucida Grande" charset="0"/>
        </a:defRPr>
      </a:lvl9pPr>
    </p:titleStyle>
    <p:bodyStyle>
      <a:lvl1pPr marL="571500" indent="-571500" algn="l" rtl="0" eaLnBrk="0" fontAlgn="base" hangingPunct="0">
        <a:spcBef>
          <a:spcPts val="4200"/>
        </a:spcBef>
        <a:spcAft>
          <a:spcPct val="0"/>
        </a:spcAft>
        <a:buClrTx/>
        <a:buSzPct val="100000"/>
        <a:buFont typeface="Arial"/>
        <a:buChar char="•"/>
        <a:defRPr sz="3600" b="0">
          <a:solidFill>
            <a:srgbClr val="010001"/>
          </a:solidFill>
          <a:latin typeface="Arial"/>
          <a:ea typeface="MS PGothic" pitchFamily="34" charset="-128"/>
          <a:cs typeface="Arial"/>
          <a:sym typeface="Lucida Grande" charset="0"/>
        </a:defRPr>
      </a:lvl1pPr>
      <a:lvl2pPr marL="850900" indent="-571500" algn="l" rtl="0" eaLnBrk="0" fontAlgn="base" hangingPunct="0">
        <a:spcBef>
          <a:spcPts val="4200"/>
        </a:spcBef>
        <a:spcAft>
          <a:spcPct val="0"/>
        </a:spcAft>
        <a:buClrTx/>
        <a:buSzPct val="100000"/>
        <a:buFont typeface="Arial"/>
        <a:buChar char="•"/>
        <a:defRPr sz="3600" b="0">
          <a:solidFill>
            <a:srgbClr val="010001"/>
          </a:solidFill>
          <a:latin typeface="Arial"/>
          <a:ea typeface="MS PGothic" pitchFamily="34" charset="-128"/>
          <a:cs typeface="Arial"/>
          <a:sym typeface="Lucida Grande" charset="0"/>
        </a:defRPr>
      </a:lvl2pPr>
      <a:lvl3pPr marL="1231900" indent="-571500" algn="l" rtl="0" eaLnBrk="0" fontAlgn="base" hangingPunct="0">
        <a:spcBef>
          <a:spcPts val="4200"/>
        </a:spcBef>
        <a:spcAft>
          <a:spcPct val="0"/>
        </a:spcAft>
        <a:buClrTx/>
        <a:buSzPct val="100000"/>
        <a:buFont typeface="Arial"/>
        <a:buChar char="•"/>
        <a:defRPr sz="3600" b="0">
          <a:solidFill>
            <a:srgbClr val="010001"/>
          </a:solidFill>
          <a:latin typeface="Arial"/>
          <a:ea typeface="MS PGothic" pitchFamily="34" charset="-128"/>
          <a:cs typeface="Arial"/>
          <a:sym typeface="Lucida Grande" charset="0"/>
        </a:defRPr>
      </a:lvl3pPr>
      <a:lvl4pPr marL="1612900" indent="-571500" algn="l" rtl="0" eaLnBrk="0" fontAlgn="base" hangingPunct="0">
        <a:spcBef>
          <a:spcPts val="4200"/>
        </a:spcBef>
        <a:spcAft>
          <a:spcPct val="0"/>
        </a:spcAft>
        <a:buClrTx/>
        <a:buSzPct val="100000"/>
        <a:buFont typeface="Arial"/>
        <a:buChar char="•"/>
        <a:defRPr sz="3600" b="0">
          <a:solidFill>
            <a:srgbClr val="010001"/>
          </a:solidFill>
          <a:latin typeface="Arial"/>
          <a:ea typeface="MS PGothic" pitchFamily="34" charset="-128"/>
          <a:cs typeface="Arial"/>
          <a:sym typeface="Lucida Grande" charset="0"/>
        </a:defRPr>
      </a:lvl4pPr>
      <a:lvl5pPr marL="1993900" indent="-571500" algn="l" rtl="0" eaLnBrk="0" fontAlgn="base" hangingPunct="0">
        <a:spcBef>
          <a:spcPts val="4200"/>
        </a:spcBef>
        <a:spcAft>
          <a:spcPct val="0"/>
        </a:spcAft>
        <a:buClrTx/>
        <a:buSzPct val="100000"/>
        <a:buFont typeface="Arial"/>
        <a:buChar char="•"/>
        <a:defRPr sz="3600" b="0">
          <a:solidFill>
            <a:srgbClr val="010001"/>
          </a:solidFill>
          <a:latin typeface="Arial"/>
          <a:ea typeface="MS PGothic" pitchFamily="34" charset="-128"/>
          <a:cs typeface="Arial"/>
          <a:sym typeface="Lucida Grande" charset="0"/>
        </a:defRPr>
      </a:lvl5pPr>
      <a:lvl6pPr marL="2260600" indent="-381000" algn="l" rtl="0" fontAlgn="base">
        <a:spcBef>
          <a:spcPts val="4200"/>
        </a:spcBef>
        <a:spcAft>
          <a:spcPct val="0"/>
        </a:spcAft>
        <a:buClr>
          <a:srgbClr val="FEFFFE"/>
        </a:buClr>
        <a:buSzPct val="100000"/>
        <a:buFont typeface="Lucida Grande" charset="0"/>
        <a:buChar char="•"/>
        <a:defRPr sz="3800">
          <a:solidFill>
            <a:schemeClr val="tx1"/>
          </a:solidFill>
          <a:latin typeface="+mn-lt"/>
          <a:ea typeface="+mn-ea"/>
          <a:sym typeface="Lucida Grande" charset="0"/>
        </a:defRPr>
      </a:lvl6pPr>
      <a:lvl7pPr marL="2717800" indent="-381000" algn="l" rtl="0" fontAlgn="base">
        <a:spcBef>
          <a:spcPts val="4200"/>
        </a:spcBef>
        <a:spcAft>
          <a:spcPct val="0"/>
        </a:spcAft>
        <a:buClr>
          <a:srgbClr val="FEFFFE"/>
        </a:buClr>
        <a:buSzPct val="100000"/>
        <a:buFont typeface="Lucida Grande" charset="0"/>
        <a:buChar char="•"/>
        <a:defRPr sz="3800">
          <a:solidFill>
            <a:schemeClr val="tx1"/>
          </a:solidFill>
          <a:latin typeface="+mn-lt"/>
          <a:ea typeface="+mn-ea"/>
          <a:sym typeface="Lucida Grande" charset="0"/>
        </a:defRPr>
      </a:lvl7pPr>
      <a:lvl8pPr marL="3175000" indent="-381000" algn="l" rtl="0" fontAlgn="base">
        <a:spcBef>
          <a:spcPts val="4200"/>
        </a:spcBef>
        <a:spcAft>
          <a:spcPct val="0"/>
        </a:spcAft>
        <a:buClr>
          <a:srgbClr val="FEFFFE"/>
        </a:buClr>
        <a:buSzPct val="100000"/>
        <a:buFont typeface="Lucida Grande" charset="0"/>
        <a:buChar char="•"/>
        <a:defRPr sz="3800">
          <a:solidFill>
            <a:schemeClr val="tx1"/>
          </a:solidFill>
          <a:latin typeface="+mn-lt"/>
          <a:ea typeface="+mn-ea"/>
          <a:sym typeface="Lucida Grande" charset="0"/>
        </a:defRPr>
      </a:lvl8pPr>
      <a:lvl9pPr marL="3632200" indent="-381000" algn="l" rtl="0" fontAlgn="base">
        <a:spcBef>
          <a:spcPts val="4200"/>
        </a:spcBef>
        <a:spcAft>
          <a:spcPct val="0"/>
        </a:spcAft>
        <a:buClr>
          <a:srgbClr val="FEFFFE"/>
        </a:buClr>
        <a:buSzPct val="100000"/>
        <a:buFont typeface="Lucida Grande" charset="0"/>
        <a:buChar char="•"/>
        <a:defRPr sz="3800">
          <a:solidFill>
            <a:schemeClr val="tx1"/>
          </a:solidFill>
          <a:latin typeface="+mn-lt"/>
          <a:ea typeface="+mn-ea"/>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3505200"/>
            <a:ext cx="13004800" cy="1524000"/>
          </a:xfrm>
          <a:prstGeom prst="rect">
            <a:avLst/>
          </a:prstGeom>
          <a:solidFill>
            <a:srgbClr val="66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lstStyle/>
          <a:p>
            <a:pPr algn="ctr"/>
            <a:r>
              <a:rPr lang="en-US" sz="4400" b="1" dirty="0">
                <a:solidFill>
                  <a:srgbClr val="010001"/>
                </a:solidFill>
                <a:latin typeface="Helvetica" charset="0"/>
              </a:rPr>
              <a:t>Chapter </a:t>
            </a:r>
            <a:r>
              <a:rPr lang="en-US" sz="4400" b="1" dirty="0" smtClean="0">
                <a:solidFill>
                  <a:srgbClr val="010001"/>
                </a:solidFill>
                <a:latin typeface="Helvetica" charset="0"/>
              </a:rPr>
              <a:t>4</a:t>
            </a:r>
            <a:endParaRPr lang="en-US" sz="4400" b="1" dirty="0">
              <a:solidFill>
                <a:srgbClr val="010001"/>
              </a:solidFill>
              <a:latin typeface="Helvetica" charset="0"/>
            </a:endParaRPr>
          </a:p>
          <a:p>
            <a:pPr algn="ctr"/>
            <a:r>
              <a:rPr lang="en-US" sz="4400" b="1" dirty="0" smtClean="0">
                <a:solidFill>
                  <a:srgbClr val="010001"/>
                </a:solidFill>
                <a:latin typeface="Helvetica" charset="0"/>
              </a:rPr>
              <a:t>Global Climates and Biomes</a:t>
            </a:r>
            <a:endParaRPr lang="en-US" sz="4400" b="1" dirty="0">
              <a:solidFill>
                <a:srgbClr val="010001"/>
              </a:solidFill>
              <a:latin typeface="Helvetica" charset="0"/>
            </a:endParaRPr>
          </a:p>
        </p:txBody>
      </p:sp>
      <p:sp>
        <p:nvSpPr>
          <p:cNvPr id="3" name="TextBox 2"/>
          <p:cNvSpPr txBox="1"/>
          <p:nvPr/>
        </p:nvSpPr>
        <p:spPr>
          <a:xfrm>
            <a:off x="558800" y="8686800"/>
            <a:ext cx="5486400" cy="461665"/>
          </a:xfrm>
          <a:prstGeom prst="rect">
            <a:avLst/>
          </a:prstGeom>
          <a:noFill/>
        </p:spPr>
        <p:txBody>
          <a:bodyPr wrap="square" rtlCol="0">
            <a:spAutoFit/>
          </a:bodyPr>
          <a:lstStyle/>
          <a:p>
            <a:r>
              <a:rPr lang="en-US" dirty="0" err="1">
                <a:solidFill>
                  <a:schemeClr val="bg1"/>
                </a:solidFill>
              </a:rPr>
              <a:t>Friedland</a:t>
            </a:r>
            <a:r>
              <a:rPr lang="en-US" dirty="0">
                <a:solidFill>
                  <a:schemeClr val="bg1"/>
                </a:solidFill>
              </a:rPr>
              <a:t> and </a:t>
            </a:r>
            <a:r>
              <a:rPr lang="en-US" dirty="0" err="1">
                <a:solidFill>
                  <a:schemeClr val="bg1"/>
                </a:solidFill>
              </a:rPr>
              <a:t>Relyea</a:t>
            </a:r>
            <a:r>
              <a:rPr lang="en-US" dirty="0">
                <a:solidFill>
                  <a:schemeClr val="bg1"/>
                </a:solidFill>
              </a:rPr>
              <a:t> Environmental Science for AP</a:t>
            </a:r>
            <a:r>
              <a:rPr lang="en-US" baseline="30000" dirty="0">
                <a:solidFill>
                  <a:schemeClr val="bg1"/>
                </a:solidFill>
              </a:rPr>
              <a:t>®</a:t>
            </a:r>
            <a:r>
              <a:rPr lang="en-US" dirty="0">
                <a:solidFill>
                  <a:schemeClr val="bg1"/>
                </a:solidFill>
              </a:rPr>
              <a:t>, second edition </a:t>
            </a:r>
            <a:r>
              <a:rPr lang="en-US" dirty="0" smtClean="0">
                <a:solidFill>
                  <a:schemeClr val="bg1"/>
                </a:solidFill>
              </a:rPr>
              <a:t>©2015 </a:t>
            </a:r>
            <a:r>
              <a:rPr lang="en-US" dirty="0">
                <a:solidFill>
                  <a:schemeClr val="bg1"/>
                </a:solidFill>
              </a:rPr>
              <a:t>W.H. Freeman and Company/BFW </a:t>
            </a:r>
          </a:p>
        </p:txBody>
      </p:sp>
      <p:sp>
        <p:nvSpPr>
          <p:cNvPr id="6" name="Rectangle 5"/>
          <p:cNvSpPr/>
          <p:nvPr/>
        </p:nvSpPr>
        <p:spPr>
          <a:xfrm>
            <a:off x="2235200" y="9296400"/>
            <a:ext cx="9779000" cy="230832"/>
          </a:xfrm>
          <a:prstGeom prst="rect">
            <a:avLst/>
          </a:prstGeom>
        </p:spPr>
        <p:txBody>
          <a:bodyPr wrap="square">
            <a:spAutoFit/>
          </a:bodyPr>
          <a:lstStyle/>
          <a:p>
            <a:r>
              <a:rPr lang="en-US" sz="900" dirty="0">
                <a:solidFill>
                  <a:schemeClr val="bg1"/>
                </a:solidFill>
              </a:rPr>
              <a:t>AP</a:t>
            </a:r>
            <a:r>
              <a:rPr lang="en-US" sz="900" baseline="30000" dirty="0">
                <a:solidFill>
                  <a:schemeClr val="bg1"/>
                </a:solidFill>
              </a:rPr>
              <a:t>® </a:t>
            </a:r>
            <a:r>
              <a:rPr lang="en-US" sz="900" dirty="0">
                <a:solidFill>
                  <a:schemeClr val="bg1"/>
                </a:solidFill>
              </a:rPr>
              <a:t>is a trademark registered and/or owned by the College </a:t>
            </a:r>
            <a:r>
              <a:rPr lang="en-US" sz="900" dirty="0" smtClean="0">
                <a:solidFill>
                  <a:schemeClr val="bg1"/>
                </a:solidFill>
              </a:rPr>
              <a:t>Board</a:t>
            </a:r>
            <a:r>
              <a:rPr lang="en-US" sz="900" baseline="30000" dirty="0">
                <a:solidFill>
                  <a:schemeClr val="bg1"/>
                </a:solidFill>
              </a:rPr>
              <a:t>®</a:t>
            </a:r>
            <a:r>
              <a:rPr lang="en-US" sz="900" dirty="0" smtClean="0">
                <a:solidFill>
                  <a:schemeClr val="bg1"/>
                </a:solidFill>
              </a:rPr>
              <a:t>, </a:t>
            </a:r>
            <a:r>
              <a:rPr lang="en-US" sz="900" dirty="0">
                <a:solidFill>
                  <a:schemeClr val="bg1"/>
                </a:solidFill>
              </a:rPr>
              <a:t>which was not involved in the production of, and does not endorse, this product.</a:t>
            </a:r>
            <a:endParaRPr lang="en-US" sz="900" b="1" dirty="0">
              <a:solidFill>
                <a:schemeClr val="bg1"/>
              </a:solidFill>
            </a:endParaRPr>
          </a:p>
        </p:txBody>
      </p:sp>
    </p:spTree>
    <p:extLst>
      <p:ext uri="{BB962C8B-B14F-4D97-AF65-F5344CB8AC3E}">
        <p14:creationId xmlns:p14="http://schemas.microsoft.com/office/powerpoint/2010/main" val="30363163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4277"/>
            <a:ext cx="10464800" cy="2465387"/>
          </a:xfrm>
        </p:spPr>
        <p:txBody>
          <a:bodyPr/>
          <a:lstStyle/>
          <a:p>
            <a:pPr algn="l"/>
            <a:r>
              <a:rPr lang="en-US" dirty="0"/>
              <a:t>Earth's Tilt and the Seasons</a:t>
            </a:r>
            <a:br>
              <a:rPr lang="en-US" dirty="0"/>
            </a:br>
            <a:endParaRPr lang="en-US" dirty="0"/>
          </a:p>
        </p:txBody>
      </p:sp>
      <p:pic>
        <p:nvPicPr>
          <p:cNvPr id="4" name="Picture 3"/>
          <p:cNvPicPr>
            <a:picLocks noChangeAspect="1"/>
          </p:cNvPicPr>
          <p:nvPr/>
        </p:nvPicPr>
        <p:blipFill>
          <a:blip r:embed="rId3"/>
          <a:stretch>
            <a:fillRect/>
          </a:stretch>
        </p:blipFill>
        <p:spPr>
          <a:xfrm>
            <a:off x="1270000" y="1608390"/>
            <a:ext cx="8758473" cy="6408639"/>
          </a:xfrm>
          <a:prstGeom prst="rect">
            <a:avLst/>
          </a:prstGeom>
        </p:spPr>
      </p:pic>
      <p:sp>
        <p:nvSpPr>
          <p:cNvPr id="5" name="TextBox 4"/>
          <p:cNvSpPr txBox="1"/>
          <p:nvPr/>
        </p:nvSpPr>
        <p:spPr>
          <a:xfrm>
            <a:off x="280125" y="8124113"/>
            <a:ext cx="12724675" cy="1569660"/>
          </a:xfrm>
          <a:prstGeom prst="rect">
            <a:avLst/>
          </a:prstGeom>
          <a:noFill/>
        </p:spPr>
        <p:txBody>
          <a:bodyPr wrap="square" rtlCol="0">
            <a:spAutoFit/>
          </a:bodyPr>
          <a:lstStyle/>
          <a:p>
            <a:r>
              <a:rPr lang="en-US" sz="2400" b="1" dirty="0">
                <a:solidFill>
                  <a:srgbClr val="010001"/>
                </a:solidFill>
                <a:latin typeface="Arial"/>
                <a:cs typeface="Arial"/>
              </a:rPr>
              <a:t>Earth’s seasons.</a:t>
            </a:r>
            <a:r>
              <a:rPr lang="en-US" sz="2400" dirty="0">
                <a:solidFill>
                  <a:srgbClr val="010001"/>
                </a:solidFill>
                <a:latin typeface="Arial"/>
                <a:cs typeface="Arial"/>
              </a:rPr>
              <a:t> </a:t>
            </a:r>
            <a:r>
              <a:rPr lang="en-US" sz="2400" dirty="0" smtClean="0">
                <a:solidFill>
                  <a:srgbClr val="010001"/>
                </a:solidFill>
                <a:latin typeface="Arial"/>
                <a:cs typeface="Arial"/>
              </a:rPr>
              <a:t>Because Earth’s </a:t>
            </a:r>
            <a:r>
              <a:rPr lang="en-US" sz="2400" dirty="0">
                <a:solidFill>
                  <a:srgbClr val="010001"/>
                </a:solidFill>
                <a:latin typeface="Arial"/>
                <a:cs typeface="Arial"/>
              </a:rPr>
              <a:t>axis of rotation is tilted 23.5°, the </a:t>
            </a:r>
            <a:r>
              <a:rPr lang="en-US" sz="2400" dirty="0" smtClean="0">
                <a:solidFill>
                  <a:srgbClr val="010001"/>
                </a:solidFill>
                <a:latin typeface="Arial"/>
                <a:cs typeface="Arial"/>
              </a:rPr>
              <a:t>latitude that </a:t>
            </a:r>
            <a:r>
              <a:rPr lang="en-US" sz="2400" dirty="0">
                <a:solidFill>
                  <a:srgbClr val="010001"/>
                </a:solidFill>
                <a:latin typeface="Arial"/>
                <a:cs typeface="Arial"/>
              </a:rPr>
              <a:t>receives the most direct rays of the Sun and </a:t>
            </a:r>
            <a:r>
              <a:rPr lang="en-US" sz="2400" dirty="0" smtClean="0">
                <a:solidFill>
                  <a:srgbClr val="010001"/>
                </a:solidFill>
                <a:latin typeface="Arial"/>
                <a:cs typeface="Arial"/>
              </a:rPr>
              <a:t>the most </a:t>
            </a:r>
            <a:r>
              <a:rPr lang="en-US" sz="2400" dirty="0">
                <a:solidFill>
                  <a:srgbClr val="010001"/>
                </a:solidFill>
                <a:latin typeface="Arial"/>
                <a:cs typeface="Arial"/>
              </a:rPr>
              <a:t>hours of daylight changes throughout the year</a:t>
            </a:r>
          </a:p>
          <a:p>
            <a:r>
              <a:rPr lang="en-US" sz="2400" dirty="0">
                <a:solidFill>
                  <a:srgbClr val="010001"/>
                </a:solidFill>
                <a:latin typeface="Arial"/>
                <a:cs typeface="Arial"/>
              </a:rPr>
              <a:t>as Earth orbits the Sun. Thus Earth’s tilt </a:t>
            </a:r>
            <a:r>
              <a:rPr lang="en-US" sz="2400" dirty="0" smtClean="0">
                <a:solidFill>
                  <a:srgbClr val="010001"/>
                </a:solidFill>
                <a:latin typeface="Arial"/>
                <a:cs typeface="Arial"/>
              </a:rPr>
              <a:t>produces predictable </a:t>
            </a:r>
            <a:r>
              <a:rPr lang="en-US" sz="2400" dirty="0">
                <a:solidFill>
                  <a:srgbClr val="010001"/>
                </a:solidFill>
                <a:latin typeface="Arial"/>
                <a:cs typeface="Arial"/>
              </a:rPr>
              <a:t>seasons. This diagram illustrates </a:t>
            </a:r>
            <a:r>
              <a:rPr lang="en-US" sz="2400" dirty="0" smtClean="0">
                <a:solidFill>
                  <a:srgbClr val="010001"/>
                </a:solidFill>
                <a:latin typeface="Arial"/>
                <a:cs typeface="Arial"/>
              </a:rPr>
              <a:t>the pattern </a:t>
            </a:r>
            <a:r>
              <a:rPr lang="en-US" sz="2400" dirty="0">
                <a:solidFill>
                  <a:srgbClr val="010001"/>
                </a:solidFill>
                <a:latin typeface="Arial"/>
                <a:cs typeface="Arial"/>
              </a:rPr>
              <a:t>of seasons in the Northern Hemisphere.</a:t>
            </a:r>
          </a:p>
        </p:txBody>
      </p:sp>
    </p:spTree>
    <p:extLst>
      <p:ext uri="{BB962C8B-B14F-4D97-AF65-F5344CB8AC3E}">
        <p14:creationId xmlns:p14="http://schemas.microsoft.com/office/powerpoint/2010/main" val="34525397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96455"/>
            <a:ext cx="10464800" cy="2465387"/>
          </a:xfrm>
        </p:spPr>
        <p:txBody>
          <a:bodyPr/>
          <a:lstStyle/>
          <a:p>
            <a:r>
              <a:rPr lang="en-US" dirty="0" smtClean="0"/>
              <a:t>Module 10</a:t>
            </a:r>
            <a:br>
              <a:rPr lang="en-US" dirty="0" smtClean="0"/>
            </a:br>
            <a:r>
              <a:rPr lang="en-US" dirty="0" smtClean="0"/>
              <a:t>Air Currents</a:t>
            </a:r>
            <a:endParaRPr lang="en-US" dirty="0"/>
          </a:p>
        </p:txBody>
      </p:sp>
      <p:sp>
        <p:nvSpPr>
          <p:cNvPr id="3" name="Content Placeholder 2"/>
          <p:cNvSpPr>
            <a:spLocks noGrp="1"/>
          </p:cNvSpPr>
          <p:nvPr>
            <p:ph idx="1"/>
          </p:nvPr>
        </p:nvSpPr>
        <p:spPr>
          <a:xfrm>
            <a:off x="1270000" y="2798480"/>
            <a:ext cx="10464800" cy="5840413"/>
          </a:xfrm>
        </p:spPr>
        <p:txBody>
          <a:bodyPr/>
          <a:lstStyle/>
          <a:p>
            <a:pPr marL="0" indent="0">
              <a:buNone/>
            </a:pPr>
            <a:r>
              <a:rPr lang="en-US" b="1" dirty="0"/>
              <a:t>After reading this module you should be able to</a:t>
            </a:r>
          </a:p>
          <a:p>
            <a:r>
              <a:rPr lang="en-US" dirty="0" smtClean="0"/>
              <a:t>explain </a:t>
            </a:r>
            <a:r>
              <a:rPr lang="en-US" dirty="0"/>
              <a:t>how the properties of air affect the </a:t>
            </a:r>
            <a:r>
              <a:rPr lang="en-US" dirty="0" smtClean="0"/>
              <a:t>way it </a:t>
            </a:r>
            <a:r>
              <a:rPr lang="en-US" dirty="0"/>
              <a:t>moves in the atmosphere.</a:t>
            </a:r>
          </a:p>
          <a:p>
            <a:r>
              <a:rPr lang="en-US" dirty="0" smtClean="0"/>
              <a:t>identify </a:t>
            </a:r>
            <a:r>
              <a:rPr lang="en-US" dirty="0"/>
              <a:t>the factors that drive </a:t>
            </a:r>
            <a:r>
              <a:rPr lang="en-US" dirty="0" smtClean="0"/>
              <a:t>atmospheric convection </a:t>
            </a:r>
            <a:r>
              <a:rPr lang="en-US" dirty="0"/>
              <a:t>currents.</a:t>
            </a:r>
          </a:p>
          <a:p>
            <a:r>
              <a:rPr lang="en-US" dirty="0" smtClean="0"/>
              <a:t>describe </a:t>
            </a:r>
            <a:r>
              <a:rPr lang="en-US" dirty="0"/>
              <a:t>how Earth’s rotation affects the movement of air currents.</a:t>
            </a:r>
          </a:p>
          <a:p>
            <a:r>
              <a:rPr lang="en-US" dirty="0" smtClean="0"/>
              <a:t>explain </a:t>
            </a:r>
            <a:r>
              <a:rPr lang="en-US" dirty="0"/>
              <a:t>how the movement of air currents over mountain ranges affects climates.</a:t>
            </a:r>
          </a:p>
        </p:txBody>
      </p:sp>
    </p:spTree>
    <p:extLst>
      <p:ext uri="{BB962C8B-B14F-4D97-AF65-F5344CB8AC3E}">
        <p14:creationId xmlns:p14="http://schemas.microsoft.com/office/powerpoint/2010/main" val="38843346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463825"/>
            <a:ext cx="10464800" cy="2465387"/>
          </a:xfrm>
        </p:spPr>
        <p:txBody>
          <a:bodyPr/>
          <a:lstStyle/>
          <a:p>
            <a:pPr algn="l"/>
            <a:r>
              <a:rPr lang="en-US" dirty="0"/>
              <a:t>Air has several important properties that determine how it circulates in the atmosphere</a:t>
            </a:r>
            <a:br>
              <a:rPr lang="en-US" dirty="0"/>
            </a:br>
            <a:r>
              <a:rPr lang="en-US" dirty="0"/>
              <a:t> </a:t>
            </a:r>
            <a:br>
              <a:rPr lang="en-US" dirty="0"/>
            </a:br>
            <a:endParaRPr lang="en-US" dirty="0"/>
          </a:p>
        </p:txBody>
      </p:sp>
      <p:sp>
        <p:nvSpPr>
          <p:cNvPr id="3" name="Content Placeholder 2"/>
          <p:cNvSpPr>
            <a:spLocks noGrp="1"/>
          </p:cNvSpPr>
          <p:nvPr>
            <p:ph idx="1"/>
          </p:nvPr>
        </p:nvSpPr>
        <p:spPr>
          <a:xfrm>
            <a:off x="1270000" y="3022592"/>
            <a:ext cx="10464800" cy="5840413"/>
          </a:xfrm>
        </p:spPr>
        <p:txBody>
          <a:bodyPr/>
          <a:lstStyle/>
          <a:p>
            <a:r>
              <a:rPr lang="en-US" sz="3200" b="1" dirty="0"/>
              <a:t>Saturation point </a:t>
            </a:r>
            <a:r>
              <a:rPr lang="en-US" sz="3200" b="1" dirty="0" smtClean="0"/>
              <a:t> </a:t>
            </a:r>
            <a:r>
              <a:rPr lang="en-US" sz="3200" dirty="0" smtClean="0"/>
              <a:t>The </a:t>
            </a:r>
            <a:r>
              <a:rPr lang="en-US" sz="3200" dirty="0"/>
              <a:t>maximum amount of </a:t>
            </a:r>
            <a:r>
              <a:rPr lang="en-US" sz="3200" dirty="0" smtClean="0"/>
              <a:t>water vapor </a:t>
            </a:r>
            <a:r>
              <a:rPr lang="en-US" sz="3200" dirty="0"/>
              <a:t>in the air at a given temperature.</a:t>
            </a:r>
          </a:p>
          <a:p>
            <a:r>
              <a:rPr lang="en-US" sz="3200" b="1" dirty="0"/>
              <a:t>Adiabatic cooling </a:t>
            </a:r>
            <a:r>
              <a:rPr lang="en-US" sz="3200" b="1" dirty="0" smtClean="0"/>
              <a:t> </a:t>
            </a:r>
            <a:r>
              <a:rPr lang="en-US" sz="3200" dirty="0" smtClean="0"/>
              <a:t>The </a:t>
            </a:r>
            <a:r>
              <a:rPr lang="en-US" sz="3200" dirty="0"/>
              <a:t>cooling effect of </a:t>
            </a:r>
            <a:r>
              <a:rPr lang="en-US" sz="3200" dirty="0" smtClean="0"/>
              <a:t>reduced pressure </a:t>
            </a:r>
            <a:r>
              <a:rPr lang="en-US" sz="3200" dirty="0"/>
              <a:t>on air as it rises higher in </a:t>
            </a:r>
            <a:r>
              <a:rPr lang="en-US" sz="3200" dirty="0" smtClean="0"/>
              <a:t>the atmosphere </a:t>
            </a:r>
            <a:r>
              <a:rPr lang="en-US" sz="3200" dirty="0"/>
              <a:t>and expands.</a:t>
            </a:r>
          </a:p>
          <a:p>
            <a:r>
              <a:rPr lang="en-US" sz="3200" b="1" dirty="0"/>
              <a:t>Adiabatic heating </a:t>
            </a:r>
            <a:r>
              <a:rPr lang="en-US" sz="3200" b="1" dirty="0" smtClean="0"/>
              <a:t> </a:t>
            </a:r>
            <a:r>
              <a:rPr lang="en-US" sz="3200" dirty="0" smtClean="0"/>
              <a:t>The </a:t>
            </a:r>
            <a:r>
              <a:rPr lang="en-US" sz="3200" dirty="0"/>
              <a:t>heating effect </a:t>
            </a:r>
            <a:r>
              <a:rPr lang="en-US" sz="3200" dirty="0" smtClean="0"/>
              <a:t>of increased </a:t>
            </a:r>
            <a:r>
              <a:rPr lang="en-US" sz="3200" dirty="0"/>
              <a:t>pressure on air as it sinks toward </a:t>
            </a:r>
            <a:r>
              <a:rPr lang="en-US" sz="3200" dirty="0" smtClean="0"/>
              <a:t>the surface </a:t>
            </a:r>
            <a:r>
              <a:rPr lang="en-US" sz="3200" dirty="0"/>
              <a:t>of Earth and decreases in volume.</a:t>
            </a:r>
          </a:p>
          <a:p>
            <a:r>
              <a:rPr lang="en-US" sz="3200" b="1" dirty="0"/>
              <a:t>Latent heat release </a:t>
            </a:r>
            <a:r>
              <a:rPr lang="en-US" sz="3200" b="1" dirty="0" smtClean="0"/>
              <a:t> </a:t>
            </a:r>
            <a:r>
              <a:rPr lang="en-US" sz="3200" dirty="0" smtClean="0"/>
              <a:t>The </a:t>
            </a:r>
            <a:r>
              <a:rPr lang="en-US" sz="3200" dirty="0"/>
              <a:t>release of energy </a:t>
            </a:r>
            <a:r>
              <a:rPr lang="en-US" sz="3200" dirty="0" smtClean="0"/>
              <a:t>when water </a:t>
            </a:r>
            <a:r>
              <a:rPr lang="en-US" sz="3200" dirty="0"/>
              <a:t>vapor in the atmosphere condenses </a:t>
            </a:r>
            <a:r>
              <a:rPr lang="en-US" sz="3200" dirty="0" smtClean="0"/>
              <a:t>into liquid </a:t>
            </a:r>
            <a:r>
              <a:rPr lang="en-US" sz="3200" dirty="0"/>
              <a:t>water</a:t>
            </a:r>
            <a:r>
              <a:rPr lang="en-US" sz="3200" dirty="0" smtClean="0"/>
              <a:t>.</a:t>
            </a:r>
            <a:endParaRPr lang="en-US" sz="3200" dirty="0"/>
          </a:p>
        </p:txBody>
      </p:sp>
    </p:spTree>
    <p:extLst>
      <p:ext uri="{BB962C8B-B14F-4D97-AF65-F5344CB8AC3E}">
        <p14:creationId xmlns:p14="http://schemas.microsoft.com/office/powerpoint/2010/main" val="14189288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Atmospheric convection currents move air and moisture around the globe</a:t>
            </a:r>
            <a:br>
              <a:rPr lang="en-US" dirty="0"/>
            </a:br>
            <a:endParaRPr lang="en-US" dirty="0"/>
          </a:p>
        </p:txBody>
      </p:sp>
      <p:sp>
        <p:nvSpPr>
          <p:cNvPr id="3" name="Content Placeholder 2"/>
          <p:cNvSpPr>
            <a:spLocks noGrp="1"/>
          </p:cNvSpPr>
          <p:nvPr>
            <p:ph idx="1"/>
          </p:nvPr>
        </p:nvSpPr>
        <p:spPr/>
        <p:txBody>
          <a:bodyPr/>
          <a:lstStyle/>
          <a:p>
            <a:r>
              <a:rPr lang="en-US" b="1" dirty="0"/>
              <a:t>Atmospheric convection current</a:t>
            </a:r>
            <a:r>
              <a:rPr lang="en-US" dirty="0"/>
              <a:t> </a:t>
            </a:r>
            <a:r>
              <a:rPr lang="en-US" dirty="0" smtClean="0"/>
              <a:t> Global patterns </a:t>
            </a:r>
            <a:r>
              <a:rPr lang="en-US" dirty="0"/>
              <a:t>of air movement that are initiated by </a:t>
            </a:r>
            <a:r>
              <a:rPr lang="en-US" dirty="0" smtClean="0"/>
              <a:t>the unequal </a:t>
            </a:r>
            <a:r>
              <a:rPr lang="en-US" dirty="0"/>
              <a:t>heating of Earth.</a:t>
            </a:r>
          </a:p>
        </p:txBody>
      </p:sp>
    </p:spTree>
    <p:extLst>
      <p:ext uri="{BB962C8B-B14F-4D97-AF65-F5344CB8AC3E}">
        <p14:creationId xmlns:p14="http://schemas.microsoft.com/office/powerpoint/2010/main" val="171890123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325" y="-301891"/>
            <a:ext cx="10464800" cy="2465387"/>
          </a:xfrm>
        </p:spPr>
        <p:txBody>
          <a:bodyPr/>
          <a:lstStyle/>
          <a:p>
            <a:pPr algn="l"/>
            <a:r>
              <a:rPr lang="en-US" dirty="0"/>
              <a:t> </a:t>
            </a:r>
            <a:br>
              <a:rPr lang="en-US" dirty="0"/>
            </a:br>
            <a:r>
              <a:rPr lang="en-US" dirty="0"/>
              <a:t>Atmospheric Convection Currents</a:t>
            </a:r>
            <a:br>
              <a:rPr lang="en-US" dirty="0"/>
            </a:br>
            <a:endParaRPr lang="en-US" dirty="0"/>
          </a:p>
        </p:txBody>
      </p:sp>
      <p:pic>
        <p:nvPicPr>
          <p:cNvPr id="6" name="Picture 5"/>
          <p:cNvPicPr>
            <a:picLocks noChangeAspect="1"/>
          </p:cNvPicPr>
          <p:nvPr/>
        </p:nvPicPr>
        <p:blipFill>
          <a:blip r:embed="rId2"/>
          <a:stretch>
            <a:fillRect/>
          </a:stretch>
        </p:blipFill>
        <p:spPr>
          <a:xfrm>
            <a:off x="1183476" y="1606147"/>
            <a:ext cx="5936049" cy="7998045"/>
          </a:xfrm>
          <a:prstGeom prst="rect">
            <a:avLst/>
          </a:prstGeom>
        </p:spPr>
      </p:pic>
      <p:sp>
        <p:nvSpPr>
          <p:cNvPr id="7" name="TextBox 6"/>
          <p:cNvSpPr txBox="1"/>
          <p:nvPr/>
        </p:nvSpPr>
        <p:spPr>
          <a:xfrm>
            <a:off x="7320598" y="1811583"/>
            <a:ext cx="5527799" cy="6124754"/>
          </a:xfrm>
          <a:prstGeom prst="rect">
            <a:avLst/>
          </a:prstGeom>
          <a:noFill/>
        </p:spPr>
        <p:txBody>
          <a:bodyPr wrap="square" rtlCol="0">
            <a:spAutoFit/>
          </a:bodyPr>
          <a:lstStyle/>
          <a:p>
            <a:r>
              <a:rPr lang="en-US" sz="2800" b="1" dirty="0">
                <a:solidFill>
                  <a:srgbClr val="010001"/>
                </a:solidFill>
                <a:latin typeface="Arial"/>
                <a:cs typeface="Arial"/>
              </a:rPr>
              <a:t>Atmospheric currents.</a:t>
            </a:r>
          </a:p>
          <a:p>
            <a:r>
              <a:rPr lang="en-US" sz="2800" dirty="0">
                <a:solidFill>
                  <a:srgbClr val="010001"/>
                </a:solidFill>
                <a:latin typeface="Arial"/>
                <a:cs typeface="Arial"/>
              </a:rPr>
              <a:t>Warming at Earth’s surface</a:t>
            </a:r>
          </a:p>
          <a:p>
            <a:r>
              <a:rPr lang="en-US" sz="2800" dirty="0">
                <a:solidFill>
                  <a:srgbClr val="010001"/>
                </a:solidFill>
                <a:latin typeface="Arial"/>
                <a:cs typeface="Arial"/>
              </a:rPr>
              <a:t>causes air to rise up </a:t>
            </a:r>
            <a:r>
              <a:rPr lang="en-US" sz="2800" dirty="0" smtClean="0">
                <a:solidFill>
                  <a:srgbClr val="010001"/>
                </a:solidFill>
                <a:latin typeface="Arial"/>
                <a:cs typeface="Arial"/>
              </a:rPr>
              <a:t>into the </a:t>
            </a:r>
            <a:r>
              <a:rPr lang="en-US" sz="2800" dirty="0">
                <a:solidFill>
                  <a:srgbClr val="010001"/>
                </a:solidFill>
                <a:latin typeface="Arial"/>
                <a:cs typeface="Arial"/>
              </a:rPr>
              <a:t>atmosphere where it</a:t>
            </a:r>
          </a:p>
          <a:p>
            <a:r>
              <a:rPr lang="en-US" sz="2800" dirty="0">
                <a:solidFill>
                  <a:srgbClr val="010001"/>
                </a:solidFill>
                <a:latin typeface="Arial"/>
                <a:cs typeface="Arial"/>
              </a:rPr>
              <a:t>experiences lower pressures,</a:t>
            </a:r>
          </a:p>
          <a:p>
            <a:r>
              <a:rPr lang="en-US" sz="2800" dirty="0">
                <a:solidFill>
                  <a:srgbClr val="010001"/>
                </a:solidFill>
                <a:latin typeface="Arial"/>
                <a:cs typeface="Arial"/>
              </a:rPr>
              <a:t>adiabatic cooling, </a:t>
            </a:r>
            <a:r>
              <a:rPr lang="en-US" sz="2800" dirty="0" smtClean="0">
                <a:solidFill>
                  <a:srgbClr val="010001"/>
                </a:solidFill>
                <a:latin typeface="Arial"/>
                <a:cs typeface="Arial"/>
              </a:rPr>
              <a:t>and latent </a:t>
            </a:r>
            <a:r>
              <a:rPr lang="en-US" sz="2800" dirty="0">
                <a:solidFill>
                  <a:srgbClr val="010001"/>
                </a:solidFill>
                <a:latin typeface="Arial"/>
                <a:cs typeface="Arial"/>
              </a:rPr>
              <a:t>heat release. </a:t>
            </a:r>
            <a:r>
              <a:rPr lang="en-US" sz="2800" dirty="0" smtClean="0">
                <a:solidFill>
                  <a:srgbClr val="010001"/>
                </a:solidFill>
                <a:latin typeface="Arial"/>
                <a:cs typeface="Arial"/>
              </a:rPr>
              <a:t>The cool </a:t>
            </a:r>
            <a:r>
              <a:rPr lang="en-US" sz="2800" dirty="0">
                <a:solidFill>
                  <a:srgbClr val="010001"/>
                </a:solidFill>
                <a:latin typeface="Arial"/>
                <a:cs typeface="Arial"/>
              </a:rPr>
              <a:t>air near the top of </a:t>
            </a:r>
            <a:r>
              <a:rPr lang="en-US" sz="2800" dirty="0" smtClean="0">
                <a:solidFill>
                  <a:srgbClr val="010001"/>
                </a:solidFill>
                <a:latin typeface="Arial"/>
                <a:cs typeface="Arial"/>
              </a:rPr>
              <a:t>the atmosphere </a:t>
            </a:r>
            <a:r>
              <a:rPr lang="en-US" sz="2800" dirty="0">
                <a:solidFill>
                  <a:srgbClr val="010001"/>
                </a:solidFill>
                <a:latin typeface="Arial"/>
                <a:cs typeface="Arial"/>
              </a:rPr>
              <a:t>is then </a:t>
            </a:r>
            <a:r>
              <a:rPr lang="en-US" sz="2800" dirty="0" smtClean="0">
                <a:solidFill>
                  <a:srgbClr val="010001"/>
                </a:solidFill>
                <a:latin typeface="Arial"/>
                <a:cs typeface="Arial"/>
              </a:rPr>
              <a:t>displaced horizontally </a:t>
            </a:r>
            <a:r>
              <a:rPr lang="en-US" sz="2800" dirty="0">
                <a:solidFill>
                  <a:srgbClr val="010001"/>
                </a:solidFill>
                <a:latin typeface="Arial"/>
                <a:cs typeface="Arial"/>
              </a:rPr>
              <a:t>before it </a:t>
            </a:r>
            <a:r>
              <a:rPr lang="en-US" sz="2800" dirty="0" smtClean="0">
                <a:solidFill>
                  <a:srgbClr val="010001"/>
                </a:solidFill>
                <a:latin typeface="Arial"/>
                <a:cs typeface="Arial"/>
              </a:rPr>
              <a:t>sinks back </a:t>
            </a:r>
            <a:r>
              <a:rPr lang="en-US" sz="2800" dirty="0">
                <a:solidFill>
                  <a:srgbClr val="010001"/>
                </a:solidFill>
                <a:latin typeface="Arial"/>
                <a:cs typeface="Arial"/>
              </a:rPr>
              <a:t>to Earth. As it sinks,</a:t>
            </a:r>
          </a:p>
          <a:p>
            <a:r>
              <a:rPr lang="en-US" sz="2800" dirty="0">
                <a:solidFill>
                  <a:srgbClr val="010001"/>
                </a:solidFill>
                <a:latin typeface="Arial"/>
                <a:cs typeface="Arial"/>
              </a:rPr>
              <a:t>the air experiences adiabatic</a:t>
            </a:r>
          </a:p>
          <a:p>
            <a:r>
              <a:rPr lang="en-US" sz="2800" dirty="0">
                <a:solidFill>
                  <a:srgbClr val="010001"/>
                </a:solidFill>
                <a:latin typeface="Arial"/>
                <a:cs typeface="Arial"/>
              </a:rPr>
              <a:t>heating and then moves</a:t>
            </a:r>
          </a:p>
          <a:p>
            <a:r>
              <a:rPr lang="en-US" sz="2800" dirty="0">
                <a:solidFill>
                  <a:srgbClr val="010001"/>
                </a:solidFill>
                <a:latin typeface="Arial"/>
                <a:cs typeface="Arial"/>
              </a:rPr>
              <a:t>horizontally along the </a:t>
            </a:r>
            <a:r>
              <a:rPr lang="en-US" sz="2800" dirty="0" smtClean="0">
                <a:solidFill>
                  <a:srgbClr val="010001"/>
                </a:solidFill>
                <a:latin typeface="Arial"/>
                <a:cs typeface="Arial"/>
              </a:rPr>
              <a:t>surface of </a:t>
            </a:r>
            <a:r>
              <a:rPr lang="en-US" sz="2800" dirty="0">
                <a:solidFill>
                  <a:srgbClr val="010001"/>
                </a:solidFill>
                <a:latin typeface="Arial"/>
                <a:cs typeface="Arial"/>
              </a:rPr>
              <a:t>Earth to complete </a:t>
            </a:r>
            <a:r>
              <a:rPr lang="en-US" sz="2800" dirty="0" smtClean="0">
                <a:solidFill>
                  <a:srgbClr val="010001"/>
                </a:solidFill>
                <a:latin typeface="Arial"/>
                <a:cs typeface="Arial"/>
              </a:rPr>
              <a:t>the cycle</a:t>
            </a:r>
            <a:r>
              <a:rPr lang="en-US" sz="2800" dirty="0">
                <a:solidFill>
                  <a:srgbClr val="010001"/>
                </a:solidFill>
                <a:latin typeface="Arial"/>
                <a:cs typeface="Arial"/>
              </a:rPr>
              <a:t>.</a:t>
            </a:r>
          </a:p>
        </p:txBody>
      </p:sp>
    </p:spTree>
    <p:extLst>
      <p:ext uri="{BB962C8B-B14F-4D97-AF65-F5344CB8AC3E}">
        <p14:creationId xmlns:p14="http://schemas.microsoft.com/office/powerpoint/2010/main" val="41273656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Atmospheric Convection Currents</a:t>
            </a:r>
            <a:br>
              <a:rPr lang="en-US" dirty="0"/>
            </a:br>
            <a:endParaRPr lang="en-US" dirty="0"/>
          </a:p>
        </p:txBody>
      </p:sp>
      <p:sp>
        <p:nvSpPr>
          <p:cNvPr id="3" name="Content Placeholder 2"/>
          <p:cNvSpPr>
            <a:spLocks noGrp="1"/>
          </p:cNvSpPr>
          <p:nvPr>
            <p:ph idx="1"/>
          </p:nvPr>
        </p:nvSpPr>
        <p:spPr>
          <a:xfrm>
            <a:off x="1269999" y="2705100"/>
            <a:ext cx="11167547" cy="5840413"/>
          </a:xfrm>
        </p:spPr>
        <p:txBody>
          <a:bodyPr/>
          <a:lstStyle/>
          <a:p>
            <a:r>
              <a:rPr lang="en-US" sz="3200" b="1" dirty="0"/>
              <a:t>Hadley cell </a:t>
            </a:r>
            <a:r>
              <a:rPr lang="en-US" sz="3200" b="1" dirty="0" smtClean="0"/>
              <a:t> </a:t>
            </a:r>
            <a:r>
              <a:rPr lang="en-US" sz="3200" dirty="0" smtClean="0"/>
              <a:t>A </a:t>
            </a:r>
            <a:r>
              <a:rPr lang="en-US" sz="3200" dirty="0"/>
              <a:t>convection current in </a:t>
            </a:r>
            <a:r>
              <a:rPr lang="en-US" sz="3200" dirty="0" smtClean="0"/>
              <a:t>the atmosphere </a:t>
            </a:r>
            <a:r>
              <a:rPr lang="en-US" sz="3200" dirty="0"/>
              <a:t>that cycles between the equator </a:t>
            </a:r>
            <a:r>
              <a:rPr lang="en-US" sz="3200" dirty="0" smtClean="0"/>
              <a:t>and 30</a:t>
            </a:r>
            <a:r>
              <a:rPr lang="en-US" sz="3200" dirty="0"/>
              <a:t>° N and 30</a:t>
            </a:r>
            <a:r>
              <a:rPr lang="en-US" sz="3200" dirty="0" smtClean="0"/>
              <a:t>° S.</a:t>
            </a:r>
          </a:p>
          <a:p>
            <a:r>
              <a:rPr lang="en-US" sz="3200" b="1" dirty="0" err="1"/>
              <a:t>Intertropical</a:t>
            </a:r>
            <a:r>
              <a:rPr lang="en-US" sz="3200" b="1" dirty="0"/>
              <a:t> convergence zone (ITCZ) </a:t>
            </a:r>
            <a:r>
              <a:rPr lang="en-US" sz="3200" b="1" dirty="0" smtClean="0"/>
              <a:t> </a:t>
            </a:r>
            <a:r>
              <a:rPr lang="en-US" sz="3200" dirty="0" smtClean="0"/>
              <a:t>The latitude </a:t>
            </a:r>
            <a:r>
              <a:rPr lang="en-US" sz="3200" dirty="0"/>
              <a:t>that receives the most intense sunlight</a:t>
            </a:r>
            <a:r>
              <a:rPr lang="en-US" sz="3200" dirty="0" smtClean="0"/>
              <a:t>, which </a:t>
            </a:r>
            <a:r>
              <a:rPr lang="en-US" sz="3200" dirty="0"/>
              <a:t>causes the ascending branches of the </a:t>
            </a:r>
            <a:r>
              <a:rPr lang="en-US" sz="3200" dirty="0" smtClean="0"/>
              <a:t>two Hadley </a:t>
            </a:r>
            <a:r>
              <a:rPr lang="en-US" sz="3200" dirty="0"/>
              <a:t>cells to converge.</a:t>
            </a:r>
          </a:p>
          <a:p>
            <a:r>
              <a:rPr lang="en-US" sz="3200" b="1" dirty="0"/>
              <a:t>Polar cell </a:t>
            </a:r>
            <a:r>
              <a:rPr lang="en-US" sz="3200" b="1" dirty="0" smtClean="0"/>
              <a:t> </a:t>
            </a:r>
            <a:r>
              <a:rPr lang="en-US" sz="3200" dirty="0" smtClean="0"/>
              <a:t>A </a:t>
            </a:r>
            <a:r>
              <a:rPr lang="en-US" sz="3200" dirty="0"/>
              <a:t>convection current in </a:t>
            </a:r>
            <a:r>
              <a:rPr lang="en-US" sz="3200" dirty="0" smtClean="0"/>
              <a:t>the atmosphere, formed </a:t>
            </a:r>
            <a:r>
              <a:rPr lang="en-US" sz="3200" dirty="0"/>
              <a:t>by air that rises at 60° N and 60° S and </a:t>
            </a:r>
            <a:r>
              <a:rPr lang="en-US" sz="3200" dirty="0" smtClean="0"/>
              <a:t>sinks at </a:t>
            </a:r>
            <a:r>
              <a:rPr lang="en-US" sz="3200" dirty="0"/>
              <a:t>the poles, 90° N and 90° S.</a:t>
            </a:r>
          </a:p>
          <a:p>
            <a:r>
              <a:rPr lang="en-US" sz="3200" b="1" dirty="0"/>
              <a:t>Ferrell cell </a:t>
            </a:r>
            <a:r>
              <a:rPr lang="en-US" sz="3200" b="1" dirty="0" smtClean="0"/>
              <a:t> </a:t>
            </a:r>
            <a:r>
              <a:rPr lang="en-US" sz="3200" dirty="0" smtClean="0"/>
              <a:t>A </a:t>
            </a:r>
            <a:r>
              <a:rPr lang="en-US" sz="3200" dirty="0"/>
              <a:t>convection current in the </a:t>
            </a:r>
            <a:r>
              <a:rPr lang="en-US" sz="3200" dirty="0" smtClean="0"/>
              <a:t>atmosphere that </a:t>
            </a:r>
            <a:r>
              <a:rPr lang="en-US" sz="3200" dirty="0"/>
              <a:t>lies between Hadley cells and polar cells.</a:t>
            </a:r>
          </a:p>
        </p:txBody>
      </p:sp>
    </p:spTree>
    <p:extLst>
      <p:ext uri="{BB962C8B-B14F-4D97-AF65-F5344CB8AC3E}">
        <p14:creationId xmlns:p14="http://schemas.microsoft.com/office/powerpoint/2010/main" val="322664991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5601"/>
            <a:ext cx="10464800" cy="2465387"/>
          </a:xfrm>
        </p:spPr>
        <p:txBody>
          <a:bodyPr/>
          <a:lstStyle/>
          <a:p>
            <a:pPr algn="l"/>
            <a:r>
              <a:rPr lang="en-US" dirty="0"/>
              <a:t>Atmospheric Convection Currents</a:t>
            </a:r>
            <a:br>
              <a:rPr lang="en-US" dirty="0"/>
            </a:br>
            <a:endParaRPr lang="en-US" dirty="0"/>
          </a:p>
        </p:txBody>
      </p:sp>
      <p:pic>
        <p:nvPicPr>
          <p:cNvPr id="4" name="Picture 3"/>
          <p:cNvPicPr>
            <a:picLocks noChangeAspect="1"/>
          </p:cNvPicPr>
          <p:nvPr/>
        </p:nvPicPr>
        <p:blipFill>
          <a:blip r:embed="rId2"/>
          <a:stretch>
            <a:fillRect/>
          </a:stretch>
        </p:blipFill>
        <p:spPr>
          <a:xfrm>
            <a:off x="1270000" y="1910002"/>
            <a:ext cx="7451223" cy="7088901"/>
          </a:xfrm>
          <a:prstGeom prst="rect">
            <a:avLst/>
          </a:prstGeom>
        </p:spPr>
      </p:pic>
      <p:sp>
        <p:nvSpPr>
          <p:cNvPr id="5" name="TextBox 4"/>
          <p:cNvSpPr txBox="1"/>
          <p:nvPr/>
        </p:nvSpPr>
        <p:spPr>
          <a:xfrm>
            <a:off x="8889298" y="1512769"/>
            <a:ext cx="3940424" cy="8217632"/>
          </a:xfrm>
          <a:prstGeom prst="rect">
            <a:avLst/>
          </a:prstGeom>
          <a:noFill/>
        </p:spPr>
        <p:txBody>
          <a:bodyPr wrap="square" rtlCol="0">
            <a:spAutoFit/>
          </a:bodyPr>
          <a:lstStyle/>
          <a:p>
            <a:r>
              <a:rPr lang="en-US" sz="2400" b="1" dirty="0">
                <a:solidFill>
                  <a:srgbClr val="010001"/>
                </a:solidFill>
                <a:latin typeface="Arial"/>
                <a:cs typeface="Arial"/>
              </a:rPr>
              <a:t>Hadley </a:t>
            </a:r>
            <a:r>
              <a:rPr lang="en-US" sz="2400" b="1" dirty="0" smtClean="0">
                <a:solidFill>
                  <a:srgbClr val="010001"/>
                </a:solidFill>
                <a:latin typeface="Arial"/>
                <a:cs typeface="Arial"/>
              </a:rPr>
              <a:t>cells. </a:t>
            </a:r>
            <a:r>
              <a:rPr lang="en-US" sz="2400" dirty="0" smtClean="0">
                <a:solidFill>
                  <a:srgbClr val="010001"/>
                </a:solidFill>
                <a:latin typeface="Arial"/>
                <a:cs typeface="Arial"/>
              </a:rPr>
              <a:t>Hadley </a:t>
            </a:r>
            <a:r>
              <a:rPr lang="en-US" sz="2400" dirty="0">
                <a:solidFill>
                  <a:srgbClr val="010001"/>
                </a:solidFill>
                <a:latin typeface="Arial"/>
                <a:cs typeface="Arial"/>
              </a:rPr>
              <a:t>cells are atmospheric</a:t>
            </a:r>
          </a:p>
          <a:p>
            <a:r>
              <a:rPr lang="en-US" sz="2400" dirty="0">
                <a:solidFill>
                  <a:srgbClr val="010001"/>
                </a:solidFill>
                <a:latin typeface="Arial"/>
                <a:cs typeface="Arial"/>
              </a:rPr>
              <a:t>convection currents that </a:t>
            </a:r>
            <a:r>
              <a:rPr lang="en-US" sz="2400" dirty="0" smtClean="0">
                <a:solidFill>
                  <a:srgbClr val="010001"/>
                </a:solidFill>
                <a:latin typeface="Arial"/>
                <a:cs typeface="Arial"/>
              </a:rPr>
              <a:t>operate between </a:t>
            </a:r>
            <a:r>
              <a:rPr lang="en-US" sz="2400" dirty="0">
                <a:solidFill>
                  <a:srgbClr val="010001"/>
                </a:solidFill>
                <a:latin typeface="Arial"/>
                <a:cs typeface="Arial"/>
              </a:rPr>
              <a:t>the equator and 30° N</a:t>
            </a:r>
          </a:p>
          <a:p>
            <a:r>
              <a:rPr lang="en-US" sz="2400" dirty="0">
                <a:solidFill>
                  <a:srgbClr val="010001"/>
                </a:solidFill>
                <a:latin typeface="Arial"/>
                <a:cs typeface="Arial"/>
              </a:rPr>
              <a:t>and 30° S. Solar energy </a:t>
            </a:r>
            <a:r>
              <a:rPr lang="en-US" sz="2400" dirty="0" smtClean="0">
                <a:solidFill>
                  <a:srgbClr val="010001"/>
                </a:solidFill>
                <a:latin typeface="Arial"/>
                <a:cs typeface="Arial"/>
              </a:rPr>
              <a:t>warms humid </a:t>
            </a:r>
            <a:r>
              <a:rPr lang="en-US" sz="2400" dirty="0">
                <a:solidFill>
                  <a:srgbClr val="010001"/>
                </a:solidFill>
                <a:latin typeface="Arial"/>
                <a:cs typeface="Arial"/>
              </a:rPr>
              <a:t>air in the tropics. </a:t>
            </a:r>
            <a:r>
              <a:rPr lang="en-US" sz="2400" dirty="0" smtClean="0">
                <a:solidFill>
                  <a:srgbClr val="010001"/>
                </a:solidFill>
                <a:latin typeface="Arial"/>
                <a:cs typeface="Arial"/>
              </a:rPr>
              <a:t>The warm </a:t>
            </a:r>
            <a:r>
              <a:rPr lang="en-US" sz="2400" dirty="0">
                <a:solidFill>
                  <a:srgbClr val="010001"/>
                </a:solidFill>
                <a:latin typeface="Arial"/>
                <a:cs typeface="Arial"/>
              </a:rPr>
              <a:t>air rises and </a:t>
            </a:r>
            <a:r>
              <a:rPr lang="en-US" sz="2400" dirty="0" smtClean="0">
                <a:solidFill>
                  <a:srgbClr val="010001"/>
                </a:solidFill>
                <a:latin typeface="Arial"/>
                <a:cs typeface="Arial"/>
              </a:rPr>
              <a:t>eventually cools </a:t>
            </a:r>
            <a:r>
              <a:rPr lang="en-US" sz="2400" dirty="0">
                <a:solidFill>
                  <a:srgbClr val="010001"/>
                </a:solidFill>
                <a:latin typeface="Arial"/>
                <a:cs typeface="Arial"/>
              </a:rPr>
              <a:t>below its saturation point.</a:t>
            </a:r>
          </a:p>
          <a:p>
            <a:r>
              <a:rPr lang="en-US" sz="2400" dirty="0">
                <a:solidFill>
                  <a:srgbClr val="010001"/>
                </a:solidFill>
                <a:latin typeface="Arial"/>
                <a:cs typeface="Arial"/>
              </a:rPr>
              <a:t>The water vapor it contains</a:t>
            </a:r>
          </a:p>
          <a:p>
            <a:r>
              <a:rPr lang="en-US" sz="2400" dirty="0">
                <a:solidFill>
                  <a:srgbClr val="010001"/>
                </a:solidFill>
                <a:latin typeface="Arial"/>
                <a:cs typeface="Arial"/>
              </a:rPr>
              <a:t>condenses into clouds and</a:t>
            </a:r>
          </a:p>
          <a:p>
            <a:r>
              <a:rPr lang="en-US" sz="2400" dirty="0">
                <a:solidFill>
                  <a:srgbClr val="010001"/>
                </a:solidFill>
                <a:latin typeface="Arial"/>
                <a:cs typeface="Arial"/>
              </a:rPr>
              <a:t>precipitation. The air, which </a:t>
            </a:r>
            <a:r>
              <a:rPr lang="en-US" sz="2400" dirty="0" smtClean="0">
                <a:solidFill>
                  <a:srgbClr val="010001"/>
                </a:solidFill>
                <a:latin typeface="Arial"/>
                <a:cs typeface="Arial"/>
              </a:rPr>
              <a:t>now contains </a:t>
            </a:r>
            <a:r>
              <a:rPr lang="en-US" sz="2400" dirty="0">
                <a:solidFill>
                  <a:srgbClr val="010001"/>
                </a:solidFill>
                <a:latin typeface="Arial"/>
                <a:cs typeface="Arial"/>
              </a:rPr>
              <a:t>little moisture, sinks </a:t>
            </a:r>
            <a:r>
              <a:rPr lang="en-US" sz="2400" dirty="0" smtClean="0">
                <a:solidFill>
                  <a:srgbClr val="010001"/>
                </a:solidFill>
                <a:latin typeface="Arial"/>
                <a:cs typeface="Arial"/>
              </a:rPr>
              <a:t>to Earth’s </a:t>
            </a:r>
            <a:r>
              <a:rPr lang="en-US" sz="2400" dirty="0">
                <a:solidFill>
                  <a:srgbClr val="010001"/>
                </a:solidFill>
                <a:latin typeface="Arial"/>
                <a:cs typeface="Arial"/>
              </a:rPr>
              <a:t>surface at </a:t>
            </a:r>
            <a:r>
              <a:rPr lang="en-US" sz="2400" dirty="0" smtClean="0">
                <a:solidFill>
                  <a:srgbClr val="010001"/>
                </a:solidFill>
                <a:latin typeface="Arial"/>
                <a:cs typeface="Arial"/>
              </a:rPr>
              <a:t>approximately 30</a:t>
            </a:r>
            <a:r>
              <a:rPr lang="en-US" sz="2400" dirty="0">
                <a:solidFill>
                  <a:srgbClr val="010001"/>
                </a:solidFill>
                <a:latin typeface="Arial"/>
                <a:cs typeface="Arial"/>
              </a:rPr>
              <a:t>° N and 30° S. As the </a:t>
            </a:r>
            <a:r>
              <a:rPr lang="en-US" sz="2400" dirty="0" smtClean="0">
                <a:solidFill>
                  <a:srgbClr val="010001"/>
                </a:solidFill>
                <a:latin typeface="Arial"/>
                <a:cs typeface="Arial"/>
              </a:rPr>
              <a:t>air descends</a:t>
            </a:r>
            <a:r>
              <a:rPr lang="en-US" sz="2400" dirty="0">
                <a:solidFill>
                  <a:srgbClr val="010001"/>
                </a:solidFill>
                <a:latin typeface="Arial"/>
                <a:cs typeface="Arial"/>
              </a:rPr>
              <a:t>, it is warmed </a:t>
            </a:r>
            <a:r>
              <a:rPr lang="en-US" sz="2400" dirty="0" smtClean="0">
                <a:solidFill>
                  <a:srgbClr val="010001"/>
                </a:solidFill>
                <a:latin typeface="Arial"/>
                <a:cs typeface="Arial"/>
              </a:rPr>
              <a:t>by adiabatic </a:t>
            </a:r>
            <a:r>
              <a:rPr lang="en-US" sz="2400" dirty="0">
                <a:solidFill>
                  <a:srgbClr val="010001"/>
                </a:solidFill>
                <a:latin typeface="Arial"/>
                <a:cs typeface="Arial"/>
              </a:rPr>
              <a:t>heating. This descent</a:t>
            </a:r>
          </a:p>
          <a:p>
            <a:r>
              <a:rPr lang="en-US" sz="2400" dirty="0">
                <a:solidFill>
                  <a:srgbClr val="010001"/>
                </a:solidFill>
                <a:latin typeface="Arial"/>
                <a:cs typeface="Arial"/>
              </a:rPr>
              <a:t>of hot, dry air causes desert</a:t>
            </a:r>
          </a:p>
          <a:p>
            <a:r>
              <a:rPr lang="en-US" sz="2400" dirty="0">
                <a:solidFill>
                  <a:srgbClr val="010001"/>
                </a:solidFill>
                <a:latin typeface="Arial"/>
                <a:cs typeface="Arial"/>
              </a:rPr>
              <a:t>environments to develop at </a:t>
            </a:r>
            <a:r>
              <a:rPr lang="en-US" sz="2400" dirty="0" smtClean="0">
                <a:solidFill>
                  <a:srgbClr val="010001"/>
                </a:solidFill>
                <a:latin typeface="Arial"/>
                <a:cs typeface="Arial"/>
              </a:rPr>
              <a:t>those latitudes</a:t>
            </a:r>
            <a:r>
              <a:rPr lang="en-US" sz="2400" dirty="0">
                <a:solidFill>
                  <a:srgbClr val="010001"/>
                </a:solidFill>
                <a:latin typeface="Arial"/>
                <a:cs typeface="Arial"/>
              </a:rPr>
              <a:t>.</a:t>
            </a:r>
          </a:p>
        </p:txBody>
      </p:sp>
    </p:spTree>
    <p:extLst>
      <p:ext uri="{BB962C8B-B14F-4D97-AF65-F5344CB8AC3E}">
        <p14:creationId xmlns:p14="http://schemas.microsoft.com/office/powerpoint/2010/main" val="2921427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Earth's rotation causes the Coriolis effect</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 </a:t>
            </a:r>
          </a:p>
          <a:p>
            <a:pPr lvl="0"/>
            <a:r>
              <a:rPr lang="en-US" dirty="0"/>
              <a:t>As Earth rotates, its surface moves much faster at the equator than in mid-latitude and polar regions</a:t>
            </a:r>
            <a:r>
              <a:rPr lang="en-US" dirty="0" smtClean="0"/>
              <a:t>.</a:t>
            </a:r>
            <a:endParaRPr lang="en-US" dirty="0"/>
          </a:p>
          <a:p>
            <a:pPr lvl="0"/>
            <a:r>
              <a:rPr lang="en-US" dirty="0"/>
              <a:t>The faster rotation speeds found closer to the equator cause objects that are moving directly north or south to deflect. </a:t>
            </a:r>
          </a:p>
          <a:p>
            <a:endParaRPr lang="en-US" dirty="0"/>
          </a:p>
        </p:txBody>
      </p:sp>
    </p:spTree>
    <p:extLst>
      <p:ext uri="{BB962C8B-B14F-4D97-AF65-F5344CB8AC3E}">
        <p14:creationId xmlns:p14="http://schemas.microsoft.com/office/powerpoint/2010/main" val="31222889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a:t>
            </a:r>
            <a:r>
              <a:rPr lang="en-US" dirty="0" err="1"/>
              <a:t>Coriolis</a:t>
            </a:r>
            <a:r>
              <a:rPr lang="en-US" dirty="0"/>
              <a:t> Effect</a:t>
            </a:r>
            <a:br>
              <a:rPr lang="en-US" dirty="0"/>
            </a:br>
            <a:endParaRPr lang="en-US" dirty="0"/>
          </a:p>
        </p:txBody>
      </p:sp>
      <p:sp>
        <p:nvSpPr>
          <p:cNvPr id="3" name="Content Placeholder 2"/>
          <p:cNvSpPr>
            <a:spLocks noGrp="1"/>
          </p:cNvSpPr>
          <p:nvPr>
            <p:ph idx="1"/>
          </p:nvPr>
        </p:nvSpPr>
        <p:spPr/>
        <p:txBody>
          <a:bodyPr/>
          <a:lstStyle/>
          <a:p>
            <a:r>
              <a:rPr lang="en-US" b="1" dirty="0" err="1"/>
              <a:t>Coriolis</a:t>
            </a:r>
            <a:r>
              <a:rPr lang="en-US" b="1" dirty="0"/>
              <a:t> </a:t>
            </a:r>
            <a:r>
              <a:rPr lang="en-US" b="1" dirty="0" smtClean="0"/>
              <a:t>effect</a:t>
            </a:r>
            <a:r>
              <a:rPr lang="en-US" b="1" dirty="0"/>
              <a:t> </a:t>
            </a:r>
            <a:r>
              <a:rPr lang="en-US" b="1" dirty="0" smtClean="0"/>
              <a:t> </a:t>
            </a:r>
            <a:r>
              <a:rPr lang="en-US" dirty="0"/>
              <a:t>The deflection of an object’s path </a:t>
            </a:r>
            <a:r>
              <a:rPr lang="en-US" dirty="0" smtClean="0"/>
              <a:t>due to </a:t>
            </a:r>
            <a:r>
              <a:rPr lang="en-US" dirty="0"/>
              <a:t>the rotation of Earth.</a:t>
            </a:r>
          </a:p>
          <a:p>
            <a:pPr lvl="0"/>
            <a:r>
              <a:rPr lang="en-US" dirty="0"/>
              <a:t>The prevailing winds of the world are produced by a combination of atmospheric convection currents and the </a:t>
            </a:r>
            <a:r>
              <a:rPr lang="en-US" dirty="0" err="1"/>
              <a:t>Coriolis</a:t>
            </a:r>
            <a:r>
              <a:rPr lang="en-US" dirty="0"/>
              <a:t> effect.</a:t>
            </a:r>
          </a:p>
          <a:p>
            <a:pPr marL="0" indent="0">
              <a:buNone/>
            </a:pPr>
            <a:endParaRPr lang="en-US" dirty="0"/>
          </a:p>
        </p:txBody>
      </p:sp>
    </p:spTree>
    <p:extLst>
      <p:ext uri="{BB962C8B-B14F-4D97-AF65-F5344CB8AC3E}">
        <p14:creationId xmlns:p14="http://schemas.microsoft.com/office/powerpoint/2010/main" val="117031786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96455"/>
            <a:ext cx="10464800" cy="2465387"/>
          </a:xfrm>
        </p:spPr>
        <p:txBody>
          <a:bodyPr/>
          <a:lstStyle/>
          <a:p>
            <a:pPr algn="l"/>
            <a:r>
              <a:rPr lang="en-US" dirty="0"/>
              <a:t>The </a:t>
            </a:r>
            <a:r>
              <a:rPr lang="en-US" dirty="0" err="1"/>
              <a:t>Coriolis</a:t>
            </a:r>
            <a:r>
              <a:rPr lang="en-US" dirty="0"/>
              <a:t> Effect</a:t>
            </a:r>
            <a:br>
              <a:rPr lang="en-US" dirty="0"/>
            </a:br>
            <a:endParaRPr lang="en-US" dirty="0"/>
          </a:p>
        </p:txBody>
      </p:sp>
      <p:pic>
        <p:nvPicPr>
          <p:cNvPr id="4" name="Picture 3"/>
          <p:cNvPicPr>
            <a:picLocks noChangeAspect="1"/>
          </p:cNvPicPr>
          <p:nvPr/>
        </p:nvPicPr>
        <p:blipFill>
          <a:blip r:embed="rId2"/>
          <a:stretch>
            <a:fillRect/>
          </a:stretch>
        </p:blipFill>
        <p:spPr>
          <a:xfrm>
            <a:off x="153928" y="1309361"/>
            <a:ext cx="12681663" cy="7041932"/>
          </a:xfrm>
          <a:prstGeom prst="rect">
            <a:avLst/>
          </a:prstGeom>
        </p:spPr>
      </p:pic>
      <p:sp>
        <p:nvSpPr>
          <p:cNvPr id="5" name="TextBox 4"/>
          <p:cNvSpPr txBox="1"/>
          <p:nvPr/>
        </p:nvSpPr>
        <p:spPr>
          <a:xfrm>
            <a:off x="0" y="8492239"/>
            <a:ext cx="13004800" cy="1200328"/>
          </a:xfrm>
          <a:prstGeom prst="rect">
            <a:avLst/>
          </a:prstGeom>
          <a:noFill/>
        </p:spPr>
        <p:txBody>
          <a:bodyPr wrap="square" rtlCol="0">
            <a:spAutoFit/>
          </a:bodyPr>
          <a:lstStyle/>
          <a:p>
            <a:r>
              <a:rPr lang="en-US" sz="2400" b="1" dirty="0">
                <a:solidFill>
                  <a:srgbClr val="010001"/>
                </a:solidFill>
                <a:latin typeface="Arial"/>
                <a:cs typeface="Arial"/>
              </a:rPr>
              <a:t>The </a:t>
            </a:r>
            <a:r>
              <a:rPr lang="en-US" sz="2400" b="1" dirty="0" err="1">
                <a:solidFill>
                  <a:srgbClr val="010001"/>
                </a:solidFill>
                <a:latin typeface="Arial"/>
                <a:cs typeface="Arial"/>
              </a:rPr>
              <a:t>Coriolis</a:t>
            </a:r>
            <a:r>
              <a:rPr lang="en-US" sz="2400" b="1" dirty="0">
                <a:solidFill>
                  <a:srgbClr val="010001"/>
                </a:solidFill>
                <a:latin typeface="Arial"/>
                <a:cs typeface="Arial"/>
              </a:rPr>
              <a:t> effect.</a:t>
            </a:r>
            <a:r>
              <a:rPr lang="en-US" sz="2400" dirty="0">
                <a:solidFill>
                  <a:srgbClr val="010001"/>
                </a:solidFill>
                <a:latin typeface="Arial"/>
                <a:cs typeface="Arial"/>
              </a:rPr>
              <a:t> (a) A ball thrown from the North Pole toward the equator would </a:t>
            </a:r>
            <a:r>
              <a:rPr lang="en-US" sz="2400" dirty="0" smtClean="0">
                <a:solidFill>
                  <a:srgbClr val="010001"/>
                </a:solidFill>
                <a:latin typeface="Arial"/>
                <a:cs typeface="Arial"/>
              </a:rPr>
              <a:t>be deflected </a:t>
            </a:r>
            <a:r>
              <a:rPr lang="en-US" sz="2400" dirty="0">
                <a:solidFill>
                  <a:srgbClr val="010001"/>
                </a:solidFill>
                <a:latin typeface="Arial"/>
                <a:cs typeface="Arial"/>
              </a:rPr>
              <a:t>to the west by the </a:t>
            </a:r>
            <a:r>
              <a:rPr lang="en-US" sz="2400" dirty="0" err="1">
                <a:solidFill>
                  <a:srgbClr val="010001"/>
                </a:solidFill>
                <a:latin typeface="Arial"/>
                <a:cs typeface="Arial"/>
              </a:rPr>
              <a:t>Coriolis</a:t>
            </a:r>
            <a:r>
              <a:rPr lang="en-US" sz="2400" dirty="0">
                <a:solidFill>
                  <a:srgbClr val="010001"/>
                </a:solidFill>
                <a:latin typeface="Arial"/>
                <a:cs typeface="Arial"/>
              </a:rPr>
              <a:t> effect. (b) The different rotation speeds of Earth at different </a:t>
            </a:r>
            <a:r>
              <a:rPr lang="en-US" sz="2400" dirty="0" smtClean="0">
                <a:solidFill>
                  <a:srgbClr val="010001"/>
                </a:solidFill>
                <a:latin typeface="Arial"/>
                <a:cs typeface="Arial"/>
              </a:rPr>
              <a:t>latitudes cause </a:t>
            </a:r>
            <a:r>
              <a:rPr lang="en-US" sz="2400" dirty="0">
                <a:solidFill>
                  <a:srgbClr val="010001"/>
                </a:solidFill>
                <a:latin typeface="Arial"/>
                <a:cs typeface="Arial"/>
              </a:rPr>
              <a:t>a deflection in the paths of traveling objects.</a:t>
            </a:r>
          </a:p>
        </p:txBody>
      </p:sp>
    </p:spTree>
    <p:extLst>
      <p:ext uri="{BB962C8B-B14F-4D97-AF65-F5344CB8AC3E}">
        <p14:creationId xmlns:p14="http://schemas.microsoft.com/office/powerpoint/2010/main" val="39240504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Climates and Biomes</a:t>
            </a:r>
            <a:br>
              <a:rPr lang="en-US" dirty="0"/>
            </a:br>
            <a:endParaRPr lang="en-US" dirty="0"/>
          </a:p>
        </p:txBody>
      </p:sp>
      <p:sp>
        <p:nvSpPr>
          <p:cNvPr id="3" name="Content Placeholder 2"/>
          <p:cNvSpPr>
            <a:spLocks noGrp="1"/>
          </p:cNvSpPr>
          <p:nvPr>
            <p:ph idx="1"/>
          </p:nvPr>
        </p:nvSpPr>
        <p:spPr/>
        <p:txBody>
          <a:bodyPr/>
          <a:lstStyle/>
          <a:p>
            <a:r>
              <a:rPr lang="en-US" b="1" dirty="0"/>
              <a:t>Climate</a:t>
            </a:r>
            <a:r>
              <a:rPr lang="en-US" dirty="0"/>
              <a:t> </a:t>
            </a:r>
            <a:r>
              <a:rPr lang="en-US" dirty="0" smtClean="0"/>
              <a:t> The </a:t>
            </a:r>
            <a:r>
              <a:rPr lang="en-US" dirty="0"/>
              <a:t>average weather that occurs in </a:t>
            </a:r>
            <a:r>
              <a:rPr lang="en-US" dirty="0" smtClean="0"/>
              <a:t>a given </a:t>
            </a:r>
            <a:r>
              <a:rPr lang="en-US" dirty="0"/>
              <a:t>region over a long period of time.</a:t>
            </a:r>
          </a:p>
          <a:p>
            <a:r>
              <a:rPr lang="en-US" b="1" dirty="0"/>
              <a:t>Weather</a:t>
            </a:r>
            <a:r>
              <a:rPr lang="en-US" dirty="0"/>
              <a:t> </a:t>
            </a:r>
            <a:r>
              <a:rPr lang="en-US" dirty="0" smtClean="0"/>
              <a:t> The </a:t>
            </a:r>
            <a:r>
              <a:rPr lang="en-US" dirty="0"/>
              <a:t>short-term conditions of </a:t>
            </a:r>
            <a:r>
              <a:rPr lang="en-US" dirty="0" smtClean="0"/>
              <a:t>the atmosphere </a:t>
            </a:r>
            <a:r>
              <a:rPr lang="en-US" dirty="0"/>
              <a:t>in a local area, which </a:t>
            </a:r>
            <a:r>
              <a:rPr lang="en-US" dirty="0" smtClean="0"/>
              <a:t>include temperature</a:t>
            </a:r>
            <a:r>
              <a:rPr lang="en-US" dirty="0"/>
              <a:t>, humidity, clouds, precipitation, </a:t>
            </a:r>
            <a:r>
              <a:rPr lang="en-US" dirty="0" smtClean="0"/>
              <a:t>and wind </a:t>
            </a:r>
            <a:r>
              <a:rPr lang="en-US" dirty="0"/>
              <a:t>speed.</a:t>
            </a:r>
          </a:p>
        </p:txBody>
      </p:sp>
    </p:spTree>
    <p:extLst>
      <p:ext uri="{BB962C8B-B14F-4D97-AF65-F5344CB8AC3E}">
        <p14:creationId xmlns:p14="http://schemas.microsoft.com/office/powerpoint/2010/main" val="22404831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a:t>
            </a:r>
            <a:r>
              <a:rPr lang="en-US" dirty="0" err="1"/>
              <a:t>Coriolis</a:t>
            </a:r>
            <a:r>
              <a:rPr lang="en-US" dirty="0"/>
              <a:t> Effect</a:t>
            </a:r>
            <a:br>
              <a:rPr lang="en-US" dirty="0"/>
            </a:br>
            <a:endParaRPr lang="en-US" dirty="0"/>
          </a:p>
        </p:txBody>
      </p:sp>
      <p:pic>
        <p:nvPicPr>
          <p:cNvPr id="5" name="Picture 4"/>
          <p:cNvPicPr>
            <a:picLocks noChangeAspect="1"/>
          </p:cNvPicPr>
          <p:nvPr/>
        </p:nvPicPr>
        <p:blipFill>
          <a:blip r:embed="rId2"/>
          <a:stretch>
            <a:fillRect/>
          </a:stretch>
        </p:blipFill>
        <p:spPr>
          <a:xfrm>
            <a:off x="1270000" y="1696450"/>
            <a:ext cx="7113586" cy="7585578"/>
          </a:xfrm>
          <a:prstGeom prst="rect">
            <a:avLst/>
          </a:prstGeom>
        </p:spPr>
      </p:pic>
      <p:sp>
        <p:nvSpPr>
          <p:cNvPr id="6" name="TextBox 5"/>
          <p:cNvSpPr txBox="1"/>
          <p:nvPr/>
        </p:nvSpPr>
        <p:spPr>
          <a:xfrm>
            <a:off x="8383586" y="1696450"/>
            <a:ext cx="4505768" cy="4031873"/>
          </a:xfrm>
          <a:prstGeom prst="rect">
            <a:avLst/>
          </a:prstGeom>
          <a:noFill/>
        </p:spPr>
        <p:txBody>
          <a:bodyPr wrap="square" rtlCol="0">
            <a:spAutoFit/>
          </a:bodyPr>
          <a:lstStyle/>
          <a:p>
            <a:r>
              <a:rPr lang="en-US" sz="3200" b="1" dirty="0">
                <a:solidFill>
                  <a:srgbClr val="010001"/>
                </a:solidFill>
                <a:latin typeface="Arial"/>
                <a:cs typeface="Arial"/>
              </a:rPr>
              <a:t>Prevailing wind patterns. </a:t>
            </a:r>
            <a:r>
              <a:rPr lang="en-US" sz="3200" dirty="0">
                <a:solidFill>
                  <a:srgbClr val="010001"/>
                </a:solidFill>
                <a:latin typeface="Arial"/>
                <a:cs typeface="Arial"/>
              </a:rPr>
              <a:t>Prevailing </a:t>
            </a:r>
            <a:r>
              <a:rPr lang="en-US" sz="3200" dirty="0" smtClean="0">
                <a:solidFill>
                  <a:srgbClr val="010001"/>
                </a:solidFill>
                <a:latin typeface="Arial"/>
                <a:cs typeface="Arial"/>
              </a:rPr>
              <a:t>wind patterns </a:t>
            </a:r>
            <a:r>
              <a:rPr lang="en-US" sz="3200" dirty="0">
                <a:solidFill>
                  <a:srgbClr val="010001"/>
                </a:solidFill>
                <a:latin typeface="Arial"/>
                <a:cs typeface="Arial"/>
              </a:rPr>
              <a:t>around the world </a:t>
            </a:r>
            <a:r>
              <a:rPr lang="en-US" sz="3200" dirty="0" smtClean="0">
                <a:solidFill>
                  <a:srgbClr val="010001"/>
                </a:solidFill>
                <a:latin typeface="Arial"/>
                <a:cs typeface="Arial"/>
              </a:rPr>
              <a:t>are produced </a:t>
            </a:r>
            <a:r>
              <a:rPr lang="en-US" sz="3200" dirty="0">
                <a:solidFill>
                  <a:srgbClr val="010001"/>
                </a:solidFill>
                <a:latin typeface="Arial"/>
                <a:cs typeface="Arial"/>
              </a:rPr>
              <a:t>by a combination of</a:t>
            </a:r>
          </a:p>
          <a:p>
            <a:r>
              <a:rPr lang="en-US" sz="3200" dirty="0" smtClean="0">
                <a:solidFill>
                  <a:srgbClr val="010001"/>
                </a:solidFill>
                <a:latin typeface="Arial"/>
                <a:cs typeface="Arial"/>
              </a:rPr>
              <a:t>atmospheric convection currents and the </a:t>
            </a:r>
            <a:r>
              <a:rPr lang="en-US" sz="3200" dirty="0" err="1" smtClean="0">
                <a:solidFill>
                  <a:srgbClr val="010001"/>
                </a:solidFill>
                <a:latin typeface="Arial"/>
                <a:cs typeface="Arial"/>
              </a:rPr>
              <a:t>Coriolis</a:t>
            </a:r>
            <a:r>
              <a:rPr lang="en-US" sz="3200" dirty="0" smtClean="0">
                <a:solidFill>
                  <a:srgbClr val="010001"/>
                </a:solidFill>
                <a:latin typeface="Arial"/>
                <a:cs typeface="Arial"/>
              </a:rPr>
              <a:t> </a:t>
            </a:r>
            <a:r>
              <a:rPr lang="en-US" sz="3200" dirty="0">
                <a:solidFill>
                  <a:srgbClr val="010001"/>
                </a:solidFill>
                <a:latin typeface="Arial"/>
                <a:cs typeface="Arial"/>
              </a:rPr>
              <a:t>effect.</a:t>
            </a:r>
          </a:p>
        </p:txBody>
      </p:sp>
    </p:spTree>
    <p:extLst>
      <p:ext uri="{BB962C8B-B14F-4D97-AF65-F5344CB8AC3E}">
        <p14:creationId xmlns:p14="http://schemas.microsoft.com/office/powerpoint/2010/main" val="38129111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Rain shadows cause mountains to be dry on one side</a:t>
            </a:r>
            <a:br>
              <a:rPr lang="en-US" dirty="0"/>
            </a:br>
            <a:endParaRPr lang="en-US" dirty="0"/>
          </a:p>
        </p:txBody>
      </p:sp>
      <p:sp>
        <p:nvSpPr>
          <p:cNvPr id="3" name="Content Placeholder 2"/>
          <p:cNvSpPr>
            <a:spLocks noGrp="1"/>
          </p:cNvSpPr>
          <p:nvPr>
            <p:ph idx="1"/>
          </p:nvPr>
        </p:nvSpPr>
        <p:spPr/>
        <p:txBody>
          <a:bodyPr/>
          <a:lstStyle/>
          <a:p>
            <a:r>
              <a:rPr lang="en-US" b="1" dirty="0"/>
              <a:t>Rain shadow </a:t>
            </a:r>
            <a:r>
              <a:rPr lang="en-US" b="1" dirty="0" smtClean="0"/>
              <a:t> </a:t>
            </a:r>
            <a:r>
              <a:rPr lang="en-US" dirty="0" smtClean="0"/>
              <a:t>A </a:t>
            </a:r>
            <a:r>
              <a:rPr lang="en-US" dirty="0"/>
              <a:t>region with dry conditions </a:t>
            </a:r>
            <a:r>
              <a:rPr lang="en-US" dirty="0" smtClean="0"/>
              <a:t>found on </a:t>
            </a:r>
            <a:r>
              <a:rPr lang="en-US" dirty="0"/>
              <a:t>the leeward side of a mountain range as </a:t>
            </a:r>
            <a:r>
              <a:rPr lang="en-US" dirty="0" smtClean="0"/>
              <a:t>a result </a:t>
            </a:r>
            <a:r>
              <a:rPr lang="en-US" dirty="0"/>
              <a:t>of humid winds from the ocean </a:t>
            </a:r>
            <a:r>
              <a:rPr lang="en-US" dirty="0" smtClean="0"/>
              <a:t>causing precipitation </a:t>
            </a:r>
            <a:r>
              <a:rPr lang="en-US" dirty="0"/>
              <a:t>on the windward side.</a:t>
            </a:r>
          </a:p>
        </p:txBody>
      </p:sp>
    </p:spTree>
    <p:extLst>
      <p:ext uri="{BB962C8B-B14F-4D97-AF65-F5344CB8AC3E}">
        <p14:creationId xmlns:p14="http://schemas.microsoft.com/office/powerpoint/2010/main" val="34512669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25670"/>
            <a:ext cx="10464800" cy="2465387"/>
          </a:xfrm>
        </p:spPr>
        <p:txBody>
          <a:bodyPr/>
          <a:lstStyle/>
          <a:p>
            <a:pPr algn="l"/>
            <a:r>
              <a:rPr lang="en-US" dirty="0"/>
              <a:t>Rain Shadows</a:t>
            </a:r>
            <a:br>
              <a:rPr lang="en-US" dirty="0"/>
            </a:br>
            <a:endParaRPr lang="en-US" dirty="0"/>
          </a:p>
        </p:txBody>
      </p:sp>
      <p:pic>
        <p:nvPicPr>
          <p:cNvPr id="4" name="Picture 3"/>
          <p:cNvPicPr>
            <a:picLocks noChangeAspect="1"/>
          </p:cNvPicPr>
          <p:nvPr/>
        </p:nvPicPr>
        <p:blipFill>
          <a:blip r:embed="rId3"/>
          <a:stretch>
            <a:fillRect/>
          </a:stretch>
        </p:blipFill>
        <p:spPr>
          <a:xfrm>
            <a:off x="1270000" y="995448"/>
            <a:ext cx="9466347" cy="6926595"/>
          </a:xfrm>
          <a:prstGeom prst="rect">
            <a:avLst/>
          </a:prstGeom>
        </p:spPr>
      </p:pic>
      <p:sp>
        <p:nvSpPr>
          <p:cNvPr id="5" name="TextBox 4"/>
          <p:cNvSpPr txBox="1"/>
          <p:nvPr/>
        </p:nvSpPr>
        <p:spPr>
          <a:xfrm>
            <a:off x="307863" y="7880331"/>
            <a:ext cx="12696937" cy="1938992"/>
          </a:xfrm>
          <a:prstGeom prst="rect">
            <a:avLst/>
          </a:prstGeom>
          <a:noFill/>
        </p:spPr>
        <p:txBody>
          <a:bodyPr wrap="square" rtlCol="0">
            <a:spAutoFit/>
          </a:bodyPr>
          <a:lstStyle/>
          <a:p>
            <a:r>
              <a:rPr lang="en-US" sz="2400" b="1" dirty="0">
                <a:solidFill>
                  <a:srgbClr val="010001"/>
                </a:solidFill>
                <a:latin typeface="Arial"/>
                <a:cs typeface="Arial"/>
              </a:rPr>
              <a:t>Rain shadow. </a:t>
            </a:r>
            <a:r>
              <a:rPr lang="en-US" sz="2400" dirty="0">
                <a:solidFill>
                  <a:srgbClr val="010001"/>
                </a:solidFill>
                <a:latin typeface="Arial"/>
                <a:cs typeface="Arial"/>
              </a:rPr>
              <a:t>Rain shadows occur where humid winds blowing inland from the ocean meet </a:t>
            </a:r>
            <a:r>
              <a:rPr lang="en-US" sz="2400" dirty="0" smtClean="0">
                <a:solidFill>
                  <a:srgbClr val="010001"/>
                </a:solidFill>
                <a:latin typeface="Arial"/>
                <a:cs typeface="Arial"/>
              </a:rPr>
              <a:t>a mountain </a:t>
            </a:r>
            <a:r>
              <a:rPr lang="en-US" sz="2400" dirty="0">
                <a:solidFill>
                  <a:srgbClr val="010001"/>
                </a:solidFill>
                <a:latin typeface="Arial"/>
                <a:cs typeface="Arial"/>
              </a:rPr>
              <a:t>range. On the windward (wind-facing) side of the mountains, air rises and cools, and large amounts </a:t>
            </a:r>
            <a:r>
              <a:rPr lang="en-US" sz="2400" dirty="0" smtClean="0">
                <a:solidFill>
                  <a:srgbClr val="010001"/>
                </a:solidFill>
                <a:latin typeface="Arial"/>
                <a:cs typeface="Arial"/>
              </a:rPr>
              <a:t>of water </a:t>
            </a:r>
            <a:r>
              <a:rPr lang="en-US" sz="2400" dirty="0">
                <a:solidFill>
                  <a:srgbClr val="010001"/>
                </a:solidFill>
                <a:latin typeface="Arial"/>
                <a:cs typeface="Arial"/>
              </a:rPr>
              <a:t>vapor condense to form clouds and precipitation. On the leeward side of the mountains, cold, dry air descends</a:t>
            </a:r>
            <a:r>
              <a:rPr lang="en-US" sz="2400" dirty="0" smtClean="0">
                <a:solidFill>
                  <a:srgbClr val="010001"/>
                </a:solidFill>
                <a:latin typeface="Arial"/>
                <a:cs typeface="Arial"/>
              </a:rPr>
              <a:t>, warms </a:t>
            </a:r>
            <a:r>
              <a:rPr lang="en-US" sz="2400" dirty="0">
                <a:solidFill>
                  <a:srgbClr val="010001"/>
                </a:solidFill>
                <a:latin typeface="Arial"/>
                <a:cs typeface="Arial"/>
              </a:rPr>
              <a:t>via adiabatic heating, and causes much drier conditions.</a:t>
            </a:r>
          </a:p>
        </p:txBody>
      </p:sp>
    </p:spTree>
    <p:extLst>
      <p:ext uri="{BB962C8B-B14F-4D97-AF65-F5344CB8AC3E}">
        <p14:creationId xmlns:p14="http://schemas.microsoft.com/office/powerpoint/2010/main" val="19645376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z="2800" dirty="0"/>
              <a:t>Air moving inland from the ocean contains a large amount of water vapor. When it meets the windward side of a mountain range (the side facing the wind), it rises and begins to experience adiabatic cooling.  </a:t>
            </a:r>
          </a:p>
          <a:p>
            <a:pPr lvl="0"/>
            <a:r>
              <a:rPr lang="en-US" sz="2800" dirty="0"/>
              <a:t>Because water vapor condenses as air cools, clouds form and precipitation falls.</a:t>
            </a:r>
          </a:p>
          <a:p>
            <a:pPr lvl="0"/>
            <a:r>
              <a:rPr lang="en-US" sz="2800" dirty="0"/>
              <a:t>The presence of the mountain range causes large amounts of precipitation to fall on its windward side. </a:t>
            </a:r>
          </a:p>
          <a:p>
            <a:pPr lvl="0"/>
            <a:r>
              <a:rPr lang="en-US" sz="2800" dirty="0"/>
              <a:t>The cold, dry air then travels to the other side of the mountain range (the leeward side), where it descends and experiences higher pressures, which cause adiabatic heating.</a:t>
            </a:r>
          </a:p>
          <a:p>
            <a:pPr lvl="0"/>
            <a:r>
              <a:rPr lang="en-US" sz="2800" dirty="0" smtClean="0"/>
              <a:t>This </a:t>
            </a:r>
            <a:r>
              <a:rPr lang="en-US" sz="2800" dirty="0"/>
              <a:t>air is now warm and dry and produces arid conditions on the leeward side forming the region called a rain shadow.</a:t>
            </a:r>
          </a:p>
          <a:p>
            <a:pPr marL="0" indent="0">
              <a:buNone/>
            </a:pPr>
            <a:endParaRPr lang="en-US" sz="2800" dirty="0"/>
          </a:p>
        </p:txBody>
      </p:sp>
      <p:sp>
        <p:nvSpPr>
          <p:cNvPr id="5" name="Title 1"/>
          <p:cNvSpPr>
            <a:spLocks noGrp="1"/>
          </p:cNvSpPr>
          <p:nvPr>
            <p:ph type="title"/>
          </p:nvPr>
        </p:nvSpPr>
        <p:spPr>
          <a:xfrm>
            <a:off x="1270000" y="-232290"/>
            <a:ext cx="10464800" cy="2465387"/>
          </a:xfrm>
        </p:spPr>
        <p:txBody>
          <a:bodyPr/>
          <a:lstStyle/>
          <a:p>
            <a:pPr algn="l"/>
            <a:r>
              <a:rPr lang="en-US" dirty="0"/>
              <a:t>Rain Shadows</a:t>
            </a:r>
            <a:br>
              <a:rPr lang="en-US" dirty="0"/>
            </a:br>
            <a:endParaRPr lang="en-US" dirty="0"/>
          </a:p>
        </p:txBody>
      </p:sp>
    </p:spTree>
    <p:extLst>
      <p:ext uri="{BB962C8B-B14F-4D97-AF65-F5344CB8AC3E}">
        <p14:creationId xmlns:p14="http://schemas.microsoft.com/office/powerpoint/2010/main" val="26095197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11  </a:t>
            </a:r>
            <a:r>
              <a:rPr lang="en-US" dirty="0" smtClean="0"/>
              <a:t/>
            </a:r>
            <a:br>
              <a:rPr lang="en-US" dirty="0" smtClean="0"/>
            </a:br>
            <a:r>
              <a:rPr lang="en-US" dirty="0" smtClean="0"/>
              <a:t>Ocean </a:t>
            </a:r>
            <a:r>
              <a:rPr lang="en-US" dirty="0"/>
              <a:t>Currents</a:t>
            </a:r>
            <a:br>
              <a:rPr lang="en-US" dirty="0"/>
            </a:br>
            <a:endParaRPr lang="en-US" dirty="0"/>
          </a:p>
        </p:txBody>
      </p:sp>
      <p:sp>
        <p:nvSpPr>
          <p:cNvPr id="3" name="Content Placeholder 2"/>
          <p:cNvSpPr>
            <a:spLocks noGrp="1"/>
          </p:cNvSpPr>
          <p:nvPr>
            <p:ph idx="1"/>
          </p:nvPr>
        </p:nvSpPr>
        <p:spPr/>
        <p:txBody>
          <a:bodyPr/>
          <a:lstStyle/>
          <a:p>
            <a:pPr marL="0" indent="0">
              <a:buNone/>
            </a:pPr>
            <a:r>
              <a:rPr lang="en-US" b="1" dirty="0"/>
              <a:t>After reading this module you should be able to</a:t>
            </a:r>
          </a:p>
          <a:p>
            <a:r>
              <a:rPr lang="en-US" dirty="0" smtClean="0"/>
              <a:t>describe </a:t>
            </a:r>
            <a:r>
              <a:rPr lang="en-US" dirty="0"/>
              <a:t>the patterns of surface ocean circulation.</a:t>
            </a:r>
          </a:p>
          <a:p>
            <a:r>
              <a:rPr lang="en-US" dirty="0" smtClean="0"/>
              <a:t>explain </a:t>
            </a:r>
            <a:r>
              <a:rPr lang="en-US" dirty="0"/>
              <a:t>the mixing of surface and deep ocean waters from </a:t>
            </a:r>
            <a:r>
              <a:rPr lang="en-US" dirty="0" err="1"/>
              <a:t>thermohaline</a:t>
            </a:r>
            <a:r>
              <a:rPr lang="en-US" dirty="0"/>
              <a:t> circulation.</a:t>
            </a:r>
          </a:p>
          <a:p>
            <a:r>
              <a:rPr lang="en-US" dirty="0"/>
              <a:t>i</a:t>
            </a:r>
            <a:r>
              <a:rPr lang="en-US" dirty="0" smtClean="0"/>
              <a:t>dentify </a:t>
            </a:r>
            <a:r>
              <a:rPr lang="en-US" dirty="0"/>
              <a:t>the causes and consequences of the El Niño–Southern Oscillation.</a:t>
            </a:r>
          </a:p>
        </p:txBody>
      </p:sp>
    </p:spTree>
    <p:extLst>
      <p:ext uri="{BB962C8B-B14F-4D97-AF65-F5344CB8AC3E}">
        <p14:creationId xmlns:p14="http://schemas.microsoft.com/office/powerpoint/2010/main" val="29596371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Surface ocean currents move warm and cold water around the globe</a:t>
            </a:r>
            <a:br>
              <a:rPr lang="en-US" dirty="0"/>
            </a:br>
            <a:endParaRPr lang="en-US" dirty="0"/>
          </a:p>
        </p:txBody>
      </p:sp>
      <p:sp>
        <p:nvSpPr>
          <p:cNvPr id="3" name="Content Placeholder 2"/>
          <p:cNvSpPr>
            <a:spLocks noGrp="1"/>
          </p:cNvSpPr>
          <p:nvPr>
            <p:ph idx="1"/>
          </p:nvPr>
        </p:nvSpPr>
        <p:spPr/>
        <p:txBody>
          <a:bodyPr/>
          <a:lstStyle/>
          <a:p>
            <a:pPr lvl="0"/>
            <a:r>
              <a:rPr lang="en-US" dirty="0"/>
              <a:t>Ocean currents are driven by a combination of temperature, gravity, prevailing winds, the </a:t>
            </a:r>
            <a:r>
              <a:rPr lang="en-US" dirty="0" err="1"/>
              <a:t>Coriolis</a:t>
            </a:r>
            <a:r>
              <a:rPr lang="en-US" dirty="0"/>
              <a:t> effect, and the locations of continents.</a:t>
            </a:r>
          </a:p>
          <a:p>
            <a:pPr lvl="0"/>
            <a:r>
              <a:rPr lang="en-US" dirty="0"/>
              <a:t>Warm water, like warm air, expands and rises. </a:t>
            </a:r>
          </a:p>
          <a:p>
            <a:r>
              <a:rPr lang="en-US" b="1" dirty="0"/>
              <a:t>Gyre  </a:t>
            </a:r>
            <a:r>
              <a:rPr lang="en-US" dirty="0" smtClean="0"/>
              <a:t>A </a:t>
            </a:r>
            <a:r>
              <a:rPr lang="en-US" dirty="0"/>
              <a:t>large-scale pattern of water circulation </a:t>
            </a:r>
            <a:r>
              <a:rPr lang="en-US" dirty="0" smtClean="0"/>
              <a:t>that moves </a:t>
            </a:r>
            <a:r>
              <a:rPr lang="en-US" dirty="0"/>
              <a:t>clockwise in the Northern Hemisphere </a:t>
            </a:r>
            <a:r>
              <a:rPr lang="en-US" dirty="0" smtClean="0"/>
              <a:t>and counterclockwise </a:t>
            </a:r>
            <a:r>
              <a:rPr lang="en-US" dirty="0"/>
              <a:t>in the Southern Hemisphere.</a:t>
            </a:r>
          </a:p>
          <a:p>
            <a:pPr marL="0" indent="0">
              <a:buNone/>
            </a:pPr>
            <a:endParaRPr lang="en-US" dirty="0"/>
          </a:p>
        </p:txBody>
      </p:sp>
    </p:spTree>
    <p:extLst>
      <p:ext uri="{BB962C8B-B14F-4D97-AF65-F5344CB8AC3E}">
        <p14:creationId xmlns:p14="http://schemas.microsoft.com/office/powerpoint/2010/main" val="9457870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76595"/>
            <a:ext cx="10464800" cy="2465387"/>
          </a:xfrm>
        </p:spPr>
        <p:txBody>
          <a:bodyPr/>
          <a:lstStyle/>
          <a:p>
            <a:pPr algn="l"/>
            <a:r>
              <a:rPr lang="en-US" dirty="0"/>
              <a:t>Ocean Currents</a:t>
            </a:r>
            <a:br>
              <a:rPr lang="en-US" dirty="0"/>
            </a:br>
            <a:endParaRPr lang="en-US" dirty="0"/>
          </a:p>
        </p:txBody>
      </p:sp>
      <p:pic>
        <p:nvPicPr>
          <p:cNvPr id="4" name="Picture 3"/>
          <p:cNvPicPr>
            <a:picLocks noChangeAspect="1"/>
          </p:cNvPicPr>
          <p:nvPr/>
        </p:nvPicPr>
        <p:blipFill>
          <a:blip r:embed="rId2"/>
          <a:stretch>
            <a:fillRect/>
          </a:stretch>
        </p:blipFill>
        <p:spPr>
          <a:xfrm>
            <a:off x="1270000" y="992425"/>
            <a:ext cx="9550853" cy="6235232"/>
          </a:xfrm>
          <a:prstGeom prst="rect">
            <a:avLst/>
          </a:prstGeom>
        </p:spPr>
      </p:pic>
      <p:sp>
        <p:nvSpPr>
          <p:cNvPr id="5" name="TextBox 4"/>
          <p:cNvSpPr txBox="1"/>
          <p:nvPr/>
        </p:nvSpPr>
        <p:spPr>
          <a:xfrm>
            <a:off x="205425" y="7167667"/>
            <a:ext cx="12799375" cy="2677656"/>
          </a:xfrm>
          <a:prstGeom prst="rect">
            <a:avLst/>
          </a:prstGeom>
          <a:noFill/>
        </p:spPr>
        <p:txBody>
          <a:bodyPr wrap="square" rtlCol="0">
            <a:spAutoFit/>
          </a:bodyPr>
          <a:lstStyle/>
          <a:p>
            <a:r>
              <a:rPr lang="en-US" sz="2400" b="1" dirty="0">
                <a:solidFill>
                  <a:srgbClr val="010001"/>
                </a:solidFill>
                <a:latin typeface="Arial"/>
                <a:cs typeface="Arial"/>
              </a:rPr>
              <a:t>Oceanic circulation patterns. </a:t>
            </a:r>
            <a:r>
              <a:rPr lang="en-US" sz="2400" dirty="0">
                <a:solidFill>
                  <a:srgbClr val="010001"/>
                </a:solidFill>
                <a:latin typeface="Arial"/>
                <a:cs typeface="Arial"/>
              </a:rPr>
              <a:t>Oceanic circulation patterns are the result of </a:t>
            </a:r>
            <a:r>
              <a:rPr lang="en-US" sz="2400" dirty="0" smtClean="0">
                <a:solidFill>
                  <a:srgbClr val="010001"/>
                </a:solidFill>
                <a:latin typeface="Arial"/>
                <a:cs typeface="Arial"/>
              </a:rPr>
              <a:t>differential heating</a:t>
            </a:r>
            <a:r>
              <a:rPr lang="en-US" sz="2400" dirty="0">
                <a:solidFill>
                  <a:srgbClr val="010001"/>
                </a:solidFill>
                <a:latin typeface="Arial"/>
                <a:cs typeface="Arial"/>
              </a:rPr>
              <a:t>, gravity, prevailing winds, the </a:t>
            </a:r>
            <a:r>
              <a:rPr lang="en-US" sz="2400" dirty="0" err="1">
                <a:solidFill>
                  <a:srgbClr val="010001"/>
                </a:solidFill>
                <a:latin typeface="Arial"/>
                <a:cs typeface="Arial"/>
              </a:rPr>
              <a:t>Coriolis</a:t>
            </a:r>
            <a:r>
              <a:rPr lang="en-US" sz="2400" dirty="0">
                <a:solidFill>
                  <a:srgbClr val="010001"/>
                </a:solidFill>
                <a:latin typeface="Arial"/>
                <a:cs typeface="Arial"/>
              </a:rPr>
              <a:t> effect, and the locations of continents. Each of the five </a:t>
            </a:r>
            <a:r>
              <a:rPr lang="en-US" sz="2400" dirty="0" smtClean="0">
                <a:solidFill>
                  <a:srgbClr val="010001"/>
                </a:solidFill>
                <a:latin typeface="Arial"/>
                <a:cs typeface="Arial"/>
              </a:rPr>
              <a:t>major ocean </a:t>
            </a:r>
            <a:r>
              <a:rPr lang="en-US" sz="2400" dirty="0">
                <a:solidFill>
                  <a:srgbClr val="010001"/>
                </a:solidFill>
                <a:latin typeface="Arial"/>
                <a:cs typeface="Arial"/>
              </a:rPr>
              <a:t>basins contains a gyre driven by the trade winds in the tropics and the </a:t>
            </a:r>
            <a:r>
              <a:rPr lang="en-US" sz="2400" dirty="0" err="1">
                <a:solidFill>
                  <a:srgbClr val="010001"/>
                </a:solidFill>
                <a:latin typeface="Arial"/>
                <a:cs typeface="Arial"/>
              </a:rPr>
              <a:t>westerlies</a:t>
            </a:r>
            <a:r>
              <a:rPr lang="en-US" sz="2400" dirty="0">
                <a:solidFill>
                  <a:srgbClr val="010001"/>
                </a:solidFill>
                <a:latin typeface="Arial"/>
                <a:cs typeface="Arial"/>
              </a:rPr>
              <a:t> at mid-</a:t>
            </a:r>
            <a:r>
              <a:rPr lang="en-US" sz="2400" dirty="0" smtClean="0">
                <a:solidFill>
                  <a:srgbClr val="010001"/>
                </a:solidFill>
                <a:latin typeface="Arial"/>
                <a:cs typeface="Arial"/>
              </a:rPr>
              <a:t>latitudes. The </a:t>
            </a:r>
            <a:r>
              <a:rPr lang="en-US" sz="2400" dirty="0">
                <a:solidFill>
                  <a:srgbClr val="010001"/>
                </a:solidFill>
                <a:latin typeface="Arial"/>
                <a:cs typeface="Arial"/>
              </a:rPr>
              <a:t>result is a clockwise circulation pattern in the Northern Hemisphere and a counterclockwise </a:t>
            </a:r>
            <a:r>
              <a:rPr lang="en-US" sz="2400" dirty="0" smtClean="0">
                <a:solidFill>
                  <a:srgbClr val="010001"/>
                </a:solidFill>
                <a:latin typeface="Arial"/>
                <a:cs typeface="Arial"/>
              </a:rPr>
              <a:t>circulation pattern </a:t>
            </a:r>
            <a:r>
              <a:rPr lang="en-US" sz="2400" dirty="0">
                <a:solidFill>
                  <a:srgbClr val="010001"/>
                </a:solidFill>
                <a:latin typeface="Arial"/>
                <a:cs typeface="Arial"/>
              </a:rPr>
              <a:t>in the Southern Hemisphere. Along the west coasts of many continents, currents diverge and </a:t>
            </a:r>
            <a:r>
              <a:rPr lang="en-US" sz="2400" dirty="0" smtClean="0">
                <a:solidFill>
                  <a:srgbClr val="010001"/>
                </a:solidFill>
                <a:latin typeface="Arial"/>
                <a:cs typeface="Arial"/>
              </a:rPr>
              <a:t>cause the </a:t>
            </a:r>
            <a:r>
              <a:rPr lang="en-US" sz="2400" dirty="0">
                <a:solidFill>
                  <a:srgbClr val="010001"/>
                </a:solidFill>
                <a:latin typeface="Arial"/>
                <a:cs typeface="Arial"/>
              </a:rPr>
              <a:t>upwelling of deeper and more fertile water.</a:t>
            </a:r>
          </a:p>
        </p:txBody>
      </p:sp>
    </p:spTree>
    <p:extLst>
      <p:ext uri="{BB962C8B-B14F-4D97-AF65-F5344CB8AC3E}">
        <p14:creationId xmlns:p14="http://schemas.microsoft.com/office/powerpoint/2010/main" val="34619709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Ocean Currents </a:t>
            </a:r>
            <a:br>
              <a:rPr lang="en-US" dirty="0"/>
            </a:br>
            <a:endParaRPr lang="en-US" dirty="0"/>
          </a:p>
        </p:txBody>
      </p:sp>
      <p:sp>
        <p:nvSpPr>
          <p:cNvPr id="3" name="Content Placeholder 2"/>
          <p:cNvSpPr>
            <a:spLocks noGrp="1"/>
          </p:cNvSpPr>
          <p:nvPr>
            <p:ph idx="1"/>
          </p:nvPr>
        </p:nvSpPr>
        <p:spPr/>
        <p:txBody>
          <a:bodyPr/>
          <a:lstStyle/>
          <a:p>
            <a:r>
              <a:rPr lang="en-US" b="1" dirty="0"/>
              <a:t>Upwelling</a:t>
            </a:r>
            <a:r>
              <a:rPr lang="en-US" dirty="0"/>
              <a:t>  The upward movement of ocean </a:t>
            </a:r>
            <a:r>
              <a:rPr lang="en-US" dirty="0" smtClean="0"/>
              <a:t>water toward the surface as a result of diverging currents.</a:t>
            </a:r>
          </a:p>
          <a:p>
            <a:pPr lvl="0"/>
            <a:r>
              <a:rPr lang="en-US" dirty="0" smtClean="0"/>
              <a:t>This </a:t>
            </a:r>
            <a:r>
              <a:rPr lang="en-US" dirty="0"/>
              <a:t>upward movement of water brings nutrients from the ocean bottom that supports the large populations of producers, which in turn support large populations of fish.  </a:t>
            </a:r>
          </a:p>
          <a:p>
            <a:pPr marL="0" indent="0">
              <a:buNone/>
            </a:pPr>
            <a:endParaRPr lang="en-US" dirty="0"/>
          </a:p>
        </p:txBody>
      </p:sp>
    </p:spTree>
    <p:extLst>
      <p:ext uri="{BB962C8B-B14F-4D97-AF65-F5344CB8AC3E}">
        <p14:creationId xmlns:p14="http://schemas.microsoft.com/office/powerpoint/2010/main" val="34631830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Deep water currents circulate ocean water over long time periods</a:t>
            </a:r>
            <a:br>
              <a:rPr lang="en-US" dirty="0"/>
            </a:br>
            <a:endParaRPr lang="en-US" dirty="0"/>
          </a:p>
        </p:txBody>
      </p:sp>
      <p:sp>
        <p:nvSpPr>
          <p:cNvPr id="3" name="Content Placeholder 2"/>
          <p:cNvSpPr>
            <a:spLocks noGrp="1"/>
          </p:cNvSpPr>
          <p:nvPr>
            <p:ph idx="1"/>
          </p:nvPr>
        </p:nvSpPr>
        <p:spPr/>
        <p:txBody>
          <a:bodyPr/>
          <a:lstStyle/>
          <a:p>
            <a:r>
              <a:rPr lang="en-US" b="1" dirty="0" err="1"/>
              <a:t>Thermohaline</a:t>
            </a:r>
            <a:r>
              <a:rPr lang="en-US" b="1" dirty="0"/>
              <a:t> </a:t>
            </a:r>
            <a:r>
              <a:rPr lang="en-US" b="1" dirty="0" smtClean="0"/>
              <a:t>circulation  </a:t>
            </a:r>
            <a:r>
              <a:rPr lang="en-US" dirty="0" smtClean="0"/>
              <a:t>An </a:t>
            </a:r>
            <a:r>
              <a:rPr lang="en-US" dirty="0"/>
              <a:t>oceanic </a:t>
            </a:r>
            <a:r>
              <a:rPr lang="en-US" dirty="0" smtClean="0"/>
              <a:t>circulation pattern </a:t>
            </a:r>
            <a:r>
              <a:rPr lang="en-US" dirty="0"/>
              <a:t>that drives the mixing of surface water </a:t>
            </a:r>
            <a:r>
              <a:rPr lang="en-US" dirty="0" smtClean="0"/>
              <a:t>and deep </a:t>
            </a:r>
            <a:r>
              <a:rPr lang="en-US" dirty="0"/>
              <a:t>water</a:t>
            </a:r>
            <a:r>
              <a:rPr lang="en-US" dirty="0" smtClean="0"/>
              <a:t>.</a:t>
            </a:r>
          </a:p>
          <a:p>
            <a:pPr lvl="0"/>
            <a:r>
              <a:rPr lang="en-US" dirty="0"/>
              <a:t>Scientists believe this process is crucial for moving heat and nutrients around the globe.  </a:t>
            </a:r>
          </a:p>
          <a:p>
            <a:pPr lvl="0"/>
            <a:r>
              <a:rPr lang="en-US" dirty="0" err="1"/>
              <a:t>Thermohaline</a:t>
            </a:r>
            <a:r>
              <a:rPr lang="en-US" dirty="0"/>
              <a:t> circulation appears to be driven by surface waters that contain unusually large amounts of salt.  </a:t>
            </a:r>
          </a:p>
        </p:txBody>
      </p:sp>
    </p:spTree>
    <p:extLst>
      <p:ext uri="{BB962C8B-B14F-4D97-AF65-F5344CB8AC3E}">
        <p14:creationId xmlns:p14="http://schemas.microsoft.com/office/powerpoint/2010/main" val="7864377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1751"/>
            <a:ext cx="10464800" cy="2465387"/>
          </a:xfrm>
        </p:spPr>
        <p:txBody>
          <a:bodyPr/>
          <a:lstStyle/>
          <a:p>
            <a:pPr algn="l"/>
            <a:r>
              <a:rPr lang="en-US" dirty="0" err="1"/>
              <a:t>Thermohaline</a:t>
            </a:r>
            <a:r>
              <a:rPr lang="en-US" dirty="0"/>
              <a:t> Circulation</a:t>
            </a:r>
            <a:br>
              <a:rPr lang="en-US" dirty="0"/>
            </a:br>
            <a:endParaRPr lang="en-US" dirty="0"/>
          </a:p>
        </p:txBody>
      </p:sp>
      <p:pic>
        <p:nvPicPr>
          <p:cNvPr id="4" name="Picture 3"/>
          <p:cNvPicPr>
            <a:picLocks noChangeAspect="1"/>
          </p:cNvPicPr>
          <p:nvPr/>
        </p:nvPicPr>
        <p:blipFill>
          <a:blip r:embed="rId2"/>
          <a:stretch>
            <a:fillRect/>
          </a:stretch>
        </p:blipFill>
        <p:spPr>
          <a:xfrm>
            <a:off x="1270000" y="1524740"/>
            <a:ext cx="11247025" cy="6281875"/>
          </a:xfrm>
          <a:prstGeom prst="rect">
            <a:avLst/>
          </a:prstGeom>
        </p:spPr>
      </p:pic>
      <p:sp>
        <p:nvSpPr>
          <p:cNvPr id="5" name="TextBox 4"/>
          <p:cNvSpPr txBox="1"/>
          <p:nvPr/>
        </p:nvSpPr>
        <p:spPr>
          <a:xfrm>
            <a:off x="1270000" y="8180138"/>
            <a:ext cx="11522372" cy="1384995"/>
          </a:xfrm>
          <a:prstGeom prst="rect">
            <a:avLst/>
          </a:prstGeom>
          <a:noFill/>
        </p:spPr>
        <p:txBody>
          <a:bodyPr wrap="square" rtlCol="0">
            <a:spAutoFit/>
          </a:bodyPr>
          <a:lstStyle/>
          <a:p>
            <a:r>
              <a:rPr lang="en-US" sz="2800" b="1" dirty="0" err="1">
                <a:solidFill>
                  <a:srgbClr val="010001"/>
                </a:solidFill>
                <a:latin typeface="Arial"/>
                <a:cs typeface="Arial"/>
              </a:rPr>
              <a:t>Thermohaline</a:t>
            </a:r>
            <a:r>
              <a:rPr lang="en-US" sz="2800" b="1" dirty="0">
                <a:solidFill>
                  <a:srgbClr val="010001"/>
                </a:solidFill>
                <a:latin typeface="Arial"/>
                <a:cs typeface="Arial"/>
              </a:rPr>
              <a:t> circulation. </a:t>
            </a:r>
            <a:r>
              <a:rPr lang="en-US" sz="2800" dirty="0">
                <a:solidFill>
                  <a:srgbClr val="010001"/>
                </a:solidFill>
                <a:latin typeface="Arial"/>
                <a:cs typeface="Arial"/>
              </a:rPr>
              <a:t>The sinking of dense, salty water in the North </a:t>
            </a:r>
            <a:r>
              <a:rPr lang="en-US" sz="2800" dirty="0" smtClean="0">
                <a:solidFill>
                  <a:srgbClr val="010001"/>
                </a:solidFill>
                <a:latin typeface="Arial"/>
                <a:cs typeface="Arial"/>
              </a:rPr>
              <a:t>Atlantic drives </a:t>
            </a:r>
            <a:r>
              <a:rPr lang="en-US" sz="2800" dirty="0">
                <a:solidFill>
                  <a:srgbClr val="010001"/>
                </a:solidFill>
                <a:latin typeface="Arial"/>
                <a:cs typeface="Arial"/>
              </a:rPr>
              <a:t>a deep, cold current that moves slowly around the world.</a:t>
            </a:r>
          </a:p>
        </p:txBody>
      </p:sp>
    </p:spTree>
    <p:extLst>
      <p:ext uri="{BB962C8B-B14F-4D97-AF65-F5344CB8AC3E}">
        <p14:creationId xmlns:p14="http://schemas.microsoft.com/office/powerpoint/2010/main" val="297858629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9  </a:t>
            </a:r>
            <a:r>
              <a:rPr lang="en-US" dirty="0" smtClean="0"/>
              <a:t/>
            </a:r>
            <a:br>
              <a:rPr lang="en-US" dirty="0" smtClean="0"/>
            </a:br>
            <a:r>
              <a:rPr lang="en-US" dirty="0" smtClean="0"/>
              <a:t>The </a:t>
            </a:r>
            <a:r>
              <a:rPr lang="en-US" dirty="0"/>
              <a:t>Unequal Heating of Earth</a:t>
            </a:r>
            <a:br>
              <a:rPr lang="en-US" dirty="0"/>
            </a:br>
            <a:endParaRPr lang="en-US" dirty="0"/>
          </a:p>
        </p:txBody>
      </p:sp>
      <p:sp>
        <p:nvSpPr>
          <p:cNvPr id="3" name="Content Placeholder 2"/>
          <p:cNvSpPr>
            <a:spLocks noGrp="1"/>
          </p:cNvSpPr>
          <p:nvPr>
            <p:ph idx="1"/>
          </p:nvPr>
        </p:nvSpPr>
        <p:spPr/>
        <p:txBody>
          <a:bodyPr/>
          <a:lstStyle/>
          <a:p>
            <a:pPr marL="0" indent="0">
              <a:buNone/>
            </a:pPr>
            <a:r>
              <a:rPr lang="en-US" b="1" dirty="0"/>
              <a:t>After reading this module you should be able to</a:t>
            </a:r>
          </a:p>
          <a:p>
            <a:r>
              <a:rPr lang="en-US" dirty="0" smtClean="0"/>
              <a:t>identify </a:t>
            </a:r>
            <a:r>
              <a:rPr lang="en-US" dirty="0"/>
              <a:t>the five layers of the atmosphere.</a:t>
            </a:r>
          </a:p>
          <a:p>
            <a:r>
              <a:rPr lang="en-US" dirty="0" smtClean="0"/>
              <a:t>discuss </a:t>
            </a:r>
            <a:r>
              <a:rPr lang="en-US" dirty="0"/>
              <a:t>the factors that cause unequal heating of Earth.</a:t>
            </a:r>
          </a:p>
          <a:p>
            <a:r>
              <a:rPr lang="en-US" dirty="0" smtClean="0"/>
              <a:t>describe </a:t>
            </a:r>
            <a:r>
              <a:rPr lang="en-US" dirty="0"/>
              <a:t>how Earth’s tilt affects seasonal differences in temperatures.</a:t>
            </a:r>
          </a:p>
        </p:txBody>
      </p:sp>
    </p:spTree>
    <p:extLst>
      <p:ext uri="{BB962C8B-B14F-4D97-AF65-F5344CB8AC3E}">
        <p14:creationId xmlns:p14="http://schemas.microsoft.com/office/powerpoint/2010/main" val="12908644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71159"/>
            <a:ext cx="10464800" cy="2465387"/>
          </a:xfrm>
        </p:spPr>
        <p:txBody>
          <a:bodyPr/>
          <a:lstStyle/>
          <a:p>
            <a:pPr algn="l"/>
            <a:r>
              <a:rPr lang="en-US" dirty="0"/>
              <a:t>Deep ocean currents </a:t>
            </a:r>
            <a:r>
              <a:rPr lang="en-US" dirty="0" smtClean="0"/>
              <a:t>circulate ocean </a:t>
            </a:r>
            <a:r>
              <a:rPr lang="en-US" dirty="0"/>
              <a:t>water over long time periods</a:t>
            </a:r>
          </a:p>
        </p:txBody>
      </p:sp>
      <p:sp>
        <p:nvSpPr>
          <p:cNvPr id="3" name="Content Placeholder 2"/>
          <p:cNvSpPr>
            <a:spLocks noGrp="1"/>
          </p:cNvSpPr>
          <p:nvPr>
            <p:ph idx="1"/>
          </p:nvPr>
        </p:nvSpPr>
        <p:spPr/>
        <p:txBody>
          <a:bodyPr/>
          <a:lstStyle/>
          <a:p>
            <a:pPr lvl="0"/>
            <a:r>
              <a:rPr lang="en-US" dirty="0"/>
              <a:t>Some of the water that flows from the Gulf of Mexico to the North Atlantic freezes or evaporates, and the salt that remains behind increases the salt concentration of the water.</a:t>
            </a:r>
          </a:p>
          <a:p>
            <a:pPr lvl="0"/>
            <a:r>
              <a:rPr lang="en-US" dirty="0"/>
              <a:t>This cold, salty water is relatively dense, so it sinks to the bottom of the ocean, mixing with deeper ocean waters.  </a:t>
            </a:r>
          </a:p>
          <a:p>
            <a:pPr lvl="0"/>
            <a:r>
              <a:rPr lang="en-US" dirty="0"/>
              <a:t>These two processes create the movement necessary to drive a deep, cold current that slowly moves past Antarctica and northward to the northern Pacific Ocean.  </a:t>
            </a:r>
          </a:p>
        </p:txBody>
      </p:sp>
    </p:spTree>
    <p:extLst>
      <p:ext uri="{BB962C8B-B14F-4D97-AF65-F5344CB8AC3E}">
        <p14:creationId xmlns:p14="http://schemas.microsoft.com/office/powerpoint/2010/main" val="33505366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El-Niño Southern Oscillation is caused by a shift in ocean currents</a:t>
            </a:r>
            <a:br>
              <a:rPr lang="en-US" dirty="0"/>
            </a:br>
            <a:endParaRPr lang="en-US" dirty="0"/>
          </a:p>
        </p:txBody>
      </p:sp>
      <p:sp>
        <p:nvSpPr>
          <p:cNvPr id="3" name="Content Placeholder 2"/>
          <p:cNvSpPr>
            <a:spLocks noGrp="1"/>
          </p:cNvSpPr>
          <p:nvPr>
            <p:ph idx="1"/>
          </p:nvPr>
        </p:nvSpPr>
        <p:spPr/>
        <p:txBody>
          <a:bodyPr/>
          <a:lstStyle/>
          <a:p>
            <a:r>
              <a:rPr lang="en-US" b="1" dirty="0"/>
              <a:t>El Niño–Southern Oscillation (ENSO) </a:t>
            </a:r>
            <a:r>
              <a:rPr lang="en-US" b="1" dirty="0" smtClean="0"/>
              <a:t> </a:t>
            </a:r>
            <a:r>
              <a:rPr lang="en-US" dirty="0" smtClean="0"/>
              <a:t>A reversal </a:t>
            </a:r>
            <a:r>
              <a:rPr lang="en-US" dirty="0"/>
              <a:t>of wind and water currents in the </a:t>
            </a:r>
            <a:r>
              <a:rPr lang="en-US" dirty="0" smtClean="0"/>
              <a:t>South Pacific</a:t>
            </a:r>
            <a:r>
              <a:rPr lang="en-US" dirty="0"/>
              <a:t>.</a:t>
            </a:r>
          </a:p>
        </p:txBody>
      </p:sp>
    </p:spTree>
    <p:extLst>
      <p:ext uri="{BB962C8B-B14F-4D97-AF65-F5344CB8AC3E}">
        <p14:creationId xmlns:p14="http://schemas.microsoft.com/office/powerpoint/2010/main" val="203195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57919"/>
            <a:ext cx="10464800" cy="2465387"/>
          </a:xfrm>
        </p:spPr>
        <p:txBody>
          <a:bodyPr/>
          <a:lstStyle/>
          <a:p>
            <a:pPr algn="l"/>
            <a:r>
              <a:rPr lang="en-US" dirty="0"/>
              <a:t>The El-Niño Southern Oscillation</a:t>
            </a:r>
            <a:br>
              <a:rPr lang="en-US" dirty="0"/>
            </a:br>
            <a:endParaRPr lang="en-US" dirty="0"/>
          </a:p>
        </p:txBody>
      </p:sp>
      <p:sp>
        <p:nvSpPr>
          <p:cNvPr id="3" name="Content Placeholder 2"/>
          <p:cNvSpPr>
            <a:spLocks noGrp="1"/>
          </p:cNvSpPr>
          <p:nvPr>
            <p:ph idx="1"/>
          </p:nvPr>
        </p:nvSpPr>
        <p:spPr>
          <a:xfrm>
            <a:off x="1270000" y="1472485"/>
            <a:ext cx="10464800" cy="1254236"/>
          </a:xfrm>
        </p:spPr>
        <p:txBody>
          <a:bodyPr/>
          <a:lstStyle/>
          <a:p>
            <a:pPr lvl="0"/>
            <a:r>
              <a:rPr lang="en-US" sz="2800" dirty="0"/>
              <a:t>Every 3 to 7 years, the interaction of the Earth's atmosphere and ocean cause surface currents in the tropical Pacific Ocean to reverse direction.  </a:t>
            </a:r>
          </a:p>
          <a:p>
            <a:pPr marL="0" indent="0">
              <a:buNone/>
            </a:pPr>
            <a:endParaRPr lang="en-US" sz="2800" dirty="0"/>
          </a:p>
        </p:txBody>
      </p:sp>
      <p:pic>
        <p:nvPicPr>
          <p:cNvPr id="4" name="Picture 3"/>
          <p:cNvPicPr>
            <a:picLocks noChangeAspect="1"/>
          </p:cNvPicPr>
          <p:nvPr/>
        </p:nvPicPr>
        <p:blipFill>
          <a:blip r:embed="rId2"/>
          <a:stretch>
            <a:fillRect/>
          </a:stretch>
        </p:blipFill>
        <p:spPr>
          <a:xfrm>
            <a:off x="1270000" y="2447605"/>
            <a:ext cx="6274160" cy="7192947"/>
          </a:xfrm>
          <a:prstGeom prst="rect">
            <a:avLst/>
          </a:prstGeom>
        </p:spPr>
      </p:pic>
      <p:sp>
        <p:nvSpPr>
          <p:cNvPr id="5" name="TextBox 4"/>
          <p:cNvSpPr txBox="1"/>
          <p:nvPr/>
        </p:nvSpPr>
        <p:spPr>
          <a:xfrm>
            <a:off x="7792778" y="2312903"/>
            <a:ext cx="4983530" cy="5262980"/>
          </a:xfrm>
          <a:prstGeom prst="rect">
            <a:avLst/>
          </a:prstGeom>
          <a:noFill/>
        </p:spPr>
        <p:txBody>
          <a:bodyPr wrap="square" rtlCol="0">
            <a:spAutoFit/>
          </a:bodyPr>
          <a:lstStyle/>
          <a:p>
            <a:r>
              <a:rPr lang="en-US" sz="2800" b="1" dirty="0">
                <a:solidFill>
                  <a:srgbClr val="010001"/>
                </a:solidFill>
                <a:latin typeface="Arial"/>
                <a:cs typeface="Arial"/>
              </a:rPr>
              <a:t>The El Niño–Southern Oscillation. </a:t>
            </a:r>
            <a:r>
              <a:rPr lang="en-US" sz="2800" dirty="0">
                <a:solidFill>
                  <a:srgbClr val="010001"/>
                </a:solidFill>
                <a:latin typeface="Arial"/>
                <a:cs typeface="Arial"/>
              </a:rPr>
              <a:t>(a) In </a:t>
            </a:r>
            <a:r>
              <a:rPr lang="en-US" sz="2800" dirty="0" smtClean="0">
                <a:solidFill>
                  <a:srgbClr val="010001"/>
                </a:solidFill>
                <a:latin typeface="Arial"/>
                <a:cs typeface="Arial"/>
              </a:rPr>
              <a:t>a normal </a:t>
            </a:r>
            <a:r>
              <a:rPr lang="en-US" sz="2800" dirty="0">
                <a:solidFill>
                  <a:srgbClr val="010001"/>
                </a:solidFill>
                <a:latin typeface="Arial"/>
                <a:cs typeface="Arial"/>
              </a:rPr>
              <a:t>year, trade winds push warm surface waters away from </a:t>
            </a:r>
            <a:r>
              <a:rPr lang="en-US" sz="2800" dirty="0" smtClean="0">
                <a:solidFill>
                  <a:srgbClr val="010001"/>
                </a:solidFill>
                <a:latin typeface="Arial"/>
                <a:cs typeface="Arial"/>
              </a:rPr>
              <a:t>the coast </a:t>
            </a:r>
            <a:r>
              <a:rPr lang="en-US" sz="2800" dirty="0">
                <a:solidFill>
                  <a:srgbClr val="010001"/>
                </a:solidFill>
                <a:latin typeface="Arial"/>
                <a:cs typeface="Arial"/>
              </a:rPr>
              <a:t>of South America and promote the upwelling of water from </a:t>
            </a:r>
            <a:r>
              <a:rPr lang="en-US" sz="2800" dirty="0" smtClean="0">
                <a:solidFill>
                  <a:srgbClr val="010001"/>
                </a:solidFill>
                <a:latin typeface="Arial"/>
                <a:cs typeface="Arial"/>
              </a:rPr>
              <a:t>the ocean </a:t>
            </a:r>
            <a:r>
              <a:rPr lang="en-US" sz="2800" dirty="0">
                <a:solidFill>
                  <a:srgbClr val="010001"/>
                </a:solidFill>
                <a:latin typeface="Arial"/>
                <a:cs typeface="Arial"/>
              </a:rPr>
              <a:t>bottom. (b) In an El Niño year, trade winds weaken or </a:t>
            </a:r>
            <a:r>
              <a:rPr lang="en-US" sz="2800" dirty="0" smtClean="0">
                <a:solidFill>
                  <a:srgbClr val="010001"/>
                </a:solidFill>
                <a:latin typeface="Arial"/>
                <a:cs typeface="Arial"/>
              </a:rPr>
              <a:t>reverse direction</a:t>
            </a:r>
            <a:r>
              <a:rPr lang="en-US" sz="2800" dirty="0">
                <a:solidFill>
                  <a:srgbClr val="010001"/>
                </a:solidFill>
                <a:latin typeface="Arial"/>
                <a:cs typeface="Arial"/>
              </a:rPr>
              <a:t>, so warm waters build up along the west coast of Peru.</a:t>
            </a:r>
          </a:p>
        </p:txBody>
      </p:sp>
    </p:spTree>
    <p:extLst>
      <p:ext uri="{BB962C8B-B14F-4D97-AF65-F5344CB8AC3E}">
        <p14:creationId xmlns:p14="http://schemas.microsoft.com/office/powerpoint/2010/main" val="98908081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El-Niño Southern Oscillation</a:t>
            </a:r>
            <a:br>
              <a:rPr lang="en-US" dirty="0"/>
            </a:br>
            <a:endParaRPr lang="en-US" dirty="0"/>
          </a:p>
        </p:txBody>
      </p:sp>
      <p:sp>
        <p:nvSpPr>
          <p:cNvPr id="3" name="Content Placeholder 2"/>
          <p:cNvSpPr>
            <a:spLocks noGrp="1"/>
          </p:cNvSpPr>
          <p:nvPr>
            <p:ph idx="1"/>
          </p:nvPr>
        </p:nvSpPr>
        <p:spPr>
          <a:xfrm>
            <a:off x="1270000" y="3134648"/>
            <a:ext cx="10464800" cy="5840413"/>
          </a:xfrm>
        </p:spPr>
        <p:txBody>
          <a:bodyPr/>
          <a:lstStyle/>
          <a:p>
            <a:pPr lvl="0"/>
            <a:r>
              <a:rPr lang="en-US" sz="3200" dirty="0"/>
              <a:t>First, the trade winds near South America weaken.</a:t>
            </a:r>
          </a:p>
          <a:p>
            <a:pPr lvl="0"/>
            <a:r>
              <a:rPr lang="en-US" sz="3200" dirty="0"/>
              <a:t>This weakening allows warm equatorial water from the western Pacific to move eastward toward the west coast of South America.</a:t>
            </a:r>
          </a:p>
          <a:p>
            <a:pPr lvl="0"/>
            <a:r>
              <a:rPr lang="en-US" sz="3200" dirty="0"/>
              <a:t>The movement of warm water and air toward South America suppresses upwelling off the coast of Peru and decreases productivity there, reducing fish populations near the coast.  </a:t>
            </a:r>
          </a:p>
          <a:p>
            <a:pPr lvl="0"/>
            <a:r>
              <a:rPr lang="en-US" sz="3200" dirty="0"/>
              <a:t>These periodic changes in wind and ocean currents are collectively called the El-Niño Southern Oscillation, or ENSO.  </a:t>
            </a:r>
          </a:p>
          <a:p>
            <a:pPr marL="0" indent="0">
              <a:buNone/>
            </a:pPr>
            <a:endParaRPr lang="en-US" sz="3200" dirty="0"/>
          </a:p>
        </p:txBody>
      </p:sp>
    </p:spTree>
    <p:extLst>
      <p:ext uri="{BB962C8B-B14F-4D97-AF65-F5344CB8AC3E}">
        <p14:creationId xmlns:p14="http://schemas.microsoft.com/office/powerpoint/2010/main" val="9591762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12  </a:t>
            </a:r>
            <a:r>
              <a:rPr lang="en-US" dirty="0" smtClean="0"/>
              <a:t/>
            </a:r>
            <a:br>
              <a:rPr lang="en-US" dirty="0" smtClean="0"/>
            </a:br>
            <a:r>
              <a:rPr lang="en-US" dirty="0" smtClean="0"/>
              <a:t>Terrestrial </a:t>
            </a:r>
            <a:r>
              <a:rPr lang="en-US" dirty="0"/>
              <a:t>Biomes</a:t>
            </a:r>
            <a:br>
              <a:rPr lang="en-US" dirty="0"/>
            </a:br>
            <a:endParaRPr lang="en-US" dirty="0"/>
          </a:p>
        </p:txBody>
      </p:sp>
      <p:sp>
        <p:nvSpPr>
          <p:cNvPr id="3" name="Content Placeholder 2"/>
          <p:cNvSpPr>
            <a:spLocks noGrp="1"/>
          </p:cNvSpPr>
          <p:nvPr>
            <p:ph idx="1"/>
          </p:nvPr>
        </p:nvSpPr>
        <p:spPr/>
        <p:txBody>
          <a:bodyPr/>
          <a:lstStyle/>
          <a:p>
            <a:pPr marL="0" indent="0">
              <a:buNone/>
            </a:pPr>
            <a:r>
              <a:rPr lang="en-US" b="1" dirty="0"/>
              <a:t>After reading this module you should be able to</a:t>
            </a:r>
          </a:p>
          <a:p>
            <a:r>
              <a:rPr lang="en-US" dirty="0" smtClean="0"/>
              <a:t> </a:t>
            </a:r>
            <a:r>
              <a:rPr lang="en-US" dirty="0"/>
              <a:t>explain how we define terrestrial biomes.</a:t>
            </a:r>
          </a:p>
          <a:p>
            <a:r>
              <a:rPr lang="en-US" dirty="0" smtClean="0"/>
              <a:t> </a:t>
            </a:r>
            <a:r>
              <a:rPr lang="en-US" dirty="0"/>
              <a:t>interpret climate diagrams.</a:t>
            </a:r>
          </a:p>
          <a:p>
            <a:r>
              <a:rPr lang="en-US" dirty="0" smtClean="0"/>
              <a:t>identify </a:t>
            </a:r>
            <a:r>
              <a:rPr lang="en-US" dirty="0"/>
              <a:t>the nine terrestrial biomes.</a:t>
            </a:r>
          </a:p>
        </p:txBody>
      </p:sp>
    </p:spTree>
    <p:extLst>
      <p:ext uri="{BB962C8B-B14F-4D97-AF65-F5344CB8AC3E}">
        <p14:creationId xmlns:p14="http://schemas.microsoft.com/office/powerpoint/2010/main" val="210691283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Terrestrial biomes are defined by dominant plant growth forms</a:t>
            </a:r>
            <a:br>
              <a:rPr lang="en-US" dirty="0"/>
            </a:br>
            <a:endParaRPr lang="en-US" dirty="0"/>
          </a:p>
        </p:txBody>
      </p:sp>
      <p:sp>
        <p:nvSpPr>
          <p:cNvPr id="3" name="Content Placeholder 2"/>
          <p:cNvSpPr>
            <a:spLocks noGrp="1"/>
          </p:cNvSpPr>
          <p:nvPr>
            <p:ph idx="1"/>
          </p:nvPr>
        </p:nvSpPr>
        <p:spPr/>
        <p:txBody>
          <a:bodyPr/>
          <a:lstStyle/>
          <a:p>
            <a:r>
              <a:rPr lang="en-US" b="1" dirty="0"/>
              <a:t>Terrestrial biome </a:t>
            </a:r>
            <a:r>
              <a:rPr lang="en-US" b="1" dirty="0" smtClean="0"/>
              <a:t> </a:t>
            </a:r>
            <a:r>
              <a:rPr lang="en-US" dirty="0" smtClean="0"/>
              <a:t>A </a:t>
            </a:r>
            <a:r>
              <a:rPr lang="en-US" dirty="0"/>
              <a:t>geographic region </a:t>
            </a:r>
            <a:r>
              <a:rPr lang="en-US" dirty="0" smtClean="0"/>
              <a:t>categorized by </a:t>
            </a:r>
            <a:r>
              <a:rPr lang="en-US" dirty="0"/>
              <a:t>a particular combination of average </a:t>
            </a:r>
            <a:r>
              <a:rPr lang="en-US" dirty="0" smtClean="0"/>
              <a:t>annual temperature</a:t>
            </a:r>
            <a:r>
              <a:rPr lang="en-US" dirty="0"/>
              <a:t>, annual precipitation, and distinctive </a:t>
            </a:r>
            <a:r>
              <a:rPr lang="en-US" dirty="0" smtClean="0"/>
              <a:t>plant growth </a:t>
            </a:r>
            <a:r>
              <a:rPr lang="en-US" dirty="0"/>
              <a:t>forms on land.</a:t>
            </a:r>
          </a:p>
          <a:p>
            <a:r>
              <a:rPr lang="en-US" b="1" dirty="0"/>
              <a:t>Aquatic biome </a:t>
            </a:r>
            <a:r>
              <a:rPr lang="en-US" b="1" dirty="0" smtClean="0"/>
              <a:t> </a:t>
            </a:r>
            <a:r>
              <a:rPr lang="en-US" dirty="0" smtClean="0"/>
              <a:t>An </a:t>
            </a:r>
            <a:r>
              <a:rPr lang="en-US" dirty="0"/>
              <a:t>aquatic region characterized by </a:t>
            </a:r>
            <a:r>
              <a:rPr lang="en-US" dirty="0" smtClean="0"/>
              <a:t>a particular </a:t>
            </a:r>
            <a:r>
              <a:rPr lang="en-US" dirty="0"/>
              <a:t>combination of salinity, depth, and </a:t>
            </a:r>
            <a:r>
              <a:rPr lang="en-US" dirty="0" smtClean="0"/>
              <a:t>water flow</a:t>
            </a:r>
            <a:r>
              <a:rPr lang="en-US" dirty="0"/>
              <a:t>.</a:t>
            </a:r>
          </a:p>
        </p:txBody>
      </p:sp>
    </p:spTree>
    <p:extLst>
      <p:ext uri="{BB962C8B-B14F-4D97-AF65-F5344CB8AC3E}">
        <p14:creationId xmlns:p14="http://schemas.microsoft.com/office/powerpoint/2010/main" val="11860216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46333"/>
            <a:ext cx="10464800" cy="2465387"/>
          </a:xfrm>
        </p:spPr>
        <p:txBody>
          <a:bodyPr/>
          <a:lstStyle/>
          <a:p>
            <a:pPr algn="l"/>
            <a:r>
              <a:rPr lang="en-US" dirty="0"/>
              <a:t>Terrestrial Biomes</a:t>
            </a:r>
            <a:br>
              <a:rPr lang="en-US" dirty="0"/>
            </a:br>
            <a:endParaRPr lang="en-US" dirty="0"/>
          </a:p>
        </p:txBody>
      </p:sp>
      <p:pic>
        <p:nvPicPr>
          <p:cNvPr id="4" name="Picture 3"/>
          <p:cNvPicPr>
            <a:picLocks noChangeAspect="1"/>
          </p:cNvPicPr>
          <p:nvPr/>
        </p:nvPicPr>
        <p:blipFill>
          <a:blip r:embed="rId2"/>
          <a:stretch>
            <a:fillRect/>
          </a:stretch>
        </p:blipFill>
        <p:spPr>
          <a:xfrm>
            <a:off x="476770" y="1565827"/>
            <a:ext cx="11799705" cy="6819748"/>
          </a:xfrm>
          <a:prstGeom prst="rect">
            <a:avLst/>
          </a:prstGeom>
        </p:spPr>
      </p:pic>
      <p:sp>
        <p:nvSpPr>
          <p:cNvPr id="5" name="TextBox 4"/>
          <p:cNvSpPr txBox="1"/>
          <p:nvPr/>
        </p:nvSpPr>
        <p:spPr>
          <a:xfrm>
            <a:off x="476770" y="8553660"/>
            <a:ext cx="12147527" cy="954107"/>
          </a:xfrm>
          <a:prstGeom prst="rect">
            <a:avLst/>
          </a:prstGeom>
          <a:noFill/>
        </p:spPr>
        <p:txBody>
          <a:bodyPr wrap="square" rtlCol="0">
            <a:spAutoFit/>
          </a:bodyPr>
          <a:lstStyle/>
          <a:p>
            <a:r>
              <a:rPr lang="en-US" sz="2800" b="1" dirty="0">
                <a:solidFill>
                  <a:srgbClr val="010001"/>
                </a:solidFill>
                <a:latin typeface="Arial"/>
                <a:cs typeface="Arial"/>
              </a:rPr>
              <a:t>Biomes. </a:t>
            </a:r>
            <a:r>
              <a:rPr lang="en-US" sz="2800" dirty="0">
                <a:solidFill>
                  <a:srgbClr val="010001"/>
                </a:solidFill>
                <a:latin typeface="Arial"/>
                <a:cs typeface="Arial"/>
              </a:rPr>
              <a:t>Biomes are categorized by particular combinations of average annual </a:t>
            </a:r>
            <a:r>
              <a:rPr lang="en-US" sz="2800" dirty="0" smtClean="0">
                <a:solidFill>
                  <a:srgbClr val="010001"/>
                </a:solidFill>
                <a:latin typeface="Arial"/>
                <a:cs typeface="Arial"/>
              </a:rPr>
              <a:t>temperature and </a:t>
            </a:r>
            <a:r>
              <a:rPr lang="en-US" sz="2800" dirty="0">
                <a:solidFill>
                  <a:srgbClr val="010001"/>
                </a:solidFill>
                <a:latin typeface="Arial"/>
                <a:cs typeface="Arial"/>
              </a:rPr>
              <a:t>annual precipitation.</a:t>
            </a:r>
          </a:p>
        </p:txBody>
      </p:sp>
    </p:spTree>
    <p:extLst>
      <p:ext uri="{BB962C8B-B14F-4D97-AF65-F5344CB8AC3E}">
        <p14:creationId xmlns:p14="http://schemas.microsoft.com/office/powerpoint/2010/main" val="4214334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Climate diagrams illustrate patterns of annual temperature and precipitation</a:t>
            </a:r>
            <a:br>
              <a:rPr lang="en-US" dirty="0"/>
            </a:br>
            <a:endParaRPr lang="en-US" dirty="0"/>
          </a:p>
        </p:txBody>
      </p:sp>
      <p:pic>
        <p:nvPicPr>
          <p:cNvPr id="4" name="Picture 3"/>
          <p:cNvPicPr>
            <a:picLocks noChangeAspect="1"/>
          </p:cNvPicPr>
          <p:nvPr/>
        </p:nvPicPr>
        <p:blipFill>
          <a:blip r:embed="rId2"/>
          <a:stretch>
            <a:fillRect/>
          </a:stretch>
        </p:blipFill>
        <p:spPr>
          <a:xfrm>
            <a:off x="504225" y="1878836"/>
            <a:ext cx="12213447" cy="6891165"/>
          </a:xfrm>
          <a:prstGeom prst="rect">
            <a:avLst/>
          </a:prstGeom>
        </p:spPr>
      </p:pic>
      <p:sp>
        <p:nvSpPr>
          <p:cNvPr id="5" name="TextBox 4"/>
          <p:cNvSpPr txBox="1"/>
          <p:nvPr/>
        </p:nvSpPr>
        <p:spPr>
          <a:xfrm>
            <a:off x="504225" y="8879059"/>
            <a:ext cx="11624597" cy="830997"/>
          </a:xfrm>
          <a:prstGeom prst="rect">
            <a:avLst/>
          </a:prstGeom>
          <a:noFill/>
        </p:spPr>
        <p:txBody>
          <a:bodyPr wrap="none" rtlCol="0">
            <a:spAutoFit/>
          </a:bodyPr>
          <a:lstStyle/>
          <a:p>
            <a:r>
              <a:rPr lang="en-US" sz="2400" b="1" dirty="0">
                <a:solidFill>
                  <a:srgbClr val="010001"/>
                </a:solidFill>
                <a:latin typeface="Arial"/>
                <a:cs typeface="Arial"/>
              </a:rPr>
              <a:t>Climate diagrams. </a:t>
            </a:r>
            <a:r>
              <a:rPr lang="en-US" sz="2400" dirty="0">
                <a:solidFill>
                  <a:srgbClr val="010001"/>
                </a:solidFill>
                <a:latin typeface="Arial"/>
                <a:cs typeface="Arial"/>
              </a:rPr>
              <a:t>Climate diagrams display monthly temperature and precipitation</a:t>
            </a:r>
          </a:p>
          <a:p>
            <a:r>
              <a:rPr lang="en-US" sz="2400" dirty="0">
                <a:solidFill>
                  <a:srgbClr val="010001"/>
                </a:solidFill>
                <a:latin typeface="Arial"/>
                <a:cs typeface="Arial"/>
              </a:rPr>
              <a:t>values, which help determine the productivity of a biome.</a:t>
            </a:r>
          </a:p>
        </p:txBody>
      </p:sp>
    </p:spTree>
    <p:extLst>
      <p:ext uri="{BB962C8B-B14F-4D97-AF65-F5344CB8AC3E}">
        <p14:creationId xmlns:p14="http://schemas.microsoft.com/office/powerpoint/2010/main" val="278226739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33807"/>
            <a:ext cx="10464800" cy="2465387"/>
          </a:xfrm>
        </p:spPr>
        <p:txBody>
          <a:bodyPr/>
          <a:lstStyle/>
          <a:p>
            <a:pPr algn="l"/>
            <a:r>
              <a:rPr lang="en-US" dirty="0"/>
              <a:t>Terrestrial biomes range from tundra to tropical forests</a:t>
            </a:r>
            <a:br>
              <a:rPr lang="en-US" dirty="0"/>
            </a:br>
            <a:endParaRPr lang="en-US" dirty="0"/>
          </a:p>
        </p:txBody>
      </p:sp>
      <p:sp>
        <p:nvSpPr>
          <p:cNvPr id="3" name="Content Placeholder 2"/>
          <p:cNvSpPr>
            <a:spLocks noGrp="1"/>
          </p:cNvSpPr>
          <p:nvPr>
            <p:ph idx="1"/>
          </p:nvPr>
        </p:nvSpPr>
        <p:spPr>
          <a:xfrm>
            <a:off x="1270000" y="2574368"/>
            <a:ext cx="10464800" cy="5840413"/>
          </a:xfrm>
        </p:spPr>
        <p:txBody>
          <a:bodyPr/>
          <a:lstStyle/>
          <a:p>
            <a:pPr marL="0" indent="0">
              <a:buNone/>
            </a:pPr>
            <a:r>
              <a:rPr lang="en-US" sz="3000" dirty="0"/>
              <a:t>There are nine terrestrial biomes</a:t>
            </a:r>
            <a:r>
              <a:rPr lang="en-US" sz="3000" dirty="0" smtClean="0"/>
              <a:t>:</a:t>
            </a:r>
            <a:endParaRPr lang="en-US" sz="3000" dirty="0"/>
          </a:p>
          <a:p>
            <a:pPr lvl="0">
              <a:lnSpc>
                <a:spcPct val="50000"/>
              </a:lnSpc>
            </a:pPr>
            <a:r>
              <a:rPr lang="en-US" sz="3000" dirty="0"/>
              <a:t>Tundra</a:t>
            </a:r>
          </a:p>
          <a:p>
            <a:pPr lvl="0">
              <a:lnSpc>
                <a:spcPct val="50000"/>
              </a:lnSpc>
            </a:pPr>
            <a:r>
              <a:rPr lang="en-US" sz="3000" dirty="0"/>
              <a:t>Boreal Forest</a:t>
            </a:r>
          </a:p>
          <a:p>
            <a:pPr lvl="0">
              <a:lnSpc>
                <a:spcPct val="50000"/>
              </a:lnSpc>
            </a:pPr>
            <a:r>
              <a:rPr lang="en-US" sz="3000" dirty="0"/>
              <a:t>Temperate rainforest</a:t>
            </a:r>
          </a:p>
          <a:p>
            <a:pPr lvl="0">
              <a:lnSpc>
                <a:spcPct val="50000"/>
              </a:lnSpc>
            </a:pPr>
            <a:r>
              <a:rPr lang="en-US" sz="3000" dirty="0"/>
              <a:t>Temperate seasonal forest</a:t>
            </a:r>
          </a:p>
          <a:p>
            <a:pPr lvl="0">
              <a:lnSpc>
                <a:spcPct val="50000"/>
              </a:lnSpc>
            </a:pPr>
            <a:r>
              <a:rPr lang="en-US" sz="3000" dirty="0"/>
              <a:t>Woodland/</a:t>
            </a:r>
            <a:r>
              <a:rPr lang="en-US" sz="3000" dirty="0" err="1"/>
              <a:t>shrubland</a:t>
            </a:r>
            <a:endParaRPr lang="en-US" sz="3000" dirty="0"/>
          </a:p>
          <a:p>
            <a:pPr lvl="0">
              <a:lnSpc>
                <a:spcPct val="50000"/>
              </a:lnSpc>
            </a:pPr>
            <a:r>
              <a:rPr lang="en-US" sz="3000" dirty="0"/>
              <a:t>Temperate grassland/cold desert</a:t>
            </a:r>
          </a:p>
          <a:p>
            <a:pPr lvl="0">
              <a:lnSpc>
                <a:spcPct val="50000"/>
              </a:lnSpc>
            </a:pPr>
            <a:r>
              <a:rPr lang="en-US" sz="3000" dirty="0"/>
              <a:t>Tropical rainforest</a:t>
            </a:r>
          </a:p>
          <a:p>
            <a:pPr lvl="0">
              <a:lnSpc>
                <a:spcPct val="50000"/>
              </a:lnSpc>
            </a:pPr>
            <a:r>
              <a:rPr lang="en-US" sz="3000" dirty="0"/>
              <a:t>Tropical seasonal forest/ savanna</a:t>
            </a:r>
          </a:p>
          <a:p>
            <a:pPr lvl="0">
              <a:lnSpc>
                <a:spcPct val="50000"/>
              </a:lnSpc>
            </a:pPr>
            <a:r>
              <a:rPr lang="en-US" sz="3000" dirty="0"/>
              <a:t>Subtropical desert</a:t>
            </a:r>
          </a:p>
        </p:txBody>
      </p:sp>
    </p:spTree>
    <p:extLst>
      <p:ext uri="{BB962C8B-B14F-4D97-AF65-F5344CB8AC3E}">
        <p14:creationId xmlns:p14="http://schemas.microsoft.com/office/powerpoint/2010/main" val="28027703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Tundra</a:t>
            </a:r>
            <a:endParaRPr lang="en-US" dirty="0"/>
          </a:p>
        </p:txBody>
      </p:sp>
      <p:sp>
        <p:nvSpPr>
          <p:cNvPr id="3" name="Content Placeholder 2"/>
          <p:cNvSpPr>
            <a:spLocks noGrp="1"/>
          </p:cNvSpPr>
          <p:nvPr>
            <p:ph idx="1"/>
          </p:nvPr>
        </p:nvSpPr>
        <p:spPr/>
        <p:txBody>
          <a:bodyPr/>
          <a:lstStyle/>
          <a:p>
            <a:r>
              <a:rPr lang="en-US" b="1" dirty="0"/>
              <a:t>Tundra</a:t>
            </a:r>
            <a:r>
              <a:rPr lang="en-US" dirty="0"/>
              <a:t> </a:t>
            </a:r>
            <a:r>
              <a:rPr lang="en-US" dirty="0" smtClean="0"/>
              <a:t> A </a:t>
            </a:r>
            <a:r>
              <a:rPr lang="en-US" dirty="0"/>
              <a:t>cold and treeless biome with </a:t>
            </a:r>
            <a:r>
              <a:rPr lang="en-US" dirty="0" smtClean="0"/>
              <a:t>low-growing vegetation.</a:t>
            </a:r>
          </a:p>
          <a:p>
            <a:pPr lvl="0"/>
            <a:r>
              <a:rPr lang="en-US" dirty="0"/>
              <a:t>In winter, the soil is completely frozen.  </a:t>
            </a:r>
          </a:p>
          <a:p>
            <a:pPr lvl="0"/>
            <a:r>
              <a:rPr lang="en-US" dirty="0"/>
              <a:t>The tundra's growing season is very short, usually only about 4 months during summer.</a:t>
            </a:r>
          </a:p>
          <a:p>
            <a:pPr lvl="0"/>
            <a:r>
              <a:rPr lang="en-US" dirty="0"/>
              <a:t>The underlying subsoil, is permafrost.</a:t>
            </a:r>
          </a:p>
          <a:p>
            <a:r>
              <a:rPr lang="en-US" b="1" dirty="0"/>
              <a:t>Permafrost</a:t>
            </a:r>
            <a:r>
              <a:rPr lang="en-US" dirty="0"/>
              <a:t> </a:t>
            </a:r>
            <a:r>
              <a:rPr lang="en-US" dirty="0" smtClean="0"/>
              <a:t> An </a:t>
            </a:r>
            <a:r>
              <a:rPr lang="en-US" dirty="0"/>
              <a:t>impermeable, permanently </a:t>
            </a:r>
            <a:r>
              <a:rPr lang="en-US" dirty="0" smtClean="0"/>
              <a:t>frozen layer </a:t>
            </a:r>
            <a:r>
              <a:rPr lang="en-US" dirty="0"/>
              <a:t>of soil.</a:t>
            </a:r>
          </a:p>
        </p:txBody>
      </p:sp>
    </p:spTree>
    <p:extLst>
      <p:ext uri="{BB962C8B-B14F-4D97-AF65-F5344CB8AC3E}">
        <p14:creationId xmlns:p14="http://schemas.microsoft.com/office/powerpoint/2010/main" val="25809893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Earth's atmosphere is composed of layers</a:t>
            </a:r>
            <a:br>
              <a:rPr lang="en-US" dirty="0"/>
            </a:br>
            <a:endParaRPr lang="en-US" dirty="0"/>
          </a:p>
        </p:txBody>
      </p:sp>
      <p:sp>
        <p:nvSpPr>
          <p:cNvPr id="3" name="Content Placeholder 2"/>
          <p:cNvSpPr>
            <a:spLocks noGrp="1"/>
          </p:cNvSpPr>
          <p:nvPr>
            <p:ph idx="1"/>
          </p:nvPr>
        </p:nvSpPr>
        <p:spPr/>
        <p:txBody>
          <a:bodyPr/>
          <a:lstStyle/>
          <a:p>
            <a:r>
              <a:rPr lang="en-US" b="1" dirty="0"/>
              <a:t>Troposphere</a:t>
            </a:r>
            <a:r>
              <a:rPr lang="en-US" dirty="0"/>
              <a:t> </a:t>
            </a:r>
            <a:r>
              <a:rPr lang="en-US" dirty="0" smtClean="0"/>
              <a:t> A </a:t>
            </a:r>
            <a:r>
              <a:rPr lang="en-US" dirty="0"/>
              <a:t>layer of the atmosphere closest </a:t>
            </a:r>
            <a:r>
              <a:rPr lang="en-US" dirty="0" smtClean="0"/>
              <a:t>to the </a:t>
            </a:r>
            <a:r>
              <a:rPr lang="en-US" dirty="0"/>
              <a:t>surface of Earth, extending up to </a:t>
            </a:r>
            <a:r>
              <a:rPr lang="en-US" dirty="0" smtClean="0"/>
              <a:t>approximately 16 </a:t>
            </a:r>
            <a:r>
              <a:rPr lang="en-US" dirty="0"/>
              <a:t>km (10 miles).</a:t>
            </a:r>
          </a:p>
          <a:p>
            <a:r>
              <a:rPr lang="en-US" b="1" dirty="0"/>
              <a:t>Stratosphere</a:t>
            </a:r>
            <a:r>
              <a:rPr lang="en-US" dirty="0"/>
              <a:t> </a:t>
            </a:r>
            <a:r>
              <a:rPr lang="en-US" dirty="0" smtClean="0"/>
              <a:t> The </a:t>
            </a:r>
            <a:r>
              <a:rPr lang="en-US" dirty="0"/>
              <a:t>layer of the atmosphere </a:t>
            </a:r>
            <a:r>
              <a:rPr lang="en-US" dirty="0" smtClean="0"/>
              <a:t>above the </a:t>
            </a:r>
            <a:r>
              <a:rPr lang="en-US" dirty="0"/>
              <a:t>troposphere, extending roughly 16 to 50 </a:t>
            </a:r>
            <a:r>
              <a:rPr lang="en-US" dirty="0" smtClean="0"/>
              <a:t>km (</a:t>
            </a:r>
            <a:r>
              <a:rPr lang="en-US" dirty="0"/>
              <a:t>10–31 miles) above the surface of Earth.</a:t>
            </a:r>
          </a:p>
        </p:txBody>
      </p:sp>
    </p:spTree>
    <p:extLst>
      <p:ext uri="{BB962C8B-B14F-4D97-AF65-F5344CB8AC3E}">
        <p14:creationId xmlns:p14="http://schemas.microsoft.com/office/powerpoint/2010/main" val="33010093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Tundra</a:t>
            </a:r>
            <a:br>
              <a:rPr lang="en-US" dirty="0"/>
            </a:br>
            <a:endParaRPr lang="en-US" dirty="0"/>
          </a:p>
        </p:txBody>
      </p:sp>
      <p:pic>
        <p:nvPicPr>
          <p:cNvPr id="4" name="Picture 3"/>
          <p:cNvPicPr>
            <a:picLocks noChangeAspect="1"/>
          </p:cNvPicPr>
          <p:nvPr/>
        </p:nvPicPr>
        <p:blipFill>
          <a:blip r:embed="rId2"/>
          <a:stretch>
            <a:fillRect/>
          </a:stretch>
        </p:blipFill>
        <p:spPr>
          <a:xfrm>
            <a:off x="1303400" y="1609154"/>
            <a:ext cx="5461000" cy="7531100"/>
          </a:xfrm>
          <a:prstGeom prst="rect">
            <a:avLst/>
          </a:prstGeom>
        </p:spPr>
      </p:pic>
      <p:sp>
        <p:nvSpPr>
          <p:cNvPr id="6" name="TextBox 5"/>
          <p:cNvSpPr txBox="1"/>
          <p:nvPr/>
        </p:nvSpPr>
        <p:spPr>
          <a:xfrm>
            <a:off x="7077823" y="4146096"/>
            <a:ext cx="5313656" cy="1569660"/>
          </a:xfrm>
          <a:prstGeom prst="rect">
            <a:avLst/>
          </a:prstGeom>
          <a:noFill/>
        </p:spPr>
        <p:txBody>
          <a:bodyPr wrap="square" rtlCol="0">
            <a:spAutoFit/>
          </a:bodyPr>
          <a:lstStyle/>
          <a:p>
            <a:r>
              <a:rPr lang="en-US" sz="3200" b="1" dirty="0">
                <a:solidFill>
                  <a:srgbClr val="010001"/>
                </a:solidFill>
                <a:latin typeface="Arial"/>
                <a:cs typeface="Arial"/>
              </a:rPr>
              <a:t>Tundra biome. </a:t>
            </a:r>
            <a:r>
              <a:rPr lang="en-US" sz="3200" dirty="0">
                <a:solidFill>
                  <a:srgbClr val="010001"/>
                </a:solidFill>
                <a:latin typeface="Arial"/>
                <a:cs typeface="Arial"/>
              </a:rPr>
              <a:t>The tundra is cold and treeless</a:t>
            </a:r>
            <a:r>
              <a:rPr lang="en-US" sz="3200" dirty="0" smtClean="0">
                <a:solidFill>
                  <a:srgbClr val="010001"/>
                </a:solidFill>
                <a:latin typeface="Arial"/>
                <a:cs typeface="Arial"/>
              </a:rPr>
              <a:t>, with </a:t>
            </a:r>
            <a:r>
              <a:rPr lang="en-US" sz="3200" dirty="0">
                <a:solidFill>
                  <a:srgbClr val="010001"/>
                </a:solidFill>
                <a:latin typeface="Arial"/>
                <a:cs typeface="Arial"/>
              </a:rPr>
              <a:t>low-</a:t>
            </a:r>
            <a:r>
              <a:rPr lang="en-US" sz="3200" dirty="0" smtClean="0">
                <a:solidFill>
                  <a:srgbClr val="010001"/>
                </a:solidFill>
                <a:latin typeface="Arial"/>
                <a:cs typeface="Arial"/>
              </a:rPr>
              <a:t>growing vegetation</a:t>
            </a:r>
            <a:r>
              <a:rPr lang="en-US" sz="3200" dirty="0">
                <a:solidFill>
                  <a:srgbClr val="010001"/>
                </a:solidFill>
                <a:latin typeface="Arial"/>
                <a:cs typeface="Arial"/>
              </a:rPr>
              <a:t>.</a:t>
            </a:r>
          </a:p>
        </p:txBody>
      </p:sp>
    </p:spTree>
    <p:extLst>
      <p:ext uri="{BB962C8B-B14F-4D97-AF65-F5344CB8AC3E}">
        <p14:creationId xmlns:p14="http://schemas.microsoft.com/office/powerpoint/2010/main" val="107382910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Boreal Forest</a:t>
            </a:r>
            <a:br>
              <a:rPr lang="en-US" dirty="0"/>
            </a:br>
            <a:endParaRPr lang="en-US" dirty="0"/>
          </a:p>
        </p:txBody>
      </p:sp>
      <p:sp>
        <p:nvSpPr>
          <p:cNvPr id="3" name="Content Placeholder 2"/>
          <p:cNvSpPr>
            <a:spLocks noGrp="1"/>
          </p:cNvSpPr>
          <p:nvPr>
            <p:ph idx="1"/>
          </p:nvPr>
        </p:nvSpPr>
        <p:spPr/>
        <p:txBody>
          <a:bodyPr/>
          <a:lstStyle/>
          <a:p>
            <a:r>
              <a:rPr lang="en-US" b="1" dirty="0"/>
              <a:t>Boreal forest </a:t>
            </a:r>
            <a:r>
              <a:rPr lang="en-US" b="1" dirty="0" smtClean="0"/>
              <a:t> </a:t>
            </a:r>
            <a:r>
              <a:rPr lang="en-US" dirty="0" smtClean="0"/>
              <a:t>A </a:t>
            </a:r>
            <a:r>
              <a:rPr lang="en-US" dirty="0"/>
              <a:t>forest biome made up </a:t>
            </a:r>
            <a:r>
              <a:rPr lang="en-US" dirty="0" smtClean="0"/>
              <a:t>primarily of </a:t>
            </a:r>
            <a:r>
              <a:rPr lang="en-US" dirty="0"/>
              <a:t>coniferous evergreen trees that can </a:t>
            </a:r>
            <a:r>
              <a:rPr lang="en-US" dirty="0" smtClean="0"/>
              <a:t>tolerate cold </a:t>
            </a:r>
            <a:r>
              <a:rPr lang="en-US" dirty="0"/>
              <a:t>winters and short growing seasons</a:t>
            </a:r>
            <a:r>
              <a:rPr lang="en-US" dirty="0" smtClean="0"/>
              <a:t>.</a:t>
            </a:r>
          </a:p>
          <a:p>
            <a:pPr lvl="0"/>
            <a:r>
              <a:rPr lang="en-US" dirty="0"/>
              <a:t>Boreal forests are found between about 50˚ and 60˚ N in Europe, Russia and North America.  </a:t>
            </a:r>
          </a:p>
          <a:p>
            <a:pPr lvl="0"/>
            <a:r>
              <a:rPr lang="en-US" dirty="0"/>
              <a:t>This subarctic biome has a very cold climate, and plant growth is more constrained by temperature than precipitation.</a:t>
            </a:r>
          </a:p>
          <a:p>
            <a:pPr lvl="0"/>
            <a:r>
              <a:rPr lang="en-US" dirty="0"/>
              <a:t>The soil is nutrient-poor due to </a:t>
            </a:r>
            <a:r>
              <a:rPr lang="en-US" dirty="0" smtClean="0"/>
              <a:t>slow decomposition.</a:t>
            </a:r>
            <a:endParaRPr lang="en-US" dirty="0"/>
          </a:p>
        </p:txBody>
      </p:sp>
    </p:spTree>
    <p:extLst>
      <p:ext uri="{BB962C8B-B14F-4D97-AF65-F5344CB8AC3E}">
        <p14:creationId xmlns:p14="http://schemas.microsoft.com/office/powerpoint/2010/main" val="5206250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27657"/>
            <a:ext cx="10464800" cy="2465387"/>
          </a:xfrm>
        </p:spPr>
        <p:txBody>
          <a:bodyPr/>
          <a:lstStyle/>
          <a:p>
            <a:pPr algn="l"/>
            <a:r>
              <a:rPr lang="en-US" dirty="0" smtClean="0"/>
              <a:t>Boreal Forest</a:t>
            </a:r>
            <a:endParaRPr lang="en-US" dirty="0"/>
          </a:p>
        </p:txBody>
      </p:sp>
      <p:pic>
        <p:nvPicPr>
          <p:cNvPr id="4" name="Picture 3"/>
          <p:cNvPicPr>
            <a:picLocks noChangeAspect="1"/>
          </p:cNvPicPr>
          <p:nvPr/>
        </p:nvPicPr>
        <p:blipFill>
          <a:blip r:embed="rId2"/>
          <a:stretch>
            <a:fillRect/>
          </a:stretch>
        </p:blipFill>
        <p:spPr>
          <a:xfrm>
            <a:off x="1270000" y="1940863"/>
            <a:ext cx="5486400" cy="7607300"/>
          </a:xfrm>
          <a:prstGeom prst="rect">
            <a:avLst/>
          </a:prstGeom>
        </p:spPr>
      </p:pic>
      <p:sp>
        <p:nvSpPr>
          <p:cNvPr id="5" name="TextBox 4"/>
          <p:cNvSpPr txBox="1"/>
          <p:nvPr/>
        </p:nvSpPr>
        <p:spPr>
          <a:xfrm>
            <a:off x="7059148" y="3661054"/>
            <a:ext cx="5178400" cy="3046988"/>
          </a:xfrm>
          <a:prstGeom prst="rect">
            <a:avLst/>
          </a:prstGeom>
          <a:noFill/>
        </p:spPr>
        <p:txBody>
          <a:bodyPr wrap="square" rtlCol="0">
            <a:spAutoFit/>
          </a:bodyPr>
          <a:lstStyle/>
          <a:p>
            <a:r>
              <a:rPr lang="en-US" sz="3200" b="1" dirty="0">
                <a:solidFill>
                  <a:srgbClr val="010001"/>
                </a:solidFill>
                <a:latin typeface="Arial"/>
                <a:cs typeface="Arial"/>
              </a:rPr>
              <a:t>Boreal forest biome. </a:t>
            </a:r>
            <a:r>
              <a:rPr lang="en-US" sz="3200" dirty="0">
                <a:solidFill>
                  <a:srgbClr val="010001"/>
                </a:solidFill>
                <a:latin typeface="Arial"/>
                <a:cs typeface="Arial"/>
              </a:rPr>
              <a:t>Boreal forests are made</a:t>
            </a:r>
          </a:p>
          <a:p>
            <a:r>
              <a:rPr lang="en-US" sz="3200" dirty="0">
                <a:solidFill>
                  <a:srgbClr val="010001"/>
                </a:solidFill>
                <a:latin typeface="Arial"/>
                <a:cs typeface="Arial"/>
              </a:rPr>
              <a:t>up primarily of coniferous evergreen trees that can tolerate </a:t>
            </a:r>
            <a:r>
              <a:rPr lang="en-US" sz="3200" dirty="0" smtClean="0">
                <a:solidFill>
                  <a:srgbClr val="010001"/>
                </a:solidFill>
                <a:latin typeface="Arial"/>
                <a:cs typeface="Arial"/>
              </a:rPr>
              <a:t>cold winters </a:t>
            </a:r>
            <a:r>
              <a:rPr lang="en-US" sz="3200" dirty="0">
                <a:solidFill>
                  <a:srgbClr val="010001"/>
                </a:solidFill>
                <a:latin typeface="Arial"/>
                <a:cs typeface="Arial"/>
              </a:rPr>
              <a:t>and short growing seasons.</a:t>
            </a:r>
          </a:p>
        </p:txBody>
      </p:sp>
    </p:spTree>
    <p:extLst>
      <p:ext uri="{BB962C8B-B14F-4D97-AF65-F5344CB8AC3E}">
        <p14:creationId xmlns:p14="http://schemas.microsoft.com/office/powerpoint/2010/main" val="385313260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57919"/>
            <a:ext cx="10464800" cy="2465387"/>
          </a:xfrm>
        </p:spPr>
        <p:txBody>
          <a:bodyPr/>
          <a:lstStyle/>
          <a:p>
            <a:pPr algn="l"/>
            <a:r>
              <a:rPr lang="en-US" dirty="0"/>
              <a:t>Temperate Rainforest</a:t>
            </a:r>
            <a:br>
              <a:rPr lang="en-US" dirty="0"/>
            </a:br>
            <a:endParaRPr lang="en-US" dirty="0"/>
          </a:p>
        </p:txBody>
      </p:sp>
      <p:sp>
        <p:nvSpPr>
          <p:cNvPr id="3" name="Content Placeholder 2"/>
          <p:cNvSpPr>
            <a:spLocks noGrp="1"/>
          </p:cNvSpPr>
          <p:nvPr>
            <p:ph idx="1"/>
          </p:nvPr>
        </p:nvSpPr>
        <p:spPr>
          <a:xfrm>
            <a:off x="1270000" y="2929212"/>
            <a:ext cx="10464800" cy="5840413"/>
          </a:xfrm>
        </p:spPr>
        <p:txBody>
          <a:bodyPr/>
          <a:lstStyle/>
          <a:p>
            <a:r>
              <a:rPr lang="en-US" sz="3200" b="1" dirty="0"/>
              <a:t>Temperate rainforest </a:t>
            </a:r>
            <a:r>
              <a:rPr lang="en-US" sz="3200" b="1" dirty="0" smtClean="0"/>
              <a:t> </a:t>
            </a:r>
            <a:r>
              <a:rPr lang="en-US" sz="3200" dirty="0" smtClean="0"/>
              <a:t>A </a:t>
            </a:r>
            <a:r>
              <a:rPr lang="en-US" sz="3200" dirty="0"/>
              <a:t>coastal biome </a:t>
            </a:r>
            <a:r>
              <a:rPr lang="en-US" sz="3200" dirty="0" smtClean="0"/>
              <a:t>typified by </a:t>
            </a:r>
            <a:r>
              <a:rPr lang="en-US" sz="3200" dirty="0"/>
              <a:t>moderate temperatures and high precipitation</a:t>
            </a:r>
            <a:r>
              <a:rPr lang="en-US" sz="3200" dirty="0" smtClean="0"/>
              <a:t>.</a:t>
            </a:r>
          </a:p>
          <a:p>
            <a:pPr lvl="0"/>
            <a:r>
              <a:rPr lang="en-US" sz="3200" dirty="0"/>
              <a:t>Coastal biome found along the west coast of North America from northern California to Alaska, in southern Chile, on the west coast of New Zealand, and on the island of Tasmania.</a:t>
            </a:r>
          </a:p>
          <a:p>
            <a:pPr lvl="0"/>
            <a:r>
              <a:rPr lang="en-US" sz="3200" dirty="0"/>
              <a:t>Ocean currents moderate temperature fluctuations and provide a source of water vapor.</a:t>
            </a:r>
          </a:p>
          <a:p>
            <a:pPr lvl="0"/>
            <a:r>
              <a:rPr lang="en-US" sz="3200" dirty="0"/>
              <a:t>Nearly 12-month growing season where winters are rainy and summers are foggy.  </a:t>
            </a:r>
          </a:p>
          <a:p>
            <a:pPr lvl="0"/>
            <a:r>
              <a:rPr lang="en-US" sz="3200" dirty="0"/>
              <a:t>Mild temperatures and high precipitation support growth of very large trees.</a:t>
            </a:r>
          </a:p>
          <a:p>
            <a:endParaRPr lang="en-US" sz="3200" dirty="0"/>
          </a:p>
        </p:txBody>
      </p:sp>
    </p:spTree>
    <p:extLst>
      <p:ext uri="{BB962C8B-B14F-4D97-AF65-F5344CB8AC3E}">
        <p14:creationId xmlns:p14="http://schemas.microsoft.com/office/powerpoint/2010/main" val="18166028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451299"/>
            <a:ext cx="10464800" cy="2465387"/>
          </a:xfrm>
        </p:spPr>
        <p:txBody>
          <a:bodyPr/>
          <a:lstStyle/>
          <a:p>
            <a:pPr algn="l"/>
            <a:r>
              <a:rPr lang="en-US" dirty="0" smtClean="0"/>
              <a:t>Temperate Rainforest</a:t>
            </a:r>
            <a:endParaRPr lang="en-US" dirty="0"/>
          </a:p>
        </p:txBody>
      </p:sp>
      <p:pic>
        <p:nvPicPr>
          <p:cNvPr id="4" name="Picture 3"/>
          <p:cNvPicPr>
            <a:picLocks noChangeAspect="1"/>
          </p:cNvPicPr>
          <p:nvPr/>
        </p:nvPicPr>
        <p:blipFill>
          <a:blip r:embed="rId2"/>
          <a:stretch>
            <a:fillRect/>
          </a:stretch>
        </p:blipFill>
        <p:spPr>
          <a:xfrm>
            <a:off x="1270000" y="1288654"/>
            <a:ext cx="6243286" cy="7555689"/>
          </a:xfrm>
          <a:prstGeom prst="rect">
            <a:avLst/>
          </a:prstGeom>
        </p:spPr>
      </p:pic>
      <p:pic>
        <p:nvPicPr>
          <p:cNvPr id="5" name="Picture 4"/>
          <p:cNvPicPr>
            <a:picLocks noChangeAspect="1"/>
          </p:cNvPicPr>
          <p:nvPr/>
        </p:nvPicPr>
        <p:blipFill>
          <a:blip r:embed="rId3"/>
          <a:stretch>
            <a:fillRect/>
          </a:stretch>
        </p:blipFill>
        <p:spPr>
          <a:xfrm>
            <a:off x="1270001" y="8844343"/>
            <a:ext cx="3865624" cy="806147"/>
          </a:xfrm>
          <a:prstGeom prst="rect">
            <a:avLst/>
          </a:prstGeom>
        </p:spPr>
      </p:pic>
      <p:sp>
        <p:nvSpPr>
          <p:cNvPr id="6" name="TextBox 5"/>
          <p:cNvSpPr txBox="1"/>
          <p:nvPr/>
        </p:nvSpPr>
        <p:spPr>
          <a:xfrm>
            <a:off x="7862173" y="3716546"/>
            <a:ext cx="4930199" cy="4031873"/>
          </a:xfrm>
          <a:prstGeom prst="rect">
            <a:avLst/>
          </a:prstGeom>
          <a:noFill/>
        </p:spPr>
        <p:txBody>
          <a:bodyPr wrap="square" rtlCol="0">
            <a:spAutoFit/>
          </a:bodyPr>
          <a:lstStyle/>
          <a:p>
            <a:r>
              <a:rPr lang="en-US" sz="3200" b="1" dirty="0" smtClean="0">
                <a:solidFill>
                  <a:srgbClr val="010001"/>
                </a:solidFill>
                <a:latin typeface="Arial"/>
                <a:cs typeface="Arial"/>
              </a:rPr>
              <a:t>Temperate rainforest </a:t>
            </a:r>
            <a:r>
              <a:rPr lang="en-US" sz="3200" b="1" dirty="0">
                <a:solidFill>
                  <a:srgbClr val="010001"/>
                </a:solidFill>
                <a:latin typeface="Arial"/>
                <a:cs typeface="Arial"/>
              </a:rPr>
              <a:t>biome. </a:t>
            </a:r>
            <a:endParaRPr lang="en-US" sz="3200" b="1" dirty="0" smtClean="0">
              <a:solidFill>
                <a:srgbClr val="010001"/>
              </a:solidFill>
              <a:latin typeface="Arial"/>
              <a:cs typeface="Arial"/>
            </a:endParaRPr>
          </a:p>
          <a:p>
            <a:r>
              <a:rPr lang="en-US" sz="3200" dirty="0" smtClean="0">
                <a:solidFill>
                  <a:srgbClr val="010001"/>
                </a:solidFill>
                <a:latin typeface="Arial"/>
                <a:cs typeface="Arial"/>
              </a:rPr>
              <a:t>Temperate</a:t>
            </a:r>
            <a:r>
              <a:rPr lang="en-US" sz="3200" dirty="0">
                <a:solidFill>
                  <a:srgbClr val="010001"/>
                </a:solidFill>
                <a:latin typeface="Arial"/>
                <a:cs typeface="Arial"/>
              </a:rPr>
              <a:t> </a:t>
            </a:r>
            <a:r>
              <a:rPr lang="en-US" sz="3200" dirty="0" smtClean="0">
                <a:solidFill>
                  <a:srgbClr val="010001"/>
                </a:solidFill>
                <a:latin typeface="Arial"/>
                <a:cs typeface="Arial"/>
              </a:rPr>
              <a:t>rainforests </a:t>
            </a:r>
            <a:r>
              <a:rPr lang="en-US" sz="3200" dirty="0">
                <a:solidFill>
                  <a:srgbClr val="010001"/>
                </a:solidFill>
                <a:latin typeface="Arial"/>
                <a:cs typeface="Arial"/>
              </a:rPr>
              <a:t>have </a:t>
            </a:r>
            <a:r>
              <a:rPr lang="en-US" sz="3200" dirty="0" smtClean="0">
                <a:solidFill>
                  <a:srgbClr val="010001"/>
                </a:solidFill>
                <a:latin typeface="Arial"/>
                <a:cs typeface="Arial"/>
              </a:rPr>
              <a:t>moderate mean </a:t>
            </a:r>
            <a:r>
              <a:rPr lang="en-US" sz="3200" dirty="0">
                <a:solidFill>
                  <a:srgbClr val="010001"/>
                </a:solidFill>
                <a:latin typeface="Arial"/>
                <a:cs typeface="Arial"/>
              </a:rPr>
              <a:t>annual temperatures </a:t>
            </a:r>
            <a:r>
              <a:rPr lang="en-US" sz="3200" dirty="0" smtClean="0">
                <a:solidFill>
                  <a:srgbClr val="010001"/>
                </a:solidFill>
                <a:latin typeface="Arial"/>
                <a:cs typeface="Arial"/>
              </a:rPr>
              <a:t>and high </a:t>
            </a:r>
            <a:r>
              <a:rPr lang="en-US" sz="3200" dirty="0">
                <a:solidFill>
                  <a:srgbClr val="010001"/>
                </a:solidFill>
                <a:latin typeface="Arial"/>
                <a:cs typeface="Arial"/>
              </a:rPr>
              <a:t>precipitation that </a:t>
            </a:r>
            <a:r>
              <a:rPr lang="en-US" sz="3200" dirty="0" smtClean="0">
                <a:solidFill>
                  <a:srgbClr val="010001"/>
                </a:solidFill>
                <a:latin typeface="Arial"/>
                <a:cs typeface="Arial"/>
              </a:rPr>
              <a:t>supports the </a:t>
            </a:r>
            <a:r>
              <a:rPr lang="en-US" sz="3200" dirty="0">
                <a:solidFill>
                  <a:srgbClr val="010001"/>
                </a:solidFill>
                <a:latin typeface="Arial"/>
                <a:cs typeface="Arial"/>
              </a:rPr>
              <a:t>growth of very large trees.</a:t>
            </a:r>
          </a:p>
        </p:txBody>
      </p:sp>
    </p:spTree>
    <p:extLst>
      <p:ext uri="{BB962C8B-B14F-4D97-AF65-F5344CB8AC3E}">
        <p14:creationId xmlns:p14="http://schemas.microsoft.com/office/powerpoint/2010/main" val="14960754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85220"/>
            <a:ext cx="10464800" cy="2465387"/>
          </a:xfrm>
        </p:spPr>
        <p:txBody>
          <a:bodyPr/>
          <a:lstStyle/>
          <a:p>
            <a:pPr algn="l"/>
            <a:r>
              <a:rPr lang="en-US" dirty="0"/>
              <a:t>Temperate Seasonal Forest</a:t>
            </a:r>
            <a:br>
              <a:rPr lang="en-US" dirty="0"/>
            </a:br>
            <a:endParaRPr lang="en-US" dirty="0"/>
          </a:p>
        </p:txBody>
      </p:sp>
      <p:sp>
        <p:nvSpPr>
          <p:cNvPr id="3" name="Content Placeholder 2"/>
          <p:cNvSpPr>
            <a:spLocks noGrp="1"/>
          </p:cNvSpPr>
          <p:nvPr>
            <p:ph idx="1"/>
          </p:nvPr>
        </p:nvSpPr>
        <p:spPr>
          <a:xfrm>
            <a:off x="1270000" y="3043760"/>
            <a:ext cx="10464800" cy="5840413"/>
          </a:xfrm>
        </p:spPr>
        <p:txBody>
          <a:bodyPr/>
          <a:lstStyle/>
          <a:p>
            <a:r>
              <a:rPr lang="en-US" sz="3200" b="1" dirty="0"/>
              <a:t>Temperate seasonal forest </a:t>
            </a:r>
            <a:r>
              <a:rPr lang="en-US" sz="3200" b="1" dirty="0" smtClean="0"/>
              <a:t> </a:t>
            </a:r>
            <a:r>
              <a:rPr lang="en-US" sz="3200" dirty="0" smtClean="0"/>
              <a:t>A </a:t>
            </a:r>
            <a:r>
              <a:rPr lang="en-US" sz="3200" dirty="0"/>
              <a:t>biome with </a:t>
            </a:r>
            <a:r>
              <a:rPr lang="en-US" sz="3200" dirty="0" smtClean="0"/>
              <a:t>warm summers </a:t>
            </a:r>
            <a:r>
              <a:rPr lang="en-US" sz="3200" dirty="0"/>
              <a:t>and cold winters with over 1 m (</a:t>
            </a:r>
            <a:r>
              <a:rPr lang="en-US" sz="3200" dirty="0" smtClean="0"/>
              <a:t>39 inches</a:t>
            </a:r>
            <a:r>
              <a:rPr lang="en-US" sz="3200" dirty="0"/>
              <a:t>) of precipitation annually</a:t>
            </a:r>
            <a:r>
              <a:rPr lang="en-US" sz="3200" dirty="0" smtClean="0"/>
              <a:t>.</a:t>
            </a:r>
          </a:p>
          <a:p>
            <a:pPr lvl="0"/>
            <a:r>
              <a:rPr lang="en-US" sz="3200" dirty="0"/>
              <a:t>Receives over 1 m (39 inches) of precipitation annually.</a:t>
            </a:r>
          </a:p>
          <a:p>
            <a:pPr lvl="0"/>
            <a:r>
              <a:rPr lang="en-US" sz="3200" dirty="0"/>
              <a:t>Found in the eastern United States, Japan, China, Europe, Chile and eastern Australia.</a:t>
            </a:r>
          </a:p>
          <a:p>
            <a:pPr lvl="0"/>
            <a:r>
              <a:rPr lang="en-US" sz="3200" dirty="0"/>
              <a:t>Dominated by broadleaf deciduous trees such as beech, male, oak and hickory.</a:t>
            </a:r>
          </a:p>
          <a:p>
            <a:pPr lvl="0"/>
            <a:r>
              <a:rPr lang="en-US" sz="3200" dirty="0"/>
              <a:t>Warmer summer temperatures favor decomposition; soils generally contain more nutrients than those of boreal forests.  </a:t>
            </a:r>
          </a:p>
          <a:p>
            <a:endParaRPr lang="en-US" sz="3200" dirty="0"/>
          </a:p>
        </p:txBody>
      </p:sp>
    </p:spTree>
    <p:extLst>
      <p:ext uri="{BB962C8B-B14F-4D97-AF65-F5344CB8AC3E}">
        <p14:creationId xmlns:p14="http://schemas.microsoft.com/office/powerpoint/2010/main" val="288120899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52953"/>
            <a:ext cx="10464800" cy="2465387"/>
          </a:xfrm>
        </p:spPr>
        <p:txBody>
          <a:bodyPr/>
          <a:lstStyle/>
          <a:p>
            <a:pPr algn="l"/>
            <a:r>
              <a:rPr lang="en-US" dirty="0" smtClean="0"/>
              <a:t>Temperate Seasonal Forest</a:t>
            </a:r>
            <a:endParaRPr lang="en-US" dirty="0"/>
          </a:p>
        </p:txBody>
      </p:sp>
      <p:pic>
        <p:nvPicPr>
          <p:cNvPr id="4" name="Picture 3"/>
          <p:cNvPicPr>
            <a:picLocks noChangeAspect="1"/>
          </p:cNvPicPr>
          <p:nvPr/>
        </p:nvPicPr>
        <p:blipFill>
          <a:blip r:embed="rId2"/>
          <a:stretch>
            <a:fillRect/>
          </a:stretch>
        </p:blipFill>
        <p:spPr>
          <a:xfrm>
            <a:off x="1270000" y="1371606"/>
            <a:ext cx="6190653" cy="7619994"/>
          </a:xfrm>
          <a:prstGeom prst="rect">
            <a:avLst/>
          </a:prstGeom>
        </p:spPr>
      </p:pic>
      <p:pic>
        <p:nvPicPr>
          <p:cNvPr id="5" name="Picture 4"/>
          <p:cNvPicPr>
            <a:picLocks noChangeAspect="1"/>
          </p:cNvPicPr>
          <p:nvPr/>
        </p:nvPicPr>
        <p:blipFill>
          <a:blip r:embed="rId3"/>
          <a:stretch>
            <a:fillRect/>
          </a:stretch>
        </p:blipFill>
        <p:spPr>
          <a:xfrm>
            <a:off x="1270001" y="8917496"/>
            <a:ext cx="3483760" cy="836103"/>
          </a:xfrm>
          <a:prstGeom prst="rect">
            <a:avLst/>
          </a:prstGeom>
        </p:spPr>
      </p:pic>
      <p:sp>
        <p:nvSpPr>
          <p:cNvPr id="6" name="TextBox 5"/>
          <p:cNvSpPr txBox="1"/>
          <p:nvPr/>
        </p:nvSpPr>
        <p:spPr>
          <a:xfrm>
            <a:off x="7587661" y="2521740"/>
            <a:ext cx="5403530" cy="5016757"/>
          </a:xfrm>
          <a:prstGeom prst="rect">
            <a:avLst/>
          </a:prstGeom>
          <a:noFill/>
        </p:spPr>
        <p:txBody>
          <a:bodyPr wrap="square" rtlCol="0">
            <a:spAutoFit/>
          </a:bodyPr>
          <a:lstStyle/>
          <a:p>
            <a:r>
              <a:rPr lang="en-US" sz="3200" b="1" dirty="0" smtClean="0">
                <a:solidFill>
                  <a:srgbClr val="010001"/>
                </a:solidFill>
                <a:latin typeface="Arial"/>
                <a:cs typeface="Arial"/>
              </a:rPr>
              <a:t>Temperate seasonal </a:t>
            </a:r>
            <a:r>
              <a:rPr lang="en-US" sz="3200" b="1" dirty="0">
                <a:solidFill>
                  <a:srgbClr val="010001"/>
                </a:solidFill>
                <a:latin typeface="Arial"/>
                <a:cs typeface="Arial"/>
              </a:rPr>
              <a:t>forest biome.</a:t>
            </a:r>
          </a:p>
          <a:p>
            <a:r>
              <a:rPr lang="en-US" sz="3200" dirty="0">
                <a:solidFill>
                  <a:srgbClr val="010001"/>
                </a:solidFill>
                <a:latin typeface="Arial"/>
                <a:cs typeface="Arial"/>
              </a:rPr>
              <a:t>Temperate seasonal forest</a:t>
            </a:r>
          </a:p>
          <a:p>
            <a:r>
              <a:rPr lang="en-US" sz="3200" dirty="0">
                <a:solidFill>
                  <a:srgbClr val="010001"/>
                </a:solidFill>
                <a:latin typeface="Arial"/>
                <a:cs typeface="Arial"/>
              </a:rPr>
              <a:t>biomes have moderate</a:t>
            </a:r>
          </a:p>
          <a:p>
            <a:r>
              <a:rPr lang="en-US" sz="3200" dirty="0">
                <a:solidFill>
                  <a:srgbClr val="010001"/>
                </a:solidFill>
                <a:latin typeface="Arial"/>
                <a:cs typeface="Arial"/>
              </a:rPr>
              <a:t>mean annual temperatures</a:t>
            </a:r>
          </a:p>
          <a:p>
            <a:r>
              <a:rPr lang="en-US" sz="3200" dirty="0">
                <a:solidFill>
                  <a:srgbClr val="010001"/>
                </a:solidFill>
                <a:latin typeface="Arial"/>
                <a:cs typeface="Arial"/>
              </a:rPr>
              <a:t>and moderate amounts of</a:t>
            </a:r>
          </a:p>
          <a:p>
            <a:r>
              <a:rPr lang="en-US" sz="3200" dirty="0">
                <a:solidFill>
                  <a:srgbClr val="010001"/>
                </a:solidFill>
                <a:latin typeface="Arial"/>
                <a:cs typeface="Arial"/>
              </a:rPr>
              <a:t>precipitation that support</a:t>
            </a:r>
          </a:p>
          <a:p>
            <a:r>
              <a:rPr lang="en-US" sz="3200" dirty="0">
                <a:solidFill>
                  <a:srgbClr val="010001"/>
                </a:solidFill>
                <a:latin typeface="Arial"/>
                <a:cs typeface="Arial"/>
              </a:rPr>
              <a:t>broadleaf deciduous trees </a:t>
            </a:r>
            <a:r>
              <a:rPr lang="en-US" sz="3200" dirty="0" smtClean="0">
                <a:solidFill>
                  <a:srgbClr val="010001"/>
                </a:solidFill>
                <a:latin typeface="Arial"/>
                <a:cs typeface="Arial"/>
              </a:rPr>
              <a:t>such as </a:t>
            </a:r>
            <a:r>
              <a:rPr lang="en-US" sz="3200" dirty="0">
                <a:solidFill>
                  <a:srgbClr val="010001"/>
                </a:solidFill>
                <a:latin typeface="Arial"/>
                <a:cs typeface="Arial"/>
              </a:rPr>
              <a:t>beech, maple, oak, </a:t>
            </a:r>
            <a:r>
              <a:rPr lang="en-US" sz="3200" dirty="0" smtClean="0">
                <a:solidFill>
                  <a:srgbClr val="010001"/>
                </a:solidFill>
                <a:latin typeface="Arial"/>
                <a:cs typeface="Arial"/>
              </a:rPr>
              <a:t>and hickory</a:t>
            </a:r>
            <a:r>
              <a:rPr lang="en-US" sz="3200" dirty="0">
                <a:solidFill>
                  <a:srgbClr val="010001"/>
                </a:solidFill>
                <a:latin typeface="Arial"/>
                <a:cs typeface="Arial"/>
              </a:rPr>
              <a:t>.</a:t>
            </a:r>
          </a:p>
        </p:txBody>
      </p:sp>
    </p:spTree>
    <p:extLst>
      <p:ext uri="{BB962C8B-B14F-4D97-AF65-F5344CB8AC3E}">
        <p14:creationId xmlns:p14="http://schemas.microsoft.com/office/powerpoint/2010/main" val="24123698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40151"/>
            <a:ext cx="10464800" cy="2465387"/>
          </a:xfrm>
        </p:spPr>
        <p:txBody>
          <a:bodyPr/>
          <a:lstStyle/>
          <a:p>
            <a:pPr algn="l"/>
            <a:r>
              <a:rPr lang="en-US" dirty="0"/>
              <a:t>Woodland/</a:t>
            </a:r>
            <a:r>
              <a:rPr lang="en-US" dirty="0" err="1"/>
              <a:t>Shrubland</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Woodland/</a:t>
            </a:r>
            <a:r>
              <a:rPr lang="en-US" b="1" dirty="0" err="1"/>
              <a:t>shrubland</a:t>
            </a:r>
            <a:r>
              <a:rPr lang="en-US" dirty="0"/>
              <a:t> </a:t>
            </a:r>
            <a:r>
              <a:rPr lang="en-US" dirty="0" smtClean="0"/>
              <a:t> A </a:t>
            </a:r>
            <a:r>
              <a:rPr lang="en-US" dirty="0"/>
              <a:t>biome characterized </a:t>
            </a:r>
            <a:r>
              <a:rPr lang="en-US" dirty="0" smtClean="0"/>
              <a:t>by hot</a:t>
            </a:r>
            <a:r>
              <a:rPr lang="en-US" dirty="0"/>
              <a:t>, dry summers and mild, rainy winters.</a:t>
            </a:r>
          </a:p>
          <a:p>
            <a:pPr lvl="0"/>
            <a:r>
              <a:rPr lang="en-US" dirty="0"/>
              <a:t>Found on the coast of southern California, southern Australia, southern Africa and in the area surrounding the Mediterranean Sea.</a:t>
            </a:r>
          </a:p>
          <a:p>
            <a:pPr lvl="0"/>
            <a:r>
              <a:rPr lang="en-US" dirty="0"/>
              <a:t>There is a 12-month growing season, but plant growth is constrained by low precipitation in summer and by relatively low temperatures in winter.</a:t>
            </a:r>
          </a:p>
          <a:p>
            <a:pPr lvl="0"/>
            <a:r>
              <a:rPr lang="en-US" dirty="0"/>
              <a:t>Wildfires are common and plants of this biome are well adapted to both fire and drought</a:t>
            </a:r>
            <a:r>
              <a:rPr lang="en-US" dirty="0" smtClean="0"/>
              <a:t>.</a:t>
            </a:r>
            <a:endParaRPr lang="en-US" dirty="0"/>
          </a:p>
        </p:txBody>
      </p:sp>
    </p:spTree>
    <p:extLst>
      <p:ext uri="{BB962C8B-B14F-4D97-AF65-F5344CB8AC3E}">
        <p14:creationId xmlns:p14="http://schemas.microsoft.com/office/powerpoint/2010/main" val="28456877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2009"/>
            <a:ext cx="10464800" cy="2465387"/>
          </a:xfrm>
        </p:spPr>
        <p:txBody>
          <a:bodyPr/>
          <a:lstStyle/>
          <a:p>
            <a:pPr algn="l"/>
            <a:r>
              <a:rPr lang="en-US" dirty="0"/>
              <a:t>Woodland/</a:t>
            </a:r>
            <a:r>
              <a:rPr lang="en-US" dirty="0" err="1"/>
              <a:t>Shrubland</a:t>
            </a:r>
            <a:endParaRPr lang="en-US" dirty="0"/>
          </a:p>
        </p:txBody>
      </p:sp>
      <p:pic>
        <p:nvPicPr>
          <p:cNvPr id="4" name="Picture 3"/>
          <p:cNvPicPr>
            <a:picLocks noChangeAspect="1"/>
          </p:cNvPicPr>
          <p:nvPr/>
        </p:nvPicPr>
        <p:blipFill>
          <a:blip r:embed="rId2"/>
          <a:stretch>
            <a:fillRect/>
          </a:stretch>
        </p:blipFill>
        <p:spPr>
          <a:xfrm>
            <a:off x="1270000" y="1863238"/>
            <a:ext cx="5397500" cy="7442200"/>
          </a:xfrm>
          <a:prstGeom prst="rect">
            <a:avLst/>
          </a:prstGeom>
        </p:spPr>
      </p:pic>
      <p:sp>
        <p:nvSpPr>
          <p:cNvPr id="5" name="TextBox 4"/>
          <p:cNvSpPr txBox="1"/>
          <p:nvPr/>
        </p:nvSpPr>
        <p:spPr>
          <a:xfrm>
            <a:off x="6667500" y="3773539"/>
            <a:ext cx="5787975" cy="1815882"/>
          </a:xfrm>
          <a:prstGeom prst="rect">
            <a:avLst/>
          </a:prstGeom>
          <a:noFill/>
        </p:spPr>
        <p:txBody>
          <a:bodyPr wrap="square" rtlCol="0">
            <a:spAutoFit/>
          </a:bodyPr>
          <a:lstStyle/>
          <a:p>
            <a:r>
              <a:rPr lang="en-US" sz="2800" b="1" dirty="0">
                <a:solidFill>
                  <a:srgbClr val="010001"/>
                </a:solidFill>
                <a:latin typeface="Arial"/>
                <a:cs typeface="Arial"/>
              </a:rPr>
              <a:t>Woodland/</a:t>
            </a:r>
            <a:r>
              <a:rPr lang="en-US" sz="2800" b="1" dirty="0" err="1">
                <a:solidFill>
                  <a:srgbClr val="010001"/>
                </a:solidFill>
                <a:latin typeface="Arial"/>
                <a:cs typeface="Arial"/>
              </a:rPr>
              <a:t>shrubland</a:t>
            </a:r>
            <a:r>
              <a:rPr lang="en-US" sz="2800" b="1" dirty="0">
                <a:solidFill>
                  <a:srgbClr val="010001"/>
                </a:solidFill>
                <a:latin typeface="Arial"/>
                <a:cs typeface="Arial"/>
              </a:rPr>
              <a:t> biome. </a:t>
            </a:r>
            <a:endParaRPr lang="en-US" sz="2800" b="1" dirty="0" smtClean="0">
              <a:solidFill>
                <a:srgbClr val="010001"/>
              </a:solidFill>
              <a:latin typeface="Arial"/>
              <a:cs typeface="Arial"/>
            </a:endParaRPr>
          </a:p>
          <a:p>
            <a:r>
              <a:rPr lang="en-US" sz="2800" dirty="0" smtClean="0">
                <a:solidFill>
                  <a:srgbClr val="010001"/>
                </a:solidFill>
                <a:latin typeface="Arial"/>
                <a:cs typeface="Arial"/>
              </a:rPr>
              <a:t>The </a:t>
            </a:r>
            <a:r>
              <a:rPr lang="en-US" sz="2800" dirty="0">
                <a:solidFill>
                  <a:srgbClr val="010001"/>
                </a:solidFill>
                <a:latin typeface="Arial"/>
                <a:cs typeface="Arial"/>
              </a:rPr>
              <a:t>woodland</a:t>
            </a:r>
            <a:r>
              <a:rPr lang="en-US" sz="2800" dirty="0" smtClean="0">
                <a:solidFill>
                  <a:srgbClr val="010001"/>
                </a:solidFill>
                <a:latin typeface="Arial"/>
                <a:cs typeface="Arial"/>
              </a:rPr>
              <a:t>/</a:t>
            </a:r>
            <a:r>
              <a:rPr lang="en-US" sz="2800" dirty="0" err="1" smtClean="0">
                <a:solidFill>
                  <a:srgbClr val="010001"/>
                </a:solidFill>
                <a:latin typeface="Arial"/>
                <a:cs typeface="Arial"/>
              </a:rPr>
              <a:t>shrubland</a:t>
            </a:r>
            <a:r>
              <a:rPr lang="en-US" sz="2800" dirty="0" smtClean="0">
                <a:solidFill>
                  <a:srgbClr val="010001"/>
                </a:solidFill>
                <a:latin typeface="Arial"/>
                <a:cs typeface="Arial"/>
              </a:rPr>
              <a:t> </a:t>
            </a:r>
            <a:r>
              <a:rPr lang="en-US" sz="2800" dirty="0">
                <a:solidFill>
                  <a:srgbClr val="010001"/>
                </a:solidFill>
                <a:latin typeface="Arial"/>
                <a:cs typeface="Arial"/>
              </a:rPr>
              <a:t>biome is characterized by hot, dry summers and mild, </a:t>
            </a:r>
            <a:r>
              <a:rPr lang="en-US" sz="2800" dirty="0" smtClean="0">
                <a:solidFill>
                  <a:srgbClr val="010001"/>
                </a:solidFill>
                <a:latin typeface="Arial"/>
                <a:cs typeface="Arial"/>
              </a:rPr>
              <a:t>rainy winters</a:t>
            </a:r>
            <a:r>
              <a:rPr lang="en-US" sz="2800" dirty="0">
                <a:solidFill>
                  <a:srgbClr val="010001"/>
                </a:solidFill>
                <a:latin typeface="Arial"/>
                <a:cs typeface="Arial"/>
              </a:rPr>
              <a:t>.</a:t>
            </a:r>
          </a:p>
        </p:txBody>
      </p:sp>
    </p:spTree>
    <p:extLst>
      <p:ext uri="{BB962C8B-B14F-4D97-AF65-F5344CB8AC3E}">
        <p14:creationId xmlns:p14="http://schemas.microsoft.com/office/powerpoint/2010/main" val="100491698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68263"/>
            <a:ext cx="10464800" cy="2465387"/>
          </a:xfrm>
        </p:spPr>
        <p:txBody>
          <a:bodyPr/>
          <a:lstStyle/>
          <a:p>
            <a:pPr algn="l"/>
            <a:r>
              <a:rPr lang="en-US" dirty="0"/>
              <a:t>Temperate Grassland/Cold Desert</a:t>
            </a:r>
            <a:br>
              <a:rPr lang="en-US" dirty="0"/>
            </a:br>
            <a:endParaRPr lang="en-US" dirty="0"/>
          </a:p>
        </p:txBody>
      </p:sp>
      <p:sp>
        <p:nvSpPr>
          <p:cNvPr id="3" name="Content Placeholder 2"/>
          <p:cNvSpPr>
            <a:spLocks noGrp="1"/>
          </p:cNvSpPr>
          <p:nvPr>
            <p:ph idx="1"/>
          </p:nvPr>
        </p:nvSpPr>
        <p:spPr>
          <a:xfrm>
            <a:off x="1270000" y="2541822"/>
            <a:ext cx="10464800" cy="5840413"/>
          </a:xfrm>
        </p:spPr>
        <p:txBody>
          <a:bodyPr/>
          <a:lstStyle/>
          <a:p>
            <a:r>
              <a:rPr lang="en-US" sz="3200" b="1" dirty="0"/>
              <a:t>Temperate grassland/cold desert </a:t>
            </a:r>
            <a:r>
              <a:rPr lang="en-US" sz="3200" b="1" dirty="0" smtClean="0"/>
              <a:t> </a:t>
            </a:r>
            <a:r>
              <a:rPr lang="en-US" sz="3200" dirty="0" smtClean="0"/>
              <a:t>A biome characterized </a:t>
            </a:r>
            <a:r>
              <a:rPr lang="en-US" sz="3200" dirty="0"/>
              <a:t>by cold, harsh winters, and hot, </a:t>
            </a:r>
            <a:r>
              <a:rPr lang="en-US" sz="3200" dirty="0" smtClean="0"/>
              <a:t>dry summers.</a:t>
            </a:r>
          </a:p>
          <a:p>
            <a:pPr lvl="0"/>
            <a:r>
              <a:rPr lang="en-US" sz="3200" dirty="0"/>
              <a:t>Lowest average annual precipitation of any temperate biome.</a:t>
            </a:r>
          </a:p>
          <a:p>
            <a:pPr lvl="0"/>
            <a:r>
              <a:rPr lang="en-US" sz="3200" dirty="0"/>
              <a:t>Found in the Great Plains of North America, in South America, and in central Asia and eastern Europe.</a:t>
            </a:r>
          </a:p>
          <a:p>
            <a:pPr lvl="0"/>
            <a:r>
              <a:rPr lang="en-US" sz="3200" dirty="0"/>
              <a:t>Plant growth constrained by both insufficient precipitation in summer and cold temperatures in winter.</a:t>
            </a:r>
          </a:p>
          <a:p>
            <a:pPr lvl="0"/>
            <a:r>
              <a:rPr lang="en-US" sz="3200" dirty="0"/>
              <a:t>Plants include grasses and non woody flowering plants well-adapted to wildfires and frequent grazing by animals</a:t>
            </a:r>
            <a:r>
              <a:rPr lang="en-US" sz="3200" dirty="0" smtClean="0"/>
              <a:t>.</a:t>
            </a:r>
            <a:endParaRPr lang="en-US" sz="3200" dirty="0"/>
          </a:p>
        </p:txBody>
      </p:sp>
    </p:spTree>
    <p:extLst>
      <p:ext uri="{BB962C8B-B14F-4D97-AF65-F5344CB8AC3E}">
        <p14:creationId xmlns:p14="http://schemas.microsoft.com/office/powerpoint/2010/main" val="4931873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376595"/>
            <a:ext cx="10464800" cy="2465387"/>
          </a:xfrm>
        </p:spPr>
        <p:txBody>
          <a:bodyPr/>
          <a:lstStyle/>
          <a:p>
            <a:pPr algn="l"/>
            <a:r>
              <a:rPr lang="en-US" dirty="0" smtClean="0"/>
              <a:t>Earth’s Atmosphere</a:t>
            </a:r>
            <a:endParaRPr lang="en-US" dirty="0"/>
          </a:p>
        </p:txBody>
      </p:sp>
      <p:pic>
        <p:nvPicPr>
          <p:cNvPr id="4" name="Picture 3"/>
          <p:cNvPicPr>
            <a:picLocks noChangeAspect="1"/>
          </p:cNvPicPr>
          <p:nvPr/>
        </p:nvPicPr>
        <p:blipFill>
          <a:blip r:embed="rId2"/>
          <a:stretch>
            <a:fillRect/>
          </a:stretch>
        </p:blipFill>
        <p:spPr>
          <a:xfrm>
            <a:off x="1270000" y="1494090"/>
            <a:ext cx="6649388" cy="8164325"/>
          </a:xfrm>
          <a:prstGeom prst="rect">
            <a:avLst/>
          </a:prstGeom>
        </p:spPr>
      </p:pic>
      <p:sp>
        <p:nvSpPr>
          <p:cNvPr id="5" name="TextBox 4"/>
          <p:cNvSpPr txBox="1"/>
          <p:nvPr/>
        </p:nvSpPr>
        <p:spPr>
          <a:xfrm>
            <a:off x="8198323" y="1755554"/>
            <a:ext cx="4577985" cy="6740306"/>
          </a:xfrm>
          <a:prstGeom prst="rect">
            <a:avLst/>
          </a:prstGeom>
          <a:noFill/>
        </p:spPr>
        <p:txBody>
          <a:bodyPr wrap="square" rtlCol="0">
            <a:spAutoFit/>
          </a:bodyPr>
          <a:lstStyle/>
          <a:p>
            <a:r>
              <a:rPr lang="en-US" sz="2700" b="1" dirty="0">
                <a:solidFill>
                  <a:srgbClr val="010001"/>
                </a:solidFill>
                <a:latin typeface="Arial"/>
                <a:cs typeface="Arial"/>
              </a:rPr>
              <a:t>The layers of Earth’s atmosphere</a:t>
            </a:r>
            <a:r>
              <a:rPr lang="en-US" sz="2700" b="1" dirty="0" smtClean="0">
                <a:solidFill>
                  <a:srgbClr val="010001"/>
                </a:solidFill>
                <a:latin typeface="Arial"/>
                <a:cs typeface="Arial"/>
              </a:rPr>
              <a:t>.</a:t>
            </a:r>
          </a:p>
          <a:p>
            <a:r>
              <a:rPr lang="en-US" sz="2700" dirty="0" smtClean="0">
                <a:solidFill>
                  <a:srgbClr val="010001"/>
                </a:solidFill>
                <a:latin typeface="Arial"/>
                <a:cs typeface="Arial"/>
              </a:rPr>
              <a:t>The troposphere </a:t>
            </a:r>
            <a:r>
              <a:rPr lang="en-US" sz="2700" dirty="0">
                <a:solidFill>
                  <a:srgbClr val="010001"/>
                </a:solidFill>
                <a:latin typeface="Arial"/>
                <a:cs typeface="Arial"/>
              </a:rPr>
              <a:t>is </a:t>
            </a:r>
            <a:r>
              <a:rPr lang="en-US" sz="2700" dirty="0" smtClean="0">
                <a:solidFill>
                  <a:srgbClr val="010001"/>
                </a:solidFill>
                <a:latin typeface="Arial"/>
                <a:cs typeface="Arial"/>
              </a:rPr>
              <a:t>the atmospheric </a:t>
            </a:r>
            <a:r>
              <a:rPr lang="en-US" sz="2700" dirty="0">
                <a:solidFill>
                  <a:srgbClr val="010001"/>
                </a:solidFill>
                <a:latin typeface="Arial"/>
                <a:cs typeface="Arial"/>
              </a:rPr>
              <a:t>layer </a:t>
            </a:r>
            <a:r>
              <a:rPr lang="en-US" sz="2700" dirty="0" smtClean="0">
                <a:solidFill>
                  <a:srgbClr val="010001"/>
                </a:solidFill>
                <a:latin typeface="Arial"/>
                <a:cs typeface="Arial"/>
              </a:rPr>
              <a:t>closest to </a:t>
            </a:r>
            <a:r>
              <a:rPr lang="en-US" sz="2700" dirty="0">
                <a:solidFill>
                  <a:srgbClr val="010001"/>
                </a:solidFill>
                <a:latin typeface="Arial"/>
                <a:cs typeface="Arial"/>
              </a:rPr>
              <a:t>Earth. Because </a:t>
            </a:r>
            <a:r>
              <a:rPr lang="en-US" sz="2700" dirty="0" smtClean="0">
                <a:solidFill>
                  <a:srgbClr val="010001"/>
                </a:solidFill>
                <a:latin typeface="Arial"/>
                <a:cs typeface="Arial"/>
              </a:rPr>
              <a:t>the density </a:t>
            </a:r>
            <a:r>
              <a:rPr lang="en-US" sz="2700" dirty="0">
                <a:solidFill>
                  <a:srgbClr val="010001"/>
                </a:solidFill>
                <a:latin typeface="Arial"/>
                <a:cs typeface="Arial"/>
              </a:rPr>
              <a:t>of air </a:t>
            </a:r>
            <a:r>
              <a:rPr lang="en-US" sz="2700" dirty="0" smtClean="0">
                <a:solidFill>
                  <a:srgbClr val="010001"/>
                </a:solidFill>
                <a:latin typeface="Arial"/>
                <a:cs typeface="Arial"/>
              </a:rPr>
              <a:t>decreases with </a:t>
            </a:r>
            <a:r>
              <a:rPr lang="en-US" sz="2700" dirty="0">
                <a:solidFill>
                  <a:srgbClr val="010001"/>
                </a:solidFill>
                <a:latin typeface="Arial"/>
                <a:cs typeface="Arial"/>
              </a:rPr>
              <a:t>altitude, the troposphere’s </a:t>
            </a:r>
            <a:r>
              <a:rPr lang="en-US" sz="2700" dirty="0" smtClean="0">
                <a:solidFill>
                  <a:srgbClr val="010001"/>
                </a:solidFill>
                <a:latin typeface="Arial"/>
                <a:cs typeface="Arial"/>
              </a:rPr>
              <a:t>temperature also </a:t>
            </a:r>
            <a:r>
              <a:rPr lang="en-US" sz="2700" dirty="0">
                <a:solidFill>
                  <a:srgbClr val="010001"/>
                </a:solidFill>
                <a:latin typeface="Arial"/>
                <a:cs typeface="Arial"/>
              </a:rPr>
              <a:t>decreases </a:t>
            </a:r>
            <a:r>
              <a:rPr lang="en-US" sz="2700" dirty="0" smtClean="0">
                <a:solidFill>
                  <a:srgbClr val="010001"/>
                </a:solidFill>
                <a:latin typeface="Arial"/>
                <a:cs typeface="Arial"/>
              </a:rPr>
              <a:t>with altitude. Temperature </a:t>
            </a:r>
            <a:r>
              <a:rPr lang="en-US" sz="2700" dirty="0">
                <a:solidFill>
                  <a:srgbClr val="010001"/>
                </a:solidFill>
                <a:latin typeface="Arial"/>
                <a:cs typeface="Arial"/>
              </a:rPr>
              <a:t>increases with altitude </a:t>
            </a:r>
            <a:r>
              <a:rPr lang="en-US" sz="2700" dirty="0" smtClean="0">
                <a:solidFill>
                  <a:srgbClr val="010001"/>
                </a:solidFill>
                <a:latin typeface="Arial"/>
                <a:cs typeface="Arial"/>
              </a:rPr>
              <a:t>in the </a:t>
            </a:r>
            <a:r>
              <a:rPr lang="en-US" sz="2700" dirty="0">
                <a:solidFill>
                  <a:srgbClr val="010001"/>
                </a:solidFill>
                <a:latin typeface="Arial"/>
                <a:cs typeface="Arial"/>
              </a:rPr>
              <a:t>stratosphere because the Sun’s UV-B and UV-C rays warm </a:t>
            </a:r>
            <a:r>
              <a:rPr lang="en-US" sz="2700" dirty="0" smtClean="0">
                <a:solidFill>
                  <a:srgbClr val="010001"/>
                </a:solidFill>
                <a:latin typeface="Arial"/>
                <a:cs typeface="Arial"/>
              </a:rPr>
              <a:t>the upper </a:t>
            </a:r>
            <a:r>
              <a:rPr lang="en-US" sz="2700" dirty="0">
                <a:solidFill>
                  <a:srgbClr val="010001"/>
                </a:solidFill>
                <a:latin typeface="Arial"/>
                <a:cs typeface="Arial"/>
              </a:rPr>
              <a:t>part of this </a:t>
            </a:r>
            <a:r>
              <a:rPr lang="en-US" sz="2700" dirty="0" smtClean="0">
                <a:solidFill>
                  <a:srgbClr val="010001"/>
                </a:solidFill>
                <a:latin typeface="Arial"/>
                <a:cs typeface="Arial"/>
              </a:rPr>
              <a:t>layer. Temperatures </a:t>
            </a:r>
            <a:r>
              <a:rPr lang="en-US" sz="2700" dirty="0">
                <a:solidFill>
                  <a:srgbClr val="010001"/>
                </a:solidFill>
                <a:latin typeface="Arial"/>
                <a:cs typeface="Arial"/>
              </a:rPr>
              <a:t>in the thermosphere can </a:t>
            </a:r>
            <a:r>
              <a:rPr lang="en-US" sz="2700" dirty="0" smtClean="0">
                <a:solidFill>
                  <a:srgbClr val="010001"/>
                </a:solidFill>
                <a:latin typeface="Arial"/>
                <a:cs typeface="Arial"/>
              </a:rPr>
              <a:t>reach 1,750</a:t>
            </a:r>
            <a:r>
              <a:rPr lang="en-US" sz="2700" dirty="0">
                <a:solidFill>
                  <a:srgbClr val="010001"/>
                </a:solidFill>
                <a:latin typeface="Arial"/>
                <a:cs typeface="Arial"/>
              </a:rPr>
              <a:t>°C (3,182°F).</a:t>
            </a:r>
          </a:p>
        </p:txBody>
      </p:sp>
    </p:spTree>
    <p:extLst>
      <p:ext uri="{BB962C8B-B14F-4D97-AF65-F5344CB8AC3E}">
        <p14:creationId xmlns:p14="http://schemas.microsoft.com/office/powerpoint/2010/main" val="211578463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Temperate Grassland/Cold Desert</a:t>
            </a:r>
            <a:br>
              <a:rPr lang="en-US" dirty="0"/>
            </a:br>
            <a:endParaRPr lang="en-US" dirty="0"/>
          </a:p>
        </p:txBody>
      </p:sp>
      <p:pic>
        <p:nvPicPr>
          <p:cNvPr id="5" name="Picture 4"/>
          <p:cNvPicPr>
            <a:picLocks noChangeAspect="1"/>
          </p:cNvPicPr>
          <p:nvPr/>
        </p:nvPicPr>
        <p:blipFill>
          <a:blip r:embed="rId2"/>
          <a:stretch>
            <a:fillRect/>
          </a:stretch>
        </p:blipFill>
        <p:spPr>
          <a:xfrm>
            <a:off x="1270000" y="1886823"/>
            <a:ext cx="5372100" cy="7454900"/>
          </a:xfrm>
          <a:prstGeom prst="rect">
            <a:avLst/>
          </a:prstGeom>
        </p:spPr>
      </p:pic>
      <p:sp>
        <p:nvSpPr>
          <p:cNvPr id="6" name="TextBox 5"/>
          <p:cNvSpPr txBox="1"/>
          <p:nvPr/>
        </p:nvSpPr>
        <p:spPr>
          <a:xfrm>
            <a:off x="6876623" y="3428841"/>
            <a:ext cx="5679110" cy="3539430"/>
          </a:xfrm>
          <a:prstGeom prst="rect">
            <a:avLst/>
          </a:prstGeom>
          <a:noFill/>
        </p:spPr>
        <p:txBody>
          <a:bodyPr wrap="square" rtlCol="0">
            <a:spAutoFit/>
          </a:bodyPr>
          <a:lstStyle/>
          <a:p>
            <a:r>
              <a:rPr lang="en-US" sz="3200" b="1" dirty="0">
                <a:solidFill>
                  <a:srgbClr val="010001"/>
                </a:solidFill>
                <a:latin typeface="Arial"/>
                <a:cs typeface="Arial"/>
              </a:rPr>
              <a:t>Temperate grassland/cold desert biome.</a:t>
            </a:r>
          </a:p>
          <a:p>
            <a:r>
              <a:rPr lang="en-US" sz="3200" dirty="0">
                <a:solidFill>
                  <a:srgbClr val="010001"/>
                </a:solidFill>
                <a:latin typeface="Arial"/>
                <a:cs typeface="Arial"/>
              </a:rPr>
              <a:t>The temperate grassland/cold desert biome has cold, harsh </a:t>
            </a:r>
            <a:r>
              <a:rPr lang="en-US" sz="3200" dirty="0" smtClean="0">
                <a:solidFill>
                  <a:srgbClr val="010001"/>
                </a:solidFill>
                <a:latin typeface="Arial"/>
                <a:cs typeface="Arial"/>
              </a:rPr>
              <a:t>winters and </a:t>
            </a:r>
            <a:r>
              <a:rPr lang="en-US" sz="3200" dirty="0">
                <a:solidFill>
                  <a:srgbClr val="010001"/>
                </a:solidFill>
                <a:latin typeface="Arial"/>
                <a:cs typeface="Arial"/>
              </a:rPr>
              <a:t>hot, dry, summers that support grasses and </a:t>
            </a:r>
            <a:r>
              <a:rPr lang="en-US" sz="3200" dirty="0" err="1">
                <a:solidFill>
                  <a:srgbClr val="010001"/>
                </a:solidFill>
                <a:latin typeface="Arial"/>
                <a:cs typeface="Arial"/>
              </a:rPr>
              <a:t>nonwoody</a:t>
            </a:r>
            <a:r>
              <a:rPr lang="en-US" sz="3200" dirty="0">
                <a:solidFill>
                  <a:srgbClr val="010001"/>
                </a:solidFill>
                <a:latin typeface="Arial"/>
                <a:cs typeface="Arial"/>
              </a:rPr>
              <a:t> </a:t>
            </a:r>
            <a:r>
              <a:rPr lang="en-US" sz="3200" dirty="0" smtClean="0">
                <a:solidFill>
                  <a:srgbClr val="010001"/>
                </a:solidFill>
                <a:latin typeface="Arial"/>
                <a:cs typeface="Arial"/>
              </a:rPr>
              <a:t>flowering plants</a:t>
            </a:r>
            <a:r>
              <a:rPr lang="en-US" sz="3200" dirty="0">
                <a:solidFill>
                  <a:srgbClr val="010001"/>
                </a:solidFill>
                <a:latin typeface="Arial"/>
                <a:cs typeface="Arial"/>
              </a:rPr>
              <a:t>.</a:t>
            </a:r>
          </a:p>
        </p:txBody>
      </p:sp>
    </p:spTree>
    <p:extLst>
      <p:ext uri="{BB962C8B-B14F-4D97-AF65-F5344CB8AC3E}">
        <p14:creationId xmlns:p14="http://schemas.microsoft.com/office/powerpoint/2010/main" val="61122579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4275"/>
            <a:ext cx="10464800" cy="2465387"/>
          </a:xfrm>
        </p:spPr>
        <p:txBody>
          <a:bodyPr/>
          <a:lstStyle/>
          <a:p>
            <a:pPr algn="l"/>
            <a:r>
              <a:rPr lang="en-US" dirty="0"/>
              <a:t>Tropical Rainforest</a:t>
            </a:r>
            <a:br>
              <a:rPr lang="en-US" dirty="0"/>
            </a:br>
            <a:endParaRPr lang="en-US" dirty="0"/>
          </a:p>
        </p:txBody>
      </p:sp>
      <p:sp>
        <p:nvSpPr>
          <p:cNvPr id="3" name="Content Placeholder 2"/>
          <p:cNvSpPr>
            <a:spLocks noGrp="1"/>
          </p:cNvSpPr>
          <p:nvPr>
            <p:ph idx="1"/>
          </p:nvPr>
        </p:nvSpPr>
        <p:spPr>
          <a:xfrm>
            <a:off x="1270000" y="3086082"/>
            <a:ext cx="10464800" cy="5840413"/>
          </a:xfrm>
        </p:spPr>
        <p:txBody>
          <a:bodyPr/>
          <a:lstStyle/>
          <a:p>
            <a:r>
              <a:rPr lang="en-US" sz="3200" b="1" dirty="0"/>
              <a:t>Tropical rainforest </a:t>
            </a:r>
            <a:r>
              <a:rPr lang="en-US" sz="3200" b="1" dirty="0" smtClean="0"/>
              <a:t> </a:t>
            </a:r>
            <a:r>
              <a:rPr lang="en-US" sz="3200" dirty="0" smtClean="0"/>
              <a:t>A </a:t>
            </a:r>
            <a:r>
              <a:rPr lang="en-US" sz="3200" dirty="0"/>
              <a:t>warm and wet </a:t>
            </a:r>
            <a:r>
              <a:rPr lang="en-US" sz="3200" dirty="0" smtClean="0"/>
              <a:t>biome found </a:t>
            </a:r>
            <a:r>
              <a:rPr lang="en-US" sz="3200" dirty="0"/>
              <a:t>between 20° N and 20° S of the equator</a:t>
            </a:r>
            <a:r>
              <a:rPr lang="en-US" sz="3200" dirty="0" smtClean="0"/>
              <a:t>, with </a:t>
            </a:r>
            <a:r>
              <a:rPr lang="en-US" sz="3200" dirty="0"/>
              <a:t>little seasonal temperature variation </a:t>
            </a:r>
            <a:r>
              <a:rPr lang="en-US" sz="3200" dirty="0" smtClean="0"/>
              <a:t>and high </a:t>
            </a:r>
            <a:r>
              <a:rPr lang="en-US" sz="3200" dirty="0"/>
              <a:t>precipitation</a:t>
            </a:r>
            <a:r>
              <a:rPr lang="en-US" sz="3200" dirty="0" smtClean="0"/>
              <a:t>.</a:t>
            </a:r>
          </a:p>
          <a:p>
            <a:pPr lvl="0"/>
            <a:r>
              <a:rPr lang="en-US" sz="3200" dirty="0"/>
              <a:t>Average annual temperatures exceed 20˚C.  </a:t>
            </a:r>
          </a:p>
          <a:p>
            <a:pPr lvl="0"/>
            <a:r>
              <a:rPr lang="en-US" sz="3200" dirty="0"/>
              <a:t>Found in Central and South America, Africa, Southeast Asia, and northeastern Australia.</a:t>
            </a:r>
          </a:p>
          <a:p>
            <a:pPr lvl="0"/>
            <a:r>
              <a:rPr lang="en-US" sz="3200" dirty="0"/>
              <a:t>Precipitation occurs frequently; warm and wet with little temperature variation.</a:t>
            </a:r>
          </a:p>
          <a:p>
            <a:pPr lvl="0"/>
            <a:r>
              <a:rPr lang="en-US" sz="3200" dirty="0"/>
              <a:t>Contain more biodiversity per hectare than any other terrestrial biome; contain up to two-thirds of Earth's terrestrial species.</a:t>
            </a:r>
          </a:p>
          <a:p>
            <a:endParaRPr lang="en-US" sz="3200" dirty="0"/>
          </a:p>
        </p:txBody>
      </p:sp>
    </p:spTree>
    <p:extLst>
      <p:ext uri="{BB962C8B-B14F-4D97-AF65-F5344CB8AC3E}">
        <p14:creationId xmlns:p14="http://schemas.microsoft.com/office/powerpoint/2010/main" val="312867069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41269"/>
            <a:ext cx="10464800" cy="2465387"/>
          </a:xfrm>
        </p:spPr>
        <p:txBody>
          <a:bodyPr/>
          <a:lstStyle/>
          <a:p>
            <a:pPr algn="l"/>
            <a:r>
              <a:rPr lang="en-US" dirty="0" smtClean="0"/>
              <a:t>Tropical Rainforest</a:t>
            </a:r>
            <a:endParaRPr lang="en-US" dirty="0"/>
          </a:p>
        </p:txBody>
      </p:sp>
      <p:pic>
        <p:nvPicPr>
          <p:cNvPr id="4" name="Picture 3"/>
          <p:cNvPicPr>
            <a:picLocks noChangeAspect="1"/>
          </p:cNvPicPr>
          <p:nvPr/>
        </p:nvPicPr>
        <p:blipFill>
          <a:blip r:embed="rId2"/>
          <a:stretch>
            <a:fillRect/>
          </a:stretch>
        </p:blipFill>
        <p:spPr>
          <a:xfrm>
            <a:off x="1270000" y="1750755"/>
            <a:ext cx="5448300" cy="7581900"/>
          </a:xfrm>
          <a:prstGeom prst="rect">
            <a:avLst/>
          </a:prstGeom>
        </p:spPr>
      </p:pic>
      <p:sp>
        <p:nvSpPr>
          <p:cNvPr id="5" name="TextBox 4"/>
          <p:cNvSpPr txBox="1"/>
          <p:nvPr/>
        </p:nvSpPr>
        <p:spPr>
          <a:xfrm>
            <a:off x="6967343" y="3283704"/>
            <a:ext cx="5624678" cy="4031873"/>
          </a:xfrm>
          <a:prstGeom prst="rect">
            <a:avLst/>
          </a:prstGeom>
          <a:noFill/>
        </p:spPr>
        <p:txBody>
          <a:bodyPr wrap="square" rtlCol="0">
            <a:spAutoFit/>
          </a:bodyPr>
          <a:lstStyle/>
          <a:p>
            <a:r>
              <a:rPr lang="en-US" sz="3200" b="1" dirty="0">
                <a:solidFill>
                  <a:srgbClr val="010001"/>
                </a:solidFill>
                <a:latin typeface="Arial"/>
                <a:cs typeface="Arial"/>
              </a:rPr>
              <a:t>Tropical rainforest biome. </a:t>
            </a:r>
            <a:endParaRPr lang="en-US" sz="3200" b="1" dirty="0" smtClean="0">
              <a:solidFill>
                <a:srgbClr val="010001"/>
              </a:solidFill>
              <a:latin typeface="Arial"/>
              <a:cs typeface="Arial"/>
            </a:endParaRPr>
          </a:p>
          <a:p>
            <a:r>
              <a:rPr lang="en-US" sz="3200" dirty="0" smtClean="0">
                <a:solidFill>
                  <a:srgbClr val="010001"/>
                </a:solidFill>
                <a:latin typeface="Arial"/>
                <a:cs typeface="Arial"/>
              </a:rPr>
              <a:t>Tropical </a:t>
            </a:r>
            <a:r>
              <a:rPr lang="en-US" sz="3200" dirty="0">
                <a:solidFill>
                  <a:srgbClr val="010001"/>
                </a:solidFill>
                <a:latin typeface="Arial"/>
                <a:cs typeface="Arial"/>
              </a:rPr>
              <a:t>rainforests</a:t>
            </a:r>
          </a:p>
          <a:p>
            <a:r>
              <a:rPr lang="en-US" sz="3200" dirty="0">
                <a:solidFill>
                  <a:srgbClr val="010001"/>
                </a:solidFill>
                <a:latin typeface="Arial"/>
                <a:cs typeface="Arial"/>
              </a:rPr>
              <a:t>are warm and wet, with little seasonal temperature </a:t>
            </a:r>
            <a:r>
              <a:rPr lang="en-US" sz="3200" dirty="0" smtClean="0">
                <a:solidFill>
                  <a:srgbClr val="010001"/>
                </a:solidFill>
                <a:latin typeface="Arial"/>
                <a:cs typeface="Arial"/>
              </a:rPr>
              <a:t>variation. These </a:t>
            </a:r>
            <a:r>
              <a:rPr lang="en-US" sz="3200" dirty="0">
                <a:solidFill>
                  <a:srgbClr val="010001"/>
                </a:solidFill>
                <a:latin typeface="Arial"/>
                <a:cs typeface="Arial"/>
              </a:rPr>
              <a:t>forests are highly productive with several distinctive layers of</a:t>
            </a:r>
          </a:p>
          <a:p>
            <a:r>
              <a:rPr lang="en-US" sz="3200" dirty="0">
                <a:solidFill>
                  <a:srgbClr val="010001"/>
                </a:solidFill>
                <a:latin typeface="Arial"/>
                <a:cs typeface="Arial"/>
              </a:rPr>
              <a:t>vegetation.</a:t>
            </a:r>
          </a:p>
        </p:txBody>
      </p:sp>
    </p:spTree>
    <p:extLst>
      <p:ext uri="{BB962C8B-B14F-4D97-AF65-F5344CB8AC3E}">
        <p14:creationId xmlns:p14="http://schemas.microsoft.com/office/powerpoint/2010/main" val="5286119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59411"/>
            <a:ext cx="10464800" cy="2465387"/>
          </a:xfrm>
        </p:spPr>
        <p:txBody>
          <a:bodyPr/>
          <a:lstStyle/>
          <a:p>
            <a:pPr algn="l"/>
            <a:r>
              <a:rPr lang="en-US" dirty="0"/>
              <a:t>Tropical Seasonal Forest/ Savanna</a:t>
            </a:r>
            <a:br>
              <a:rPr lang="en-US" dirty="0"/>
            </a:br>
            <a:endParaRPr lang="en-US" dirty="0"/>
          </a:p>
        </p:txBody>
      </p:sp>
      <p:sp>
        <p:nvSpPr>
          <p:cNvPr id="3" name="Content Placeholder 2"/>
          <p:cNvSpPr>
            <a:spLocks noGrp="1"/>
          </p:cNvSpPr>
          <p:nvPr>
            <p:ph idx="1"/>
          </p:nvPr>
        </p:nvSpPr>
        <p:spPr/>
        <p:txBody>
          <a:bodyPr/>
          <a:lstStyle/>
          <a:p>
            <a:r>
              <a:rPr lang="en-US" sz="3200" b="1" dirty="0"/>
              <a:t>Tropical seasonal forest/</a:t>
            </a:r>
            <a:r>
              <a:rPr lang="en-US" sz="3200" b="1" dirty="0" smtClean="0"/>
              <a:t>savanna  </a:t>
            </a:r>
            <a:r>
              <a:rPr lang="en-US" sz="3200" dirty="0" smtClean="0"/>
              <a:t>A biome marked </a:t>
            </a:r>
            <a:r>
              <a:rPr lang="en-US" sz="3200" dirty="0"/>
              <a:t>by warm temperatures and distinct </a:t>
            </a:r>
            <a:r>
              <a:rPr lang="en-US" sz="3200" dirty="0" smtClean="0"/>
              <a:t>wet and </a:t>
            </a:r>
            <a:r>
              <a:rPr lang="en-US" sz="3200" dirty="0"/>
              <a:t>dry seasons</a:t>
            </a:r>
            <a:r>
              <a:rPr lang="en-US" sz="3200" dirty="0" smtClean="0"/>
              <a:t>.</a:t>
            </a:r>
          </a:p>
          <a:p>
            <a:pPr lvl="0"/>
            <a:r>
              <a:rPr lang="en-US" sz="3200" dirty="0"/>
              <a:t>Tropical seasonal forests are common in much of Central America, on the Atlantic coast of South America, in southern Asia, in northwestern Australia, and in sub-Saharan Africa.</a:t>
            </a:r>
          </a:p>
          <a:p>
            <a:pPr lvl="0"/>
            <a:r>
              <a:rPr lang="en-US" sz="3200" dirty="0"/>
              <a:t>Soil in this biome is fairly fertile and can be farmed due to high decomposition rates, but the low amount of precipitation constrains plants from using the soil nutrients that are released.</a:t>
            </a:r>
          </a:p>
          <a:p>
            <a:pPr lvl="0"/>
            <a:r>
              <a:rPr lang="en-US" sz="3200" dirty="0"/>
              <a:t>Grasses and scattered deciduous trees are common.</a:t>
            </a:r>
          </a:p>
          <a:p>
            <a:endParaRPr lang="en-US" sz="3200" dirty="0"/>
          </a:p>
        </p:txBody>
      </p:sp>
    </p:spTree>
    <p:extLst>
      <p:ext uri="{BB962C8B-B14F-4D97-AF65-F5344CB8AC3E}">
        <p14:creationId xmlns:p14="http://schemas.microsoft.com/office/powerpoint/2010/main" val="360674362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Tropical Seasonal Forest/ Savanna</a:t>
            </a:r>
            <a:br>
              <a:rPr lang="en-US" dirty="0"/>
            </a:br>
            <a:endParaRPr lang="en-US" dirty="0"/>
          </a:p>
        </p:txBody>
      </p:sp>
      <p:pic>
        <p:nvPicPr>
          <p:cNvPr id="3" name="Picture 2"/>
          <p:cNvPicPr>
            <a:picLocks noChangeAspect="1"/>
          </p:cNvPicPr>
          <p:nvPr/>
        </p:nvPicPr>
        <p:blipFill>
          <a:blip r:embed="rId2"/>
          <a:stretch>
            <a:fillRect/>
          </a:stretch>
        </p:blipFill>
        <p:spPr>
          <a:xfrm>
            <a:off x="1270000" y="1701800"/>
            <a:ext cx="5461000" cy="7569200"/>
          </a:xfrm>
          <a:prstGeom prst="rect">
            <a:avLst/>
          </a:prstGeom>
        </p:spPr>
      </p:pic>
      <p:sp>
        <p:nvSpPr>
          <p:cNvPr id="4" name="TextBox 3"/>
          <p:cNvSpPr txBox="1"/>
          <p:nvPr/>
        </p:nvSpPr>
        <p:spPr>
          <a:xfrm>
            <a:off x="7010399" y="1981201"/>
            <a:ext cx="5520268" cy="5509200"/>
          </a:xfrm>
          <a:prstGeom prst="rect">
            <a:avLst/>
          </a:prstGeom>
          <a:noFill/>
        </p:spPr>
        <p:txBody>
          <a:bodyPr wrap="square" rtlCol="0">
            <a:spAutoFit/>
          </a:bodyPr>
          <a:lstStyle/>
          <a:p>
            <a:r>
              <a:rPr lang="en-US" sz="3200" b="1" dirty="0">
                <a:solidFill>
                  <a:srgbClr val="010001"/>
                </a:solidFill>
                <a:latin typeface="Arial"/>
                <a:cs typeface="Arial"/>
              </a:rPr>
              <a:t>Tropical seasonal forest/</a:t>
            </a:r>
            <a:r>
              <a:rPr lang="en-US" sz="3200" b="1" dirty="0" smtClean="0">
                <a:solidFill>
                  <a:srgbClr val="010001"/>
                </a:solidFill>
                <a:latin typeface="Arial"/>
                <a:cs typeface="Arial"/>
              </a:rPr>
              <a:t>savanna biome</a:t>
            </a:r>
            <a:r>
              <a:rPr lang="en-US" sz="3200" b="1" dirty="0">
                <a:solidFill>
                  <a:srgbClr val="010001"/>
                </a:solidFill>
                <a:latin typeface="Arial"/>
                <a:cs typeface="Arial"/>
              </a:rPr>
              <a:t>. </a:t>
            </a:r>
            <a:endParaRPr lang="en-US" sz="3200" b="1" dirty="0" smtClean="0">
              <a:solidFill>
                <a:srgbClr val="010001"/>
              </a:solidFill>
              <a:latin typeface="Arial"/>
              <a:cs typeface="Arial"/>
            </a:endParaRPr>
          </a:p>
          <a:p>
            <a:r>
              <a:rPr lang="en-US" sz="3200" dirty="0" smtClean="0">
                <a:solidFill>
                  <a:srgbClr val="010001"/>
                </a:solidFill>
                <a:latin typeface="Arial"/>
                <a:cs typeface="Arial"/>
              </a:rPr>
              <a:t>Tropical </a:t>
            </a:r>
            <a:r>
              <a:rPr lang="en-US" sz="3200" dirty="0">
                <a:solidFill>
                  <a:srgbClr val="010001"/>
                </a:solidFill>
                <a:latin typeface="Arial"/>
                <a:cs typeface="Arial"/>
              </a:rPr>
              <a:t>seasonal forest and savannas have warm</a:t>
            </a:r>
          </a:p>
          <a:p>
            <a:r>
              <a:rPr lang="en-US" sz="3200" dirty="0">
                <a:solidFill>
                  <a:srgbClr val="010001"/>
                </a:solidFill>
                <a:latin typeface="Arial"/>
                <a:cs typeface="Arial"/>
              </a:rPr>
              <a:t>temperatures and distinct wet and dry seasons. Vegetation </a:t>
            </a:r>
            <a:r>
              <a:rPr lang="en-US" sz="3200" dirty="0" smtClean="0">
                <a:solidFill>
                  <a:srgbClr val="010001"/>
                </a:solidFill>
                <a:latin typeface="Arial"/>
                <a:cs typeface="Arial"/>
              </a:rPr>
              <a:t>ranges from </a:t>
            </a:r>
            <a:r>
              <a:rPr lang="en-US" sz="3200" dirty="0">
                <a:solidFill>
                  <a:srgbClr val="010001"/>
                </a:solidFill>
                <a:latin typeface="Arial"/>
                <a:cs typeface="Arial"/>
              </a:rPr>
              <a:t>dense stands of shrubs and trees to relatively open </a:t>
            </a:r>
            <a:r>
              <a:rPr lang="en-US" sz="3200" dirty="0" smtClean="0">
                <a:solidFill>
                  <a:srgbClr val="010001"/>
                </a:solidFill>
                <a:latin typeface="Arial"/>
                <a:cs typeface="Arial"/>
              </a:rPr>
              <a:t>landscapes dominated </a:t>
            </a:r>
            <a:r>
              <a:rPr lang="en-US" sz="3200" dirty="0">
                <a:solidFill>
                  <a:srgbClr val="010001"/>
                </a:solidFill>
                <a:latin typeface="Arial"/>
                <a:cs typeface="Arial"/>
              </a:rPr>
              <a:t>by grasses and scattered deciduous </a:t>
            </a:r>
            <a:r>
              <a:rPr lang="en-US" sz="3200" dirty="0" smtClean="0">
                <a:solidFill>
                  <a:srgbClr val="010001"/>
                </a:solidFill>
                <a:latin typeface="Arial"/>
                <a:cs typeface="Arial"/>
              </a:rPr>
              <a:t>trees.</a:t>
            </a:r>
            <a:endParaRPr lang="en-US" sz="3200" dirty="0">
              <a:solidFill>
                <a:srgbClr val="010001"/>
              </a:solidFill>
              <a:latin typeface="Arial"/>
              <a:cs typeface="Arial"/>
            </a:endParaRPr>
          </a:p>
        </p:txBody>
      </p:sp>
    </p:spTree>
    <p:extLst>
      <p:ext uri="{BB962C8B-B14F-4D97-AF65-F5344CB8AC3E}">
        <p14:creationId xmlns:p14="http://schemas.microsoft.com/office/powerpoint/2010/main" val="31109231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Subtropical Desert</a:t>
            </a:r>
            <a:br>
              <a:rPr lang="en-US" dirty="0"/>
            </a:br>
            <a:endParaRPr lang="en-US" dirty="0"/>
          </a:p>
        </p:txBody>
      </p:sp>
      <p:sp>
        <p:nvSpPr>
          <p:cNvPr id="3" name="Content Placeholder 2"/>
          <p:cNvSpPr>
            <a:spLocks noGrp="1"/>
          </p:cNvSpPr>
          <p:nvPr>
            <p:ph idx="1"/>
          </p:nvPr>
        </p:nvSpPr>
        <p:spPr/>
        <p:txBody>
          <a:bodyPr/>
          <a:lstStyle/>
          <a:p>
            <a:r>
              <a:rPr lang="en-US" b="1" dirty="0"/>
              <a:t>Subtropical desert </a:t>
            </a:r>
            <a:r>
              <a:rPr lang="en-US" b="1" dirty="0" smtClean="0"/>
              <a:t> </a:t>
            </a:r>
            <a:r>
              <a:rPr lang="en-US" dirty="0" smtClean="0"/>
              <a:t>A </a:t>
            </a:r>
            <a:r>
              <a:rPr lang="en-US" dirty="0"/>
              <a:t>biome prevailing </a:t>
            </a:r>
            <a:r>
              <a:rPr lang="en-US" dirty="0" smtClean="0"/>
              <a:t>at approximately </a:t>
            </a:r>
            <a:r>
              <a:rPr lang="en-US" dirty="0"/>
              <a:t>30° N and 30° S, with hot temperatures</a:t>
            </a:r>
            <a:r>
              <a:rPr lang="en-US" dirty="0" smtClean="0"/>
              <a:t>, extremely </a:t>
            </a:r>
            <a:r>
              <a:rPr lang="en-US" dirty="0"/>
              <a:t>dry conditions, and sparse vegetation</a:t>
            </a:r>
            <a:r>
              <a:rPr lang="en-US" dirty="0" smtClean="0"/>
              <a:t>.</a:t>
            </a:r>
          </a:p>
          <a:p>
            <a:pPr lvl="0"/>
            <a:r>
              <a:rPr lang="en-US" dirty="0"/>
              <a:t>The Mojave Desert in the southwestern United States, the Sahara in Africa, the Arabian Desert of the Middle East and the </a:t>
            </a:r>
            <a:r>
              <a:rPr lang="en-US" dirty="0" smtClean="0"/>
              <a:t>Great </a:t>
            </a:r>
            <a:r>
              <a:rPr lang="en-US" dirty="0"/>
              <a:t>Victoria Desert of Australia are all subtropical deserts.</a:t>
            </a:r>
          </a:p>
          <a:p>
            <a:pPr lvl="0"/>
            <a:r>
              <a:rPr lang="en-US" dirty="0"/>
              <a:t>Cacti, </a:t>
            </a:r>
            <a:r>
              <a:rPr lang="en-US" dirty="0" err="1"/>
              <a:t>euphorbs</a:t>
            </a:r>
            <a:r>
              <a:rPr lang="en-US" dirty="0"/>
              <a:t> and succulent plants are well adapted to this biome</a:t>
            </a:r>
            <a:r>
              <a:rPr lang="en-US" dirty="0" smtClean="0"/>
              <a:t>.</a:t>
            </a:r>
            <a:endParaRPr lang="en-US" dirty="0"/>
          </a:p>
        </p:txBody>
      </p:sp>
    </p:spTree>
    <p:extLst>
      <p:ext uri="{BB962C8B-B14F-4D97-AF65-F5344CB8AC3E}">
        <p14:creationId xmlns:p14="http://schemas.microsoft.com/office/powerpoint/2010/main" val="383897893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53450"/>
            <a:ext cx="10464800" cy="2465387"/>
          </a:xfrm>
        </p:spPr>
        <p:txBody>
          <a:bodyPr/>
          <a:lstStyle/>
          <a:p>
            <a:pPr algn="l"/>
            <a:r>
              <a:rPr lang="en-US" dirty="0"/>
              <a:t>Subtropical Desert </a:t>
            </a:r>
          </a:p>
        </p:txBody>
      </p:sp>
      <p:pic>
        <p:nvPicPr>
          <p:cNvPr id="4" name="Picture 3"/>
          <p:cNvPicPr>
            <a:picLocks noChangeAspect="1"/>
          </p:cNvPicPr>
          <p:nvPr/>
        </p:nvPicPr>
        <p:blipFill>
          <a:blip r:embed="rId2"/>
          <a:stretch>
            <a:fillRect/>
          </a:stretch>
        </p:blipFill>
        <p:spPr>
          <a:xfrm>
            <a:off x="1270000" y="1888067"/>
            <a:ext cx="5486400" cy="7556500"/>
          </a:xfrm>
          <a:prstGeom prst="rect">
            <a:avLst/>
          </a:prstGeom>
        </p:spPr>
      </p:pic>
      <p:sp>
        <p:nvSpPr>
          <p:cNvPr id="5" name="TextBox 4"/>
          <p:cNvSpPr txBox="1"/>
          <p:nvPr/>
        </p:nvSpPr>
        <p:spPr>
          <a:xfrm>
            <a:off x="7112000" y="3505200"/>
            <a:ext cx="5537200" cy="2554545"/>
          </a:xfrm>
          <a:prstGeom prst="rect">
            <a:avLst/>
          </a:prstGeom>
          <a:noFill/>
        </p:spPr>
        <p:txBody>
          <a:bodyPr wrap="square" rtlCol="0">
            <a:spAutoFit/>
          </a:bodyPr>
          <a:lstStyle/>
          <a:p>
            <a:r>
              <a:rPr lang="en-US" sz="3200" b="1" dirty="0">
                <a:solidFill>
                  <a:srgbClr val="010001"/>
                </a:solidFill>
                <a:latin typeface="Arial"/>
                <a:cs typeface="Arial"/>
              </a:rPr>
              <a:t>Subtropical desert biome. </a:t>
            </a:r>
            <a:r>
              <a:rPr lang="en-US" sz="3200" dirty="0" smtClean="0">
                <a:solidFill>
                  <a:srgbClr val="010001"/>
                </a:solidFill>
                <a:latin typeface="Arial"/>
                <a:cs typeface="Arial"/>
              </a:rPr>
              <a:t>Subtropical deserts </a:t>
            </a:r>
            <a:r>
              <a:rPr lang="en-US" sz="3200" dirty="0">
                <a:solidFill>
                  <a:srgbClr val="010001"/>
                </a:solidFill>
                <a:latin typeface="Arial"/>
                <a:cs typeface="Arial"/>
              </a:rPr>
              <a:t>have hot temperatures, extremely dry conditions, and sparse</a:t>
            </a:r>
          </a:p>
          <a:p>
            <a:r>
              <a:rPr lang="en-US" sz="3200" dirty="0">
                <a:solidFill>
                  <a:srgbClr val="010001"/>
                </a:solidFill>
                <a:latin typeface="Arial"/>
                <a:cs typeface="Arial"/>
              </a:rPr>
              <a:t>vegetation.</a:t>
            </a:r>
          </a:p>
        </p:txBody>
      </p:sp>
    </p:spTree>
    <p:extLst>
      <p:ext uri="{BB962C8B-B14F-4D97-AF65-F5344CB8AC3E}">
        <p14:creationId xmlns:p14="http://schemas.microsoft.com/office/powerpoint/2010/main" val="27780660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a:t>
            </a:r>
            <a:r>
              <a:rPr lang="en-US" dirty="0" smtClean="0"/>
              <a:t/>
            </a:r>
            <a:br>
              <a:rPr lang="en-US" dirty="0" smtClean="0"/>
            </a:br>
            <a:r>
              <a:rPr lang="en-US" dirty="0" smtClean="0"/>
              <a:t>Aquatic </a:t>
            </a:r>
            <a:r>
              <a:rPr lang="en-US" dirty="0"/>
              <a:t>Biomes</a:t>
            </a:r>
            <a:br>
              <a:rPr lang="en-US" dirty="0"/>
            </a:br>
            <a:endParaRPr lang="en-US" dirty="0"/>
          </a:p>
        </p:txBody>
      </p:sp>
      <p:sp>
        <p:nvSpPr>
          <p:cNvPr id="3" name="Content Placeholder 2"/>
          <p:cNvSpPr>
            <a:spLocks noGrp="1"/>
          </p:cNvSpPr>
          <p:nvPr>
            <p:ph idx="1"/>
          </p:nvPr>
        </p:nvSpPr>
        <p:spPr/>
        <p:txBody>
          <a:bodyPr/>
          <a:lstStyle/>
          <a:p>
            <a:pPr marL="0" indent="0">
              <a:buNone/>
            </a:pPr>
            <a:r>
              <a:rPr lang="en-US" b="1" dirty="0"/>
              <a:t>After reading this module you should be able to</a:t>
            </a:r>
          </a:p>
          <a:p>
            <a:r>
              <a:rPr lang="en-US" dirty="0" smtClean="0"/>
              <a:t>identify </a:t>
            </a:r>
            <a:r>
              <a:rPr lang="en-US" dirty="0"/>
              <a:t>the major freshwater biomes.</a:t>
            </a:r>
          </a:p>
          <a:p>
            <a:r>
              <a:rPr lang="en-US" dirty="0" smtClean="0"/>
              <a:t>identify </a:t>
            </a:r>
            <a:r>
              <a:rPr lang="en-US" dirty="0"/>
              <a:t>the major marine biomes.</a:t>
            </a:r>
          </a:p>
        </p:txBody>
      </p:sp>
    </p:spTree>
    <p:extLst>
      <p:ext uri="{BB962C8B-B14F-4D97-AF65-F5344CB8AC3E}">
        <p14:creationId xmlns:p14="http://schemas.microsoft.com/office/powerpoint/2010/main" val="91806491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Freshwater biomes have low salinity</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Freshwater biomes include:</a:t>
            </a:r>
          </a:p>
          <a:p>
            <a:pPr lvl="0"/>
            <a:r>
              <a:rPr lang="en-US" dirty="0"/>
              <a:t>Streams and rivers</a:t>
            </a:r>
          </a:p>
          <a:p>
            <a:pPr lvl="0"/>
            <a:r>
              <a:rPr lang="en-US" dirty="0"/>
              <a:t>Lakes and ponds</a:t>
            </a:r>
          </a:p>
          <a:p>
            <a:pPr lvl="0"/>
            <a:r>
              <a:rPr lang="en-US" dirty="0"/>
              <a:t>Freshwater </a:t>
            </a:r>
            <a:r>
              <a:rPr lang="en-US" dirty="0" smtClean="0"/>
              <a:t>wetlands</a:t>
            </a:r>
          </a:p>
          <a:p>
            <a:pPr marL="0" indent="0">
              <a:buNone/>
            </a:pPr>
            <a:endParaRPr lang="en-US" dirty="0"/>
          </a:p>
        </p:txBody>
      </p:sp>
    </p:spTree>
    <p:extLst>
      <p:ext uri="{BB962C8B-B14F-4D97-AF65-F5344CB8AC3E}">
        <p14:creationId xmlns:p14="http://schemas.microsoft.com/office/powerpoint/2010/main" val="13598464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Streams and Rivers</a:t>
            </a:r>
            <a:br>
              <a:rPr lang="en-US" dirty="0"/>
            </a:br>
            <a:r>
              <a:rPr lang="en-US" dirty="0"/>
              <a:t> </a:t>
            </a:r>
            <a:br>
              <a:rPr lang="en-US" dirty="0"/>
            </a:br>
            <a:endParaRPr lang="en-US" dirty="0"/>
          </a:p>
        </p:txBody>
      </p:sp>
      <p:sp>
        <p:nvSpPr>
          <p:cNvPr id="3" name="Content Placeholder 2"/>
          <p:cNvSpPr>
            <a:spLocks noGrp="1"/>
          </p:cNvSpPr>
          <p:nvPr>
            <p:ph idx="1"/>
          </p:nvPr>
        </p:nvSpPr>
        <p:spPr/>
        <p:txBody>
          <a:bodyPr/>
          <a:lstStyle/>
          <a:p>
            <a:pPr lvl="0"/>
            <a:r>
              <a:rPr lang="en-US" dirty="0"/>
              <a:t>Flowing fresh water that may originate from underground springs or as runoff from rain or melting snow.</a:t>
            </a:r>
          </a:p>
          <a:p>
            <a:pPr lvl="0"/>
            <a:r>
              <a:rPr lang="en-US" dirty="0"/>
              <a:t>Streams are typically narrow and carry relatively small amounts of water where rivers are usually wider and carry larger amounts of water.</a:t>
            </a:r>
          </a:p>
          <a:p>
            <a:pPr marL="0" indent="0">
              <a:buNone/>
            </a:pPr>
            <a:endParaRPr lang="en-US" dirty="0"/>
          </a:p>
        </p:txBody>
      </p:sp>
    </p:spTree>
    <p:extLst>
      <p:ext uri="{BB962C8B-B14F-4D97-AF65-F5344CB8AC3E}">
        <p14:creationId xmlns:p14="http://schemas.microsoft.com/office/powerpoint/2010/main" val="22265935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71629"/>
            <a:ext cx="10464800" cy="2465387"/>
          </a:xfrm>
        </p:spPr>
        <p:txBody>
          <a:bodyPr/>
          <a:lstStyle/>
          <a:p>
            <a:pPr algn="l"/>
            <a:r>
              <a:rPr lang="en-US" dirty="0"/>
              <a:t>The amount of solar energy reaching Earth varies with location</a:t>
            </a:r>
            <a:br>
              <a:rPr lang="en-US" dirty="0"/>
            </a:br>
            <a:endParaRPr lang="en-US" dirty="0"/>
          </a:p>
        </p:txBody>
      </p:sp>
      <p:sp>
        <p:nvSpPr>
          <p:cNvPr id="3" name="Content Placeholder 2"/>
          <p:cNvSpPr>
            <a:spLocks noGrp="1"/>
          </p:cNvSpPr>
          <p:nvPr>
            <p:ph idx="1"/>
          </p:nvPr>
        </p:nvSpPr>
        <p:spPr>
          <a:xfrm>
            <a:off x="1270000" y="2873184"/>
            <a:ext cx="10464800" cy="5840413"/>
          </a:xfrm>
        </p:spPr>
        <p:txBody>
          <a:bodyPr/>
          <a:lstStyle/>
          <a:p>
            <a:pPr marL="0" indent="0">
              <a:buNone/>
            </a:pPr>
            <a:r>
              <a:rPr lang="en-US" sz="3200" dirty="0" smtClean="0"/>
              <a:t>As </a:t>
            </a:r>
            <a:r>
              <a:rPr lang="en-US" sz="3200" dirty="0"/>
              <a:t>the Sun's energy passes through the atmosphere and strikes land and water, it warms the surface of Earth.  But this warming does not occur evenly across the planet because</a:t>
            </a:r>
            <a:r>
              <a:rPr lang="en-US" sz="3200" dirty="0" smtClean="0"/>
              <a:t>:</a:t>
            </a:r>
            <a:endParaRPr lang="en-US" sz="3200" dirty="0"/>
          </a:p>
          <a:p>
            <a:pPr lvl="0"/>
            <a:r>
              <a:rPr lang="en-US" sz="3200" dirty="0"/>
              <a:t>The </a:t>
            </a:r>
            <a:r>
              <a:rPr lang="en-US" sz="3200" dirty="0" smtClean="0"/>
              <a:t>angle </a:t>
            </a:r>
            <a:r>
              <a:rPr lang="en-US" sz="3200" dirty="0"/>
              <a:t>at which the Sun's rays </a:t>
            </a:r>
            <a:r>
              <a:rPr lang="en-US" sz="3200" dirty="0" smtClean="0"/>
              <a:t>strike varies.</a:t>
            </a:r>
            <a:endParaRPr lang="en-US" sz="3200" dirty="0"/>
          </a:p>
          <a:p>
            <a:pPr lvl="0"/>
            <a:r>
              <a:rPr lang="en-US" sz="3200" dirty="0"/>
              <a:t>The amount of surface area over which the Sun's rays are </a:t>
            </a:r>
            <a:r>
              <a:rPr lang="en-US" sz="3200" dirty="0" smtClean="0"/>
              <a:t>distributed varies.</a:t>
            </a:r>
            <a:endParaRPr lang="en-US" sz="3200" dirty="0"/>
          </a:p>
          <a:p>
            <a:pPr lvl="0"/>
            <a:r>
              <a:rPr lang="en-US" sz="3200" dirty="0"/>
              <a:t>Some areas of Earth reflect more solar energy than others. </a:t>
            </a:r>
          </a:p>
          <a:p>
            <a:r>
              <a:rPr lang="en-US" sz="3200" b="1" dirty="0" smtClean="0"/>
              <a:t>Albedo  </a:t>
            </a:r>
            <a:r>
              <a:rPr lang="en-US" sz="3200" dirty="0" smtClean="0"/>
              <a:t>The </a:t>
            </a:r>
            <a:r>
              <a:rPr lang="en-US" sz="3200" dirty="0"/>
              <a:t>percentage of incoming </a:t>
            </a:r>
            <a:r>
              <a:rPr lang="en-US" sz="3200" dirty="0" smtClean="0"/>
              <a:t>sunlight reflected </a:t>
            </a:r>
            <a:r>
              <a:rPr lang="en-US" sz="3200" dirty="0"/>
              <a:t>from a surface.</a:t>
            </a:r>
          </a:p>
        </p:txBody>
      </p:sp>
    </p:spTree>
    <p:extLst>
      <p:ext uri="{BB962C8B-B14F-4D97-AF65-F5344CB8AC3E}">
        <p14:creationId xmlns:p14="http://schemas.microsoft.com/office/powerpoint/2010/main" val="232135372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82014"/>
            <a:ext cx="10464800" cy="2465387"/>
          </a:xfrm>
        </p:spPr>
        <p:txBody>
          <a:bodyPr/>
          <a:lstStyle/>
          <a:p>
            <a:pPr algn="l"/>
            <a:r>
              <a:rPr lang="en-US" dirty="0"/>
              <a:t>Lakes and Ponds</a:t>
            </a:r>
            <a:br>
              <a:rPr lang="en-US" dirty="0"/>
            </a:br>
            <a:endParaRPr lang="en-US" dirty="0"/>
          </a:p>
        </p:txBody>
      </p:sp>
      <p:sp>
        <p:nvSpPr>
          <p:cNvPr id="3" name="Content Placeholder 2"/>
          <p:cNvSpPr>
            <a:spLocks noGrp="1"/>
          </p:cNvSpPr>
          <p:nvPr>
            <p:ph idx="1"/>
          </p:nvPr>
        </p:nvSpPr>
        <p:spPr/>
        <p:txBody>
          <a:bodyPr/>
          <a:lstStyle/>
          <a:p>
            <a:pPr lvl="0"/>
            <a:r>
              <a:rPr lang="en-US" sz="2800" dirty="0"/>
              <a:t>Lakes and ponds contain standing water, at least some of which is too deep to support emergent vegetation.</a:t>
            </a:r>
          </a:p>
          <a:p>
            <a:pPr lvl="0"/>
            <a:r>
              <a:rPr lang="en-US" sz="2800" dirty="0"/>
              <a:t>Lakes are larger than ponds but there is no clear point at which a pond is considered large enough to be called a lake.</a:t>
            </a:r>
          </a:p>
          <a:p>
            <a:r>
              <a:rPr lang="en-US" sz="2800" b="1" dirty="0"/>
              <a:t>Littoral zone </a:t>
            </a:r>
            <a:r>
              <a:rPr lang="en-US" sz="2800" b="1" dirty="0" smtClean="0"/>
              <a:t> </a:t>
            </a:r>
            <a:r>
              <a:rPr lang="en-US" sz="2800" dirty="0" smtClean="0"/>
              <a:t>The </a:t>
            </a:r>
            <a:r>
              <a:rPr lang="en-US" sz="2800" dirty="0"/>
              <a:t>shallow zone of soil and </a:t>
            </a:r>
            <a:r>
              <a:rPr lang="en-US" sz="2800" dirty="0" smtClean="0"/>
              <a:t>water in </a:t>
            </a:r>
            <a:r>
              <a:rPr lang="en-US" sz="2800" dirty="0"/>
              <a:t>lakes and ponds where most algae </a:t>
            </a:r>
            <a:r>
              <a:rPr lang="en-US" sz="2800" dirty="0" smtClean="0"/>
              <a:t>and emergent </a:t>
            </a:r>
            <a:r>
              <a:rPr lang="en-US" sz="2800" dirty="0"/>
              <a:t>plants grow.</a:t>
            </a:r>
          </a:p>
          <a:p>
            <a:r>
              <a:rPr lang="en-US" sz="2800" b="1" dirty="0"/>
              <a:t>Limnetic zone </a:t>
            </a:r>
            <a:r>
              <a:rPr lang="en-US" sz="2800" b="1" dirty="0" smtClean="0"/>
              <a:t> </a:t>
            </a:r>
            <a:r>
              <a:rPr lang="en-US" sz="2800" dirty="0" smtClean="0"/>
              <a:t>A </a:t>
            </a:r>
            <a:r>
              <a:rPr lang="en-US" sz="2800" dirty="0"/>
              <a:t>zone of open water in </a:t>
            </a:r>
            <a:r>
              <a:rPr lang="en-US" sz="2800" dirty="0" smtClean="0"/>
              <a:t>lakes and </a:t>
            </a:r>
            <a:r>
              <a:rPr lang="en-US" sz="2800" dirty="0"/>
              <a:t>ponds.</a:t>
            </a:r>
          </a:p>
          <a:p>
            <a:r>
              <a:rPr lang="en-US" sz="2800" b="1" dirty="0"/>
              <a:t>Phytoplankton</a:t>
            </a:r>
            <a:r>
              <a:rPr lang="en-US" sz="2800" dirty="0"/>
              <a:t> </a:t>
            </a:r>
            <a:r>
              <a:rPr lang="en-US" sz="2800" dirty="0" smtClean="0"/>
              <a:t> Floating </a:t>
            </a:r>
            <a:r>
              <a:rPr lang="en-US" sz="2800" dirty="0"/>
              <a:t>algae.</a:t>
            </a:r>
          </a:p>
          <a:p>
            <a:r>
              <a:rPr lang="en-US" sz="2800" b="1" dirty="0" err="1"/>
              <a:t>Profundal</a:t>
            </a:r>
            <a:r>
              <a:rPr lang="en-US" sz="2800" b="1" dirty="0"/>
              <a:t> zone </a:t>
            </a:r>
            <a:r>
              <a:rPr lang="en-US" sz="2800" b="1" dirty="0" smtClean="0"/>
              <a:t> </a:t>
            </a:r>
            <a:r>
              <a:rPr lang="en-US" sz="2800" dirty="0" smtClean="0"/>
              <a:t>A </a:t>
            </a:r>
            <a:r>
              <a:rPr lang="en-US" sz="2800" dirty="0"/>
              <a:t>region of water where </a:t>
            </a:r>
            <a:r>
              <a:rPr lang="en-US" sz="2800" dirty="0" smtClean="0"/>
              <a:t>sunlight does </a:t>
            </a:r>
            <a:r>
              <a:rPr lang="en-US" sz="2800" dirty="0"/>
              <a:t>not reach, below the limnetic zone in </a:t>
            </a:r>
            <a:r>
              <a:rPr lang="en-US" sz="2800" dirty="0" smtClean="0"/>
              <a:t>very deep </a:t>
            </a:r>
            <a:r>
              <a:rPr lang="en-US" sz="2800" dirty="0"/>
              <a:t>lakes.</a:t>
            </a:r>
          </a:p>
          <a:p>
            <a:r>
              <a:rPr lang="en-US" sz="2800" b="1" dirty="0"/>
              <a:t>Benthic zone </a:t>
            </a:r>
            <a:r>
              <a:rPr lang="en-US" sz="2800" b="1" dirty="0" smtClean="0"/>
              <a:t> </a:t>
            </a:r>
            <a:r>
              <a:rPr lang="en-US" sz="2800" dirty="0" smtClean="0"/>
              <a:t>The </a:t>
            </a:r>
            <a:r>
              <a:rPr lang="en-US" sz="2800" dirty="0"/>
              <a:t>muddy bottom of a lake</a:t>
            </a:r>
            <a:r>
              <a:rPr lang="en-US" sz="2800" dirty="0" smtClean="0"/>
              <a:t>, pond</a:t>
            </a:r>
            <a:r>
              <a:rPr lang="en-US" sz="2800" dirty="0"/>
              <a:t>, or ocean.</a:t>
            </a:r>
          </a:p>
        </p:txBody>
      </p:sp>
    </p:spTree>
    <p:extLst>
      <p:ext uri="{BB962C8B-B14F-4D97-AF65-F5344CB8AC3E}">
        <p14:creationId xmlns:p14="http://schemas.microsoft.com/office/powerpoint/2010/main" val="25038286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22780"/>
            <a:ext cx="10464800" cy="2465387"/>
          </a:xfrm>
        </p:spPr>
        <p:txBody>
          <a:bodyPr/>
          <a:lstStyle/>
          <a:p>
            <a:pPr algn="l"/>
            <a:r>
              <a:rPr lang="en-US" dirty="0"/>
              <a:t>Lakes and Ponds</a:t>
            </a:r>
            <a:br>
              <a:rPr lang="en-US" dirty="0"/>
            </a:br>
            <a:endParaRPr lang="en-US" dirty="0"/>
          </a:p>
        </p:txBody>
      </p:sp>
      <p:pic>
        <p:nvPicPr>
          <p:cNvPr id="5" name="Picture 4"/>
          <p:cNvPicPr>
            <a:picLocks noChangeAspect="1"/>
          </p:cNvPicPr>
          <p:nvPr/>
        </p:nvPicPr>
        <p:blipFill>
          <a:blip r:embed="rId2"/>
          <a:stretch>
            <a:fillRect/>
          </a:stretch>
        </p:blipFill>
        <p:spPr>
          <a:xfrm>
            <a:off x="1270000" y="1896533"/>
            <a:ext cx="7186091" cy="7399866"/>
          </a:xfrm>
          <a:prstGeom prst="rect">
            <a:avLst/>
          </a:prstGeom>
        </p:spPr>
      </p:pic>
      <p:sp>
        <p:nvSpPr>
          <p:cNvPr id="6" name="TextBox 5"/>
          <p:cNvSpPr txBox="1"/>
          <p:nvPr/>
        </p:nvSpPr>
        <p:spPr>
          <a:xfrm>
            <a:off x="8585201" y="1896533"/>
            <a:ext cx="4030132" cy="6370974"/>
          </a:xfrm>
          <a:prstGeom prst="rect">
            <a:avLst/>
          </a:prstGeom>
          <a:noFill/>
        </p:spPr>
        <p:txBody>
          <a:bodyPr wrap="square" rtlCol="0">
            <a:spAutoFit/>
          </a:bodyPr>
          <a:lstStyle/>
          <a:p>
            <a:r>
              <a:rPr lang="en-US" sz="2400" b="1" dirty="0">
                <a:solidFill>
                  <a:srgbClr val="010001"/>
                </a:solidFill>
                <a:latin typeface="Arial"/>
                <a:cs typeface="Arial"/>
              </a:rPr>
              <a:t>Lake zones. </a:t>
            </a:r>
            <a:r>
              <a:rPr lang="en-US" sz="2400" dirty="0">
                <a:solidFill>
                  <a:srgbClr val="010001"/>
                </a:solidFill>
                <a:latin typeface="Arial"/>
                <a:cs typeface="Arial"/>
              </a:rPr>
              <a:t>The littoral zone consists of shallow</a:t>
            </a:r>
          </a:p>
          <a:p>
            <a:r>
              <a:rPr lang="en-US" sz="2400" dirty="0">
                <a:solidFill>
                  <a:srgbClr val="010001"/>
                </a:solidFill>
                <a:latin typeface="Arial"/>
                <a:cs typeface="Arial"/>
              </a:rPr>
              <a:t>water with emerging, rooted plants whereas the limnetic zone is </a:t>
            </a:r>
            <a:r>
              <a:rPr lang="en-US" sz="2400" dirty="0" smtClean="0">
                <a:solidFill>
                  <a:srgbClr val="010001"/>
                </a:solidFill>
                <a:latin typeface="Arial"/>
                <a:cs typeface="Arial"/>
              </a:rPr>
              <a:t>the deeper </a:t>
            </a:r>
            <a:r>
              <a:rPr lang="en-US" sz="2400" dirty="0">
                <a:solidFill>
                  <a:srgbClr val="010001"/>
                </a:solidFill>
                <a:latin typeface="Arial"/>
                <a:cs typeface="Arial"/>
              </a:rPr>
              <a:t>water where plants do </a:t>
            </a:r>
            <a:r>
              <a:rPr lang="en-US" sz="2400" dirty="0" smtClean="0">
                <a:solidFill>
                  <a:srgbClr val="010001"/>
                </a:solidFill>
                <a:latin typeface="Arial"/>
                <a:cs typeface="Arial"/>
              </a:rPr>
              <a:t>not emerge</a:t>
            </a:r>
            <a:r>
              <a:rPr lang="en-US" sz="2400" dirty="0">
                <a:solidFill>
                  <a:srgbClr val="010001"/>
                </a:solidFill>
                <a:latin typeface="Arial"/>
                <a:cs typeface="Arial"/>
              </a:rPr>
              <a:t>. The deepest water, </a:t>
            </a:r>
            <a:r>
              <a:rPr lang="en-US" sz="2400" dirty="0" smtClean="0">
                <a:solidFill>
                  <a:srgbClr val="010001"/>
                </a:solidFill>
                <a:latin typeface="Arial"/>
                <a:cs typeface="Arial"/>
              </a:rPr>
              <a:t>where oxygen </a:t>
            </a:r>
            <a:r>
              <a:rPr lang="en-US" sz="2400" dirty="0">
                <a:solidFill>
                  <a:srgbClr val="010001"/>
                </a:solidFill>
                <a:latin typeface="Arial"/>
                <a:cs typeface="Arial"/>
              </a:rPr>
              <a:t>can be limiting because little sunlight penetrates to allow</a:t>
            </a:r>
          </a:p>
          <a:p>
            <a:r>
              <a:rPr lang="en-US" sz="2400" dirty="0">
                <a:solidFill>
                  <a:srgbClr val="010001"/>
                </a:solidFill>
                <a:latin typeface="Arial"/>
                <a:cs typeface="Arial"/>
              </a:rPr>
              <a:t>photosynthesis </a:t>
            </a:r>
            <a:r>
              <a:rPr lang="en-US" sz="2400" dirty="0" smtClean="0">
                <a:solidFill>
                  <a:srgbClr val="010001"/>
                </a:solidFill>
                <a:latin typeface="Arial"/>
                <a:cs typeface="Arial"/>
              </a:rPr>
              <a:t>by producers</a:t>
            </a:r>
            <a:r>
              <a:rPr lang="en-US" sz="2400" dirty="0">
                <a:solidFill>
                  <a:srgbClr val="010001"/>
                </a:solidFill>
                <a:latin typeface="Arial"/>
                <a:cs typeface="Arial"/>
              </a:rPr>
              <a:t>, is the </a:t>
            </a:r>
            <a:r>
              <a:rPr lang="en-US" sz="2400" dirty="0" err="1">
                <a:solidFill>
                  <a:srgbClr val="010001"/>
                </a:solidFill>
                <a:latin typeface="Arial"/>
                <a:cs typeface="Arial"/>
              </a:rPr>
              <a:t>profundal</a:t>
            </a:r>
            <a:r>
              <a:rPr lang="en-US" sz="2400" dirty="0">
                <a:solidFill>
                  <a:srgbClr val="010001"/>
                </a:solidFill>
                <a:latin typeface="Arial"/>
                <a:cs typeface="Arial"/>
              </a:rPr>
              <a:t> zone. The sediments</a:t>
            </a:r>
          </a:p>
          <a:p>
            <a:r>
              <a:rPr lang="en-US" sz="2400" dirty="0">
                <a:solidFill>
                  <a:srgbClr val="010001"/>
                </a:solidFill>
                <a:latin typeface="Arial"/>
                <a:cs typeface="Arial"/>
              </a:rPr>
              <a:t>that lie beneath the littoral, limnetic, and </a:t>
            </a:r>
            <a:r>
              <a:rPr lang="en-US" sz="2400" dirty="0" err="1">
                <a:solidFill>
                  <a:srgbClr val="010001"/>
                </a:solidFill>
                <a:latin typeface="Arial"/>
                <a:cs typeface="Arial"/>
              </a:rPr>
              <a:t>profundal</a:t>
            </a:r>
            <a:r>
              <a:rPr lang="en-US" sz="2400" dirty="0">
                <a:solidFill>
                  <a:srgbClr val="010001"/>
                </a:solidFill>
                <a:latin typeface="Arial"/>
                <a:cs typeface="Arial"/>
              </a:rPr>
              <a:t> zones </a:t>
            </a:r>
            <a:r>
              <a:rPr lang="en-US" sz="2400" dirty="0" smtClean="0">
                <a:solidFill>
                  <a:srgbClr val="010001"/>
                </a:solidFill>
                <a:latin typeface="Arial"/>
                <a:cs typeface="Arial"/>
              </a:rPr>
              <a:t>constitute the </a:t>
            </a:r>
            <a:r>
              <a:rPr lang="en-US" sz="2400" dirty="0">
                <a:solidFill>
                  <a:srgbClr val="010001"/>
                </a:solidFill>
                <a:latin typeface="Arial"/>
                <a:cs typeface="Arial"/>
              </a:rPr>
              <a:t>benthic zone.</a:t>
            </a:r>
          </a:p>
        </p:txBody>
      </p:sp>
    </p:spTree>
    <p:extLst>
      <p:ext uri="{BB962C8B-B14F-4D97-AF65-F5344CB8AC3E}">
        <p14:creationId xmlns:p14="http://schemas.microsoft.com/office/powerpoint/2010/main" val="33642953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Lakes and Ponds</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Lakes are classified by their level of primary productivity.</a:t>
            </a:r>
          </a:p>
          <a:p>
            <a:r>
              <a:rPr lang="en-US" b="1" dirty="0"/>
              <a:t>Oligotrophic</a:t>
            </a:r>
            <a:r>
              <a:rPr lang="en-US" dirty="0"/>
              <a:t> </a:t>
            </a:r>
            <a:r>
              <a:rPr lang="en-US" dirty="0" smtClean="0"/>
              <a:t> Describes </a:t>
            </a:r>
            <a:r>
              <a:rPr lang="en-US" dirty="0"/>
              <a:t>a lake with a low level </a:t>
            </a:r>
            <a:r>
              <a:rPr lang="en-US" dirty="0" smtClean="0"/>
              <a:t>of productivity.</a:t>
            </a:r>
          </a:p>
          <a:p>
            <a:r>
              <a:rPr lang="en-US" b="1" dirty="0"/>
              <a:t>Mesotrophic</a:t>
            </a:r>
            <a:r>
              <a:rPr lang="en-US" dirty="0"/>
              <a:t> </a:t>
            </a:r>
            <a:r>
              <a:rPr lang="en-US" dirty="0" smtClean="0"/>
              <a:t> Describes </a:t>
            </a:r>
            <a:r>
              <a:rPr lang="en-US" dirty="0"/>
              <a:t>a lake with a </a:t>
            </a:r>
            <a:r>
              <a:rPr lang="en-US" dirty="0" smtClean="0"/>
              <a:t>moderate level </a:t>
            </a:r>
            <a:r>
              <a:rPr lang="en-US" dirty="0"/>
              <a:t>of productivity.</a:t>
            </a:r>
          </a:p>
          <a:p>
            <a:r>
              <a:rPr lang="en-US" b="1" dirty="0"/>
              <a:t>Eutrophic</a:t>
            </a:r>
            <a:r>
              <a:rPr lang="en-US" dirty="0"/>
              <a:t> </a:t>
            </a:r>
            <a:r>
              <a:rPr lang="en-US" dirty="0" smtClean="0"/>
              <a:t> Describes </a:t>
            </a:r>
            <a:r>
              <a:rPr lang="en-US" dirty="0"/>
              <a:t>a lake with a high level </a:t>
            </a:r>
            <a:r>
              <a:rPr lang="en-US" dirty="0" smtClean="0"/>
              <a:t>of productivity</a:t>
            </a:r>
            <a:r>
              <a:rPr lang="en-US" dirty="0"/>
              <a:t>.</a:t>
            </a:r>
          </a:p>
        </p:txBody>
      </p:sp>
    </p:spTree>
    <p:extLst>
      <p:ext uri="{BB962C8B-B14F-4D97-AF65-F5344CB8AC3E}">
        <p14:creationId xmlns:p14="http://schemas.microsoft.com/office/powerpoint/2010/main" val="22217479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Freshwater Wetlands</a:t>
            </a:r>
            <a:br>
              <a:rPr lang="en-US" dirty="0"/>
            </a:br>
            <a:endParaRPr lang="en-US" dirty="0"/>
          </a:p>
        </p:txBody>
      </p:sp>
      <p:sp>
        <p:nvSpPr>
          <p:cNvPr id="3" name="Content Placeholder 2"/>
          <p:cNvSpPr>
            <a:spLocks noGrp="1"/>
          </p:cNvSpPr>
          <p:nvPr>
            <p:ph idx="1"/>
          </p:nvPr>
        </p:nvSpPr>
        <p:spPr/>
        <p:txBody>
          <a:bodyPr/>
          <a:lstStyle/>
          <a:p>
            <a:r>
              <a:rPr lang="en-US" b="1" dirty="0"/>
              <a:t>Freshwater </a:t>
            </a:r>
            <a:r>
              <a:rPr lang="en-US" b="1" dirty="0" smtClean="0"/>
              <a:t>wetlands  </a:t>
            </a:r>
            <a:r>
              <a:rPr lang="en-US" dirty="0"/>
              <a:t>An aquatic biome that </a:t>
            </a:r>
            <a:r>
              <a:rPr lang="en-US" dirty="0" smtClean="0"/>
              <a:t>is submerged </a:t>
            </a:r>
            <a:r>
              <a:rPr lang="en-US" dirty="0"/>
              <a:t>or saturated by water for at least </a:t>
            </a:r>
            <a:r>
              <a:rPr lang="en-US" dirty="0" smtClean="0"/>
              <a:t>part of </a:t>
            </a:r>
            <a:r>
              <a:rPr lang="en-US" dirty="0"/>
              <a:t>each year, but shallow enough to </a:t>
            </a:r>
            <a:r>
              <a:rPr lang="en-US" dirty="0" smtClean="0"/>
              <a:t>support emergent </a:t>
            </a:r>
            <a:r>
              <a:rPr lang="en-US" dirty="0"/>
              <a:t>vegetation</a:t>
            </a:r>
            <a:r>
              <a:rPr lang="en-US" dirty="0" smtClean="0"/>
              <a:t>.</a:t>
            </a:r>
          </a:p>
          <a:p>
            <a:pPr lvl="0"/>
            <a:r>
              <a:rPr lang="en-US" dirty="0"/>
              <a:t>Freshwater wetlands are among the most productive biomes on Earth.</a:t>
            </a:r>
          </a:p>
          <a:p>
            <a:pPr marL="0" indent="0">
              <a:buNone/>
            </a:pPr>
            <a:endParaRPr lang="en-US" dirty="0"/>
          </a:p>
        </p:txBody>
      </p:sp>
    </p:spTree>
    <p:extLst>
      <p:ext uri="{BB962C8B-B14F-4D97-AF65-F5344CB8AC3E}">
        <p14:creationId xmlns:p14="http://schemas.microsoft.com/office/powerpoint/2010/main" val="333027045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Marine biomes have high salinity</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There are five marine biomes</a:t>
            </a:r>
            <a:r>
              <a:rPr lang="en-US" dirty="0" smtClean="0"/>
              <a:t>:</a:t>
            </a:r>
            <a:r>
              <a:rPr lang="en-US" dirty="0"/>
              <a:t> </a:t>
            </a:r>
          </a:p>
          <a:p>
            <a:pPr lvl="0"/>
            <a:r>
              <a:rPr lang="en-US" dirty="0"/>
              <a:t>Salt marsh</a:t>
            </a:r>
          </a:p>
          <a:p>
            <a:pPr lvl="0"/>
            <a:r>
              <a:rPr lang="en-US" dirty="0"/>
              <a:t>Mangrove swamp</a:t>
            </a:r>
          </a:p>
          <a:p>
            <a:pPr lvl="0"/>
            <a:r>
              <a:rPr lang="en-US" dirty="0"/>
              <a:t>Intertidal zone</a:t>
            </a:r>
          </a:p>
          <a:p>
            <a:pPr lvl="0"/>
            <a:r>
              <a:rPr lang="en-US" dirty="0"/>
              <a:t>Coral reefs</a:t>
            </a:r>
          </a:p>
          <a:p>
            <a:pPr lvl="0"/>
            <a:r>
              <a:rPr lang="en-US" dirty="0"/>
              <a:t>Open ocean</a:t>
            </a:r>
          </a:p>
        </p:txBody>
      </p:sp>
    </p:spTree>
    <p:extLst>
      <p:ext uri="{BB962C8B-B14F-4D97-AF65-F5344CB8AC3E}">
        <p14:creationId xmlns:p14="http://schemas.microsoft.com/office/powerpoint/2010/main" val="278071408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Salt Marsh</a:t>
            </a:r>
            <a:br>
              <a:rPr lang="en-US" dirty="0"/>
            </a:br>
            <a:endParaRPr lang="en-US" dirty="0"/>
          </a:p>
        </p:txBody>
      </p:sp>
      <p:sp>
        <p:nvSpPr>
          <p:cNvPr id="3" name="Content Placeholder 2"/>
          <p:cNvSpPr>
            <a:spLocks noGrp="1"/>
          </p:cNvSpPr>
          <p:nvPr>
            <p:ph idx="1"/>
          </p:nvPr>
        </p:nvSpPr>
        <p:spPr/>
        <p:txBody>
          <a:bodyPr/>
          <a:lstStyle/>
          <a:p>
            <a:r>
              <a:rPr lang="en-US" b="1" dirty="0"/>
              <a:t>Salt marsh </a:t>
            </a:r>
            <a:r>
              <a:rPr lang="en-US" b="1" dirty="0" smtClean="0"/>
              <a:t> </a:t>
            </a:r>
            <a:r>
              <a:rPr lang="en-US" dirty="0" smtClean="0"/>
              <a:t>A </a:t>
            </a:r>
            <a:r>
              <a:rPr lang="en-US" dirty="0"/>
              <a:t>marsh containing </a:t>
            </a:r>
            <a:r>
              <a:rPr lang="en-US" dirty="0" err="1"/>
              <a:t>nonwoody</a:t>
            </a:r>
            <a:r>
              <a:rPr lang="en-US" dirty="0"/>
              <a:t> </a:t>
            </a:r>
            <a:r>
              <a:rPr lang="en-US" dirty="0" smtClean="0"/>
              <a:t>emergent vegetation</a:t>
            </a:r>
            <a:r>
              <a:rPr lang="en-US" dirty="0"/>
              <a:t>, found along the coast in </a:t>
            </a:r>
            <a:r>
              <a:rPr lang="en-US" dirty="0" smtClean="0"/>
              <a:t>temperate climates.</a:t>
            </a:r>
          </a:p>
          <a:p>
            <a:pPr lvl="0"/>
            <a:r>
              <a:rPr lang="en-US" dirty="0"/>
              <a:t>Found along the coast in temperate climates.</a:t>
            </a:r>
          </a:p>
          <a:p>
            <a:pPr lvl="0"/>
            <a:r>
              <a:rPr lang="en-US" dirty="0"/>
              <a:t>The salt marsh is one of the most productive biomes in the world.</a:t>
            </a:r>
          </a:p>
          <a:p>
            <a:pPr marL="0" indent="0">
              <a:buNone/>
            </a:pPr>
            <a:endParaRPr lang="en-US" dirty="0"/>
          </a:p>
        </p:txBody>
      </p:sp>
    </p:spTree>
    <p:extLst>
      <p:ext uri="{BB962C8B-B14F-4D97-AF65-F5344CB8AC3E}">
        <p14:creationId xmlns:p14="http://schemas.microsoft.com/office/powerpoint/2010/main" val="11332717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Mangrove Swamp</a:t>
            </a:r>
            <a:br>
              <a:rPr lang="en-US" dirty="0"/>
            </a:br>
            <a:endParaRPr lang="en-US" dirty="0"/>
          </a:p>
        </p:txBody>
      </p:sp>
      <p:sp>
        <p:nvSpPr>
          <p:cNvPr id="3" name="Content Placeholder 2"/>
          <p:cNvSpPr>
            <a:spLocks noGrp="1"/>
          </p:cNvSpPr>
          <p:nvPr>
            <p:ph idx="1"/>
          </p:nvPr>
        </p:nvSpPr>
        <p:spPr/>
        <p:txBody>
          <a:bodyPr/>
          <a:lstStyle/>
          <a:p>
            <a:r>
              <a:rPr lang="en-US" b="1" dirty="0"/>
              <a:t>Mangrove swamp </a:t>
            </a:r>
            <a:r>
              <a:rPr lang="en-US" b="1" dirty="0" smtClean="0"/>
              <a:t> </a:t>
            </a:r>
            <a:r>
              <a:rPr lang="en-US" dirty="0" smtClean="0"/>
              <a:t>A </a:t>
            </a:r>
            <a:r>
              <a:rPr lang="en-US" dirty="0"/>
              <a:t>swamp that occurs </a:t>
            </a:r>
            <a:r>
              <a:rPr lang="en-US" dirty="0" smtClean="0"/>
              <a:t>along tropical </a:t>
            </a:r>
            <a:r>
              <a:rPr lang="en-US" dirty="0"/>
              <a:t>and subtropical coasts, and contains </a:t>
            </a:r>
            <a:r>
              <a:rPr lang="en-US" dirty="0" smtClean="0"/>
              <a:t>salt tolerant trees </a:t>
            </a:r>
            <a:r>
              <a:rPr lang="en-US" dirty="0"/>
              <a:t>with roots submerged in water</a:t>
            </a:r>
            <a:r>
              <a:rPr lang="en-US" dirty="0" smtClean="0"/>
              <a:t>.</a:t>
            </a:r>
          </a:p>
          <a:p>
            <a:pPr lvl="0"/>
            <a:r>
              <a:rPr lang="en-US" dirty="0"/>
              <a:t>Mangrove trees are salt tolerant and help protect the coastlines from erosion and storm damage.</a:t>
            </a:r>
          </a:p>
          <a:p>
            <a:pPr marL="0" indent="0">
              <a:buNone/>
            </a:pPr>
            <a:endParaRPr lang="en-US" dirty="0"/>
          </a:p>
        </p:txBody>
      </p:sp>
    </p:spTree>
    <p:extLst>
      <p:ext uri="{BB962C8B-B14F-4D97-AF65-F5344CB8AC3E}">
        <p14:creationId xmlns:p14="http://schemas.microsoft.com/office/powerpoint/2010/main" val="156867770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Intertidal Zone</a:t>
            </a:r>
            <a:br>
              <a:rPr lang="en-US" dirty="0"/>
            </a:br>
            <a:r>
              <a:rPr lang="en-US" dirty="0"/>
              <a:t> </a:t>
            </a:r>
            <a:br>
              <a:rPr lang="en-US" dirty="0"/>
            </a:br>
            <a:endParaRPr lang="en-US" dirty="0"/>
          </a:p>
        </p:txBody>
      </p:sp>
      <p:sp>
        <p:nvSpPr>
          <p:cNvPr id="3" name="Content Placeholder 2"/>
          <p:cNvSpPr>
            <a:spLocks noGrp="1"/>
          </p:cNvSpPr>
          <p:nvPr>
            <p:ph idx="1"/>
          </p:nvPr>
        </p:nvSpPr>
        <p:spPr/>
        <p:txBody>
          <a:bodyPr/>
          <a:lstStyle/>
          <a:p>
            <a:r>
              <a:rPr lang="en-US" b="1" dirty="0"/>
              <a:t>Intertidal zone </a:t>
            </a:r>
            <a:r>
              <a:rPr lang="en-US" b="1" dirty="0" smtClean="0"/>
              <a:t> </a:t>
            </a:r>
            <a:r>
              <a:rPr lang="en-US" dirty="0" smtClean="0"/>
              <a:t>The </a:t>
            </a:r>
            <a:r>
              <a:rPr lang="en-US" dirty="0"/>
              <a:t>narrow band of </a:t>
            </a:r>
            <a:r>
              <a:rPr lang="en-US" dirty="0" smtClean="0"/>
              <a:t>coastline between </a:t>
            </a:r>
            <a:r>
              <a:rPr lang="en-US" dirty="0"/>
              <a:t>the levels of high tide and low tide</a:t>
            </a:r>
            <a:r>
              <a:rPr lang="en-US" dirty="0" smtClean="0"/>
              <a:t>.</a:t>
            </a:r>
          </a:p>
          <a:p>
            <a:pPr lvl="0"/>
            <a:r>
              <a:rPr lang="en-US" dirty="0"/>
              <a:t>Waves that crash onto the shore in this biome can make it a challenge for organisms to hold on and not get washed away</a:t>
            </a:r>
            <a:r>
              <a:rPr lang="en-US" dirty="0" smtClean="0"/>
              <a: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8753840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Coral Reefs</a:t>
            </a:r>
            <a:br>
              <a:rPr lang="en-US" dirty="0"/>
            </a:br>
            <a:endParaRPr lang="en-US" dirty="0"/>
          </a:p>
        </p:txBody>
      </p:sp>
      <p:sp>
        <p:nvSpPr>
          <p:cNvPr id="3" name="Content Placeholder 2"/>
          <p:cNvSpPr>
            <a:spLocks noGrp="1"/>
          </p:cNvSpPr>
          <p:nvPr>
            <p:ph idx="1"/>
          </p:nvPr>
        </p:nvSpPr>
        <p:spPr/>
        <p:txBody>
          <a:bodyPr/>
          <a:lstStyle/>
          <a:p>
            <a:r>
              <a:rPr lang="en-US" b="1" dirty="0"/>
              <a:t>Coral reef </a:t>
            </a:r>
            <a:r>
              <a:rPr lang="en-US" b="1" dirty="0" smtClean="0"/>
              <a:t> </a:t>
            </a:r>
            <a:r>
              <a:rPr lang="en-US" dirty="0" smtClean="0"/>
              <a:t>The </a:t>
            </a:r>
            <a:r>
              <a:rPr lang="en-US" dirty="0"/>
              <a:t>most diverse marine biome </a:t>
            </a:r>
            <a:r>
              <a:rPr lang="en-US" dirty="0" smtClean="0"/>
              <a:t>on Earth</a:t>
            </a:r>
            <a:r>
              <a:rPr lang="en-US" dirty="0"/>
              <a:t>, found in warm, shallow waters beyond </a:t>
            </a:r>
            <a:r>
              <a:rPr lang="en-US" dirty="0" smtClean="0"/>
              <a:t>the shoreline.</a:t>
            </a:r>
          </a:p>
          <a:p>
            <a:pPr lvl="0"/>
            <a:r>
              <a:rPr lang="en-US" dirty="0"/>
              <a:t>Earth's most diverse marine biome even though coral reefs are found in water that is relatively poor in nutrients and food</a:t>
            </a:r>
            <a:r>
              <a:rPr lang="en-US" dirty="0" smtClean="0"/>
              <a:t>.</a:t>
            </a:r>
          </a:p>
          <a:p>
            <a:r>
              <a:rPr lang="en-US" b="1" dirty="0"/>
              <a:t>Coral bleaching </a:t>
            </a:r>
            <a:r>
              <a:rPr lang="en-US" b="1" dirty="0" smtClean="0"/>
              <a:t> </a:t>
            </a:r>
            <a:r>
              <a:rPr lang="en-US" dirty="0" smtClean="0"/>
              <a:t>A </a:t>
            </a:r>
            <a:r>
              <a:rPr lang="en-US" dirty="0"/>
              <a:t>phenomenon in which </a:t>
            </a:r>
            <a:r>
              <a:rPr lang="en-US" dirty="0" smtClean="0"/>
              <a:t>algae inside </a:t>
            </a:r>
            <a:r>
              <a:rPr lang="en-US" dirty="0"/>
              <a:t>corals die, causing the corals to turn white.</a:t>
            </a:r>
          </a:p>
        </p:txBody>
      </p:sp>
    </p:spTree>
    <p:extLst>
      <p:ext uri="{BB962C8B-B14F-4D97-AF65-F5344CB8AC3E}">
        <p14:creationId xmlns:p14="http://schemas.microsoft.com/office/powerpoint/2010/main" val="285671407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00550"/>
            <a:ext cx="10464800" cy="2465387"/>
          </a:xfrm>
        </p:spPr>
        <p:txBody>
          <a:bodyPr/>
          <a:lstStyle/>
          <a:p>
            <a:pPr algn="l"/>
            <a:r>
              <a:rPr lang="en-US" dirty="0"/>
              <a:t>Open Ocean </a:t>
            </a:r>
          </a:p>
        </p:txBody>
      </p:sp>
      <p:sp>
        <p:nvSpPr>
          <p:cNvPr id="3" name="Content Placeholder 2"/>
          <p:cNvSpPr>
            <a:spLocks noGrp="1"/>
          </p:cNvSpPr>
          <p:nvPr>
            <p:ph idx="1"/>
          </p:nvPr>
        </p:nvSpPr>
        <p:spPr>
          <a:xfrm>
            <a:off x="1270000" y="2789765"/>
            <a:ext cx="10464800" cy="5840413"/>
          </a:xfrm>
        </p:spPr>
        <p:txBody>
          <a:bodyPr/>
          <a:lstStyle/>
          <a:p>
            <a:r>
              <a:rPr lang="en-US" b="1" dirty="0"/>
              <a:t>Open ocean </a:t>
            </a:r>
            <a:r>
              <a:rPr lang="en-US" b="1" dirty="0" smtClean="0"/>
              <a:t> </a:t>
            </a:r>
            <a:r>
              <a:rPr lang="en-US" dirty="0" smtClean="0"/>
              <a:t>Deep </a:t>
            </a:r>
            <a:r>
              <a:rPr lang="en-US" dirty="0"/>
              <a:t>ocean water, located </a:t>
            </a:r>
            <a:r>
              <a:rPr lang="en-US" dirty="0" smtClean="0"/>
              <a:t>away from </a:t>
            </a:r>
            <a:r>
              <a:rPr lang="en-US" dirty="0"/>
              <a:t>the shoreline where sunlight can no </a:t>
            </a:r>
            <a:r>
              <a:rPr lang="en-US" dirty="0" smtClean="0"/>
              <a:t>longer reach </a:t>
            </a:r>
            <a:r>
              <a:rPr lang="en-US" dirty="0"/>
              <a:t>the ocean bottom</a:t>
            </a:r>
            <a:r>
              <a:rPr lang="en-US" dirty="0" smtClean="0"/>
              <a:t>.</a:t>
            </a:r>
          </a:p>
          <a:p>
            <a:r>
              <a:rPr lang="en-US" b="1" dirty="0"/>
              <a:t>Photic zone </a:t>
            </a:r>
            <a:r>
              <a:rPr lang="en-US" b="1" dirty="0" smtClean="0"/>
              <a:t> </a:t>
            </a:r>
            <a:r>
              <a:rPr lang="en-US" dirty="0" smtClean="0"/>
              <a:t>The </a:t>
            </a:r>
            <a:r>
              <a:rPr lang="en-US" dirty="0"/>
              <a:t>upper layer of ocean water in </a:t>
            </a:r>
            <a:r>
              <a:rPr lang="en-US" dirty="0" smtClean="0"/>
              <a:t>the ocean </a:t>
            </a:r>
            <a:r>
              <a:rPr lang="en-US" dirty="0"/>
              <a:t>that receives enough sunlight for photosynthesis.</a:t>
            </a:r>
          </a:p>
          <a:p>
            <a:r>
              <a:rPr lang="en-US" b="1" dirty="0"/>
              <a:t>Aphotic zone </a:t>
            </a:r>
            <a:r>
              <a:rPr lang="en-US" dirty="0"/>
              <a:t>The deeper layer of ocean water </a:t>
            </a:r>
            <a:r>
              <a:rPr lang="en-US" dirty="0" smtClean="0"/>
              <a:t>that lacks </a:t>
            </a:r>
            <a:r>
              <a:rPr lang="en-US" dirty="0"/>
              <a:t>sufficient sunlight for photosynthesis.</a:t>
            </a:r>
          </a:p>
          <a:p>
            <a:r>
              <a:rPr lang="en-US" b="1" dirty="0"/>
              <a:t>Chemosynthesis</a:t>
            </a:r>
            <a:r>
              <a:rPr lang="en-US" dirty="0"/>
              <a:t> </a:t>
            </a:r>
            <a:r>
              <a:rPr lang="en-US" dirty="0" smtClean="0"/>
              <a:t> A </a:t>
            </a:r>
            <a:r>
              <a:rPr lang="en-US" dirty="0"/>
              <a:t>process used by some </a:t>
            </a:r>
            <a:r>
              <a:rPr lang="en-US" dirty="0" smtClean="0"/>
              <a:t>bacteria in </a:t>
            </a:r>
            <a:r>
              <a:rPr lang="en-US" dirty="0"/>
              <a:t>the ocean to generate energy with methane </a:t>
            </a:r>
            <a:r>
              <a:rPr lang="en-US" dirty="0" smtClean="0"/>
              <a:t>and hydrogen </a:t>
            </a:r>
            <a:r>
              <a:rPr lang="en-US" dirty="0"/>
              <a:t>sulfide.</a:t>
            </a:r>
          </a:p>
        </p:txBody>
      </p:sp>
    </p:spTree>
    <p:extLst>
      <p:ext uri="{BB962C8B-B14F-4D97-AF65-F5344CB8AC3E}">
        <p14:creationId xmlns:p14="http://schemas.microsoft.com/office/powerpoint/2010/main" val="1619390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89835"/>
            <a:ext cx="10464800" cy="2465387"/>
          </a:xfrm>
        </p:spPr>
        <p:txBody>
          <a:bodyPr/>
          <a:lstStyle/>
          <a:p>
            <a:pPr algn="l"/>
            <a:r>
              <a:rPr lang="en-US" dirty="0"/>
              <a:t> </a:t>
            </a:r>
            <a:br>
              <a:rPr lang="en-US" dirty="0"/>
            </a:br>
            <a:r>
              <a:rPr lang="en-US" dirty="0"/>
              <a:t>The Amount of Solar Energy Reaching Earth </a:t>
            </a:r>
            <a:br>
              <a:rPr lang="en-US" dirty="0"/>
            </a:br>
            <a:endParaRPr lang="en-US" dirty="0"/>
          </a:p>
        </p:txBody>
      </p:sp>
      <p:pic>
        <p:nvPicPr>
          <p:cNvPr id="7" name="Picture 6"/>
          <p:cNvPicPr>
            <a:picLocks noChangeAspect="1"/>
          </p:cNvPicPr>
          <p:nvPr/>
        </p:nvPicPr>
        <p:blipFill>
          <a:blip r:embed="rId2"/>
          <a:stretch>
            <a:fillRect/>
          </a:stretch>
        </p:blipFill>
        <p:spPr>
          <a:xfrm>
            <a:off x="1083150" y="1851182"/>
            <a:ext cx="8870623" cy="6490700"/>
          </a:xfrm>
          <a:prstGeom prst="rect">
            <a:avLst/>
          </a:prstGeom>
        </p:spPr>
      </p:pic>
      <p:sp>
        <p:nvSpPr>
          <p:cNvPr id="8" name="TextBox 7"/>
          <p:cNvSpPr txBox="1"/>
          <p:nvPr/>
        </p:nvSpPr>
        <p:spPr>
          <a:xfrm>
            <a:off x="541575" y="8441607"/>
            <a:ext cx="12176097" cy="1200328"/>
          </a:xfrm>
          <a:prstGeom prst="rect">
            <a:avLst/>
          </a:prstGeom>
          <a:noFill/>
        </p:spPr>
        <p:txBody>
          <a:bodyPr wrap="square" rtlCol="0">
            <a:spAutoFit/>
          </a:bodyPr>
          <a:lstStyle/>
          <a:p>
            <a:r>
              <a:rPr lang="en-US" sz="2400" b="1" dirty="0" smtClean="0">
                <a:solidFill>
                  <a:srgbClr val="010001"/>
                </a:solidFill>
                <a:latin typeface="Arial"/>
                <a:cs typeface="Arial"/>
              </a:rPr>
              <a:t>Differential heating </a:t>
            </a:r>
            <a:r>
              <a:rPr lang="en-US" sz="2400" b="1" dirty="0">
                <a:solidFill>
                  <a:srgbClr val="010001"/>
                </a:solidFill>
                <a:latin typeface="Arial"/>
                <a:cs typeface="Arial"/>
              </a:rPr>
              <a:t>of Earth. </a:t>
            </a:r>
            <a:r>
              <a:rPr lang="en-US" sz="2400" dirty="0" smtClean="0">
                <a:solidFill>
                  <a:srgbClr val="010001"/>
                </a:solidFill>
                <a:latin typeface="Arial"/>
                <a:cs typeface="Arial"/>
              </a:rPr>
              <a:t>Tropical regions </a:t>
            </a:r>
            <a:r>
              <a:rPr lang="en-US" sz="2400" dirty="0">
                <a:solidFill>
                  <a:srgbClr val="010001"/>
                </a:solidFill>
                <a:latin typeface="Arial"/>
                <a:cs typeface="Arial"/>
              </a:rPr>
              <a:t>near the equator </a:t>
            </a:r>
            <a:r>
              <a:rPr lang="en-US" sz="2400" dirty="0" smtClean="0">
                <a:solidFill>
                  <a:srgbClr val="010001"/>
                </a:solidFill>
                <a:latin typeface="Arial"/>
                <a:cs typeface="Arial"/>
              </a:rPr>
              <a:t>receive more </a:t>
            </a:r>
            <a:r>
              <a:rPr lang="en-US" sz="2400" dirty="0">
                <a:solidFill>
                  <a:srgbClr val="010001"/>
                </a:solidFill>
                <a:latin typeface="Arial"/>
                <a:cs typeface="Arial"/>
              </a:rPr>
              <a:t>solar energy than </a:t>
            </a:r>
            <a:r>
              <a:rPr lang="en-US" sz="2400" dirty="0" smtClean="0">
                <a:solidFill>
                  <a:srgbClr val="010001"/>
                </a:solidFill>
                <a:latin typeface="Arial"/>
                <a:cs typeface="Arial"/>
              </a:rPr>
              <a:t>mid-latitude and </a:t>
            </a:r>
            <a:r>
              <a:rPr lang="en-US" sz="2400" dirty="0">
                <a:solidFill>
                  <a:srgbClr val="010001"/>
                </a:solidFill>
                <a:latin typeface="Arial"/>
                <a:cs typeface="Arial"/>
              </a:rPr>
              <a:t>polar regions, </a:t>
            </a:r>
            <a:r>
              <a:rPr lang="en-US" sz="2400" dirty="0" smtClean="0">
                <a:solidFill>
                  <a:srgbClr val="010001"/>
                </a:solidFill>
                <a:latin typeface="Arial"/>
                <a:cs typeface="Arial"/>
              </a:rPr>
              <a:t>where the </a:t>
            </a:r>
            <a:r>
              <a:rPr lang="en-US" sz="2400" dirty="0">
                <a:solidFill>
                  <a:srgbClr val="010001"/>
                </a:solidFill>
                <a:latin typeface="Arial"/>
                <a:cs typeface="Arial"/>
              </a:rPr>
              <a:t>Sun’s rays strike </a:t>
            </a:r>
            <a:r>
              <a:rPr lang="en-US" sz="2400" dirty="0" smtClean="0">
                <a:solidFill>
                  <a:srgbClr val="010001"/>
                </a:solidFill>
                <a:latin typeface="Arial"/>
                <a:cs typeface="Arial"/>
              </a:rPr>
              <a:t>Earth’s surface </a:t>
            </a:r>
            <a:r>
              <a:rPr lang="en-US" sz="2400" dirty="0">
                <a:solidFill>
                  <a:srgbClr val="010001"/>
                </a:solidFill>
                <a:latin typeface="Arial"/>
                <a:cs typeface="Arial"/>
              </a:rPr>
              <a:t>at an oblique angle.</a:t>
            </a:r>
          </a:p>
        </p:txBody>
      </p:sp>
    </p:spTree>
    <p:extLst>
      <p:ext uri="{BB962C8B-B14F-4D97-AF65-F5344CB8AC3E}">
        <p14:creationId xmlns:p14="http://schemas.microsoft.com/office/powerpoint/2010/main" val="83275572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85220"/>
            <a:ext cx="10464800" cy="2465387"/>
          </a:xfrm>
        </p:spPr>
        <p:txBody>
          <a:bodyPr/>
          <a:lstStyle/>
          <a:p>
            <a:pPr algn="l"/>
            <a:r>
              <a:rPr lang="en-US" dirty="0" smtClean="0"/>
              <a:t>Open Ocean</a:t>
            </a:r>
            <a:endParaRPr lang="en-US" dirty="0"/>
          </a:p>
        </p:txBody>
      </p:sp>
      <p:pic>
        <p:nvPicPr>
          <p:cNvPr id="4" name="Picture 3"/>
          <p:cNvPicPr>
            <a:picLocks noChangeAspect="1"/>
          </p:cNvPicPr>
          <p:nvPr/>
        </p:nvPicPr>
        <p:blipFill>
          <a:blip r:embed="rId2"/>
          <a:stretch>
            <a:fillRect/>
          </a:stretch>
        </p:blipFill>
        <p:spPr>
          <a:xfrm>
            <a:off x="1270000" y="1642539"/>
            <a:ext cx="7505003" cy="7095066"/>
          </a:xfrm>
          <a:prstGeom prst="rect">
            <a:avLst/>
          </a:prstGeom>
        </p:spPr>
      </p:pic>
      <p:sp>
        <p:nvSpPr>
          <p:cNvPr id="5" name="TextBox 4"/>
          <p:cNvSpPr txBox="1"/>
          <p:nvPr/>
        </p:nvSpPr>
        <p:spPr>
          <a:xfrm>
            <a:off x="220135" y="8975173"/>
            <a:ext cx="13394268" cy="523220"/>
          </a:xfrm>
          <a:prstGeom prst="rect">
            <a:avLst/>
          </a:prstGeom>
          <a:noFill/>
        </p:spPr>
        <p:txBody>
          <a:bodyPr wrap="square" rtlCol="0">
            <a:spAutoFit/>
          </a:bodyPr>
          <a:lstStyle/>
          <a:p>
            <a:r>
              <a:rPr lang="en-US" sz="2800" b="1" dirty="0">
                <a:solidFill>
                  <a:srgbClr val="010001"/>
                </a:solidFill>
                <a:latin typeface="Arial"/>
                <a:cs typeface="Arial"/>
              </a:rPr>
              <a:t>The open ocean. </a:t>
            </a:r>
            <a:r>
              <a:rPr lang="en-US" sz="2800" dirty="0">
                <a:solidFill>
                  <a:srgbClr val="010001"/>
                </a:solidFill>
                <a:latin typeface="Arial"/>
                <a:cs typeface="Arial"/>
              </a:rPr>
              <a:t>The open ocean can </a:t>
            </a:r>
            <a:r>
              <a:rPr lang="en-US" sz="2800" dirty="0" smtClean="0">
                <a:solidFill>
                  <a:srgbClr val="010001"/>
                </a:solidFill>
                <a:latin typeface="Arial"/>
                <a:cs typeface="Arial"/>
              </a:rPr>
              <a:t>be separated </a:t>
            </a:r>
            <a:r>
              <a:rPr lang="en-US" sz="2800" dirty="0">
                <a:solidFill>
                  <a:srgbClr val="010001"/>
                </a:solidFill>
                <a:latin typeface="Arial"/>
                <a:cs typeface="Arial"/>
              </a:rPr>
              <a:t>into several distinct zones.</a:t>
            </a:r>
          </a:p>
        </p:txBody>
      </p:sp>
    </p:spTree>
    <p:extLst>
      <p:ext uri="{BB962C8B-B14F-4D97-AF65-F5344CB8AC3E}">
        <p14:creationId xmlns:p14="http://schemas.microsoft.com/office/powerpoint/2010/main" val="23665367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924" y="-40427"/>
            <a:ext cx="11354297" cy="2465387"/>
          </a:xfrm>
        </p:spPr>
        <p:txBody>
          <a:bodyPr/>
          <a:lstStyle/>
          <a:p>
            <a:pPr algn="l"/>
            <a:r>
              <a:rPr lang="en-US" sz="4000" dirty="0"/>
              <a:t>The Amount of Solar Energy Reaching Earth </a:t>
            </a:r>
            <a:br>
              <a:rPr lang="en-US" sz="4000" dirty="0"/>
            </a:br>
            <a:endParaRPr lang="en-US" sz="4000" dirty="0"/>
          </a:p>
        </p:txBody>
      </p:sp>
      <p:pic>
        <p:nvPicPr>
          <p:cNvPr id="4" name="Picture 3"/>
          <p:cNvPicPr>
            <a:picLocks noChangeAspect="1"/>
          </p:cNvPicPr>
          <p:nvPr/>
        </p:nvPicPr>
        <p:blipFill>
          <a:blip r:embed="rId2"/>
          <a:stretch>
            <a:fillRect/>
          </a:stretch>
        </p:blipFill>
        <p:spPr>
          <a:xfrm>
            <a:off x="1066801" y="1382037"/>
            <a:ext cx="7893351" cy="7096918"/>
          </a:xfrm>
          <a:prstGeom prst="rect">
            <a:avLst/>
          </a:prstGeom>
        </p:spPr>
      </p:pic>
      <p:sp>
        <p:nvSpPr>
          <p:cNvPr id="5" name="TextBox 4"/>
          <p:cNvSpPr txBox="1"/>
          <p:nvPr/>
        </p:nvSpPr>
        <p:spPr>
          <a:xfrm>
            <a:off x="9197428" y="1811584"/>
            <a:ext cx="3557594" cy="5262979"/>
          </a:xfrm>
          <a:prstGeom prst="rect">
            <a:avLst/>
          </a:prstGeom>
          <a:noFill/>
        </p:spPr>
        <p:txBody>
          <a:bodyPr wrap="square" rtlCol="0">
            <a:spAutoFit/>
          </a:bodyPr>
          <a:lstStyle/>
          <a:p>
            <a:r>
              <a:rPr lang="en-US" sz="2400" b="1" dirty="0" smtClean="0">
                <a:solidFill>
                  <a:srgbClr val="010001"/>
                </a:solidFill>
                <a:latin typeface="Arial"/>
                <a:cs typeface="Arial"/>
              </a:rPr>
              <a:t>Albedo. </a:t>
            </a:r>
            <a:r>
              <a:rPr lang="en-US" sz="2400" dirty="0" smtClean="0">
                <a:solidFill>
                  <a:srgbClr val="010001"/>
                </a:solidFill>
                <a:latin typeface="Arial"/>
                <a:cs typeface="Arial"/>
              </a:rPr>
              <a:t>The </a:t>
            </a:r>
            <a:r>
              <a:rPr lang="en-US" sz="2400" dirty="0">
                <a:solidFill>
                  <a:srgbClr val="010001"/>
                </a:solidFill>
                <a:latin typeface="Arial"/>
                <a:cs typeface="Arial"/>
              </a:rPr>
              <a:t>albedo of a surface is </a:t>
            </a:r>
            <a:r>
              <a:rPr lang="en-US" sz="2400" dirty="0" smtClean="0">
                <a:solidFill>
                  <a:srgbClr val="010001"/>
                </a:solidFill>
                <a:latin typeface="Arial"/>
                <a:cs typeface="Arial"/>
              </a:rPr>
              <a:t>the percentage </a:t>
            </a:r>
            <a:r>
              <a:rPr lang="en-US" sz="2400" dirty="0">
                <a:solidFill>
                  <a:srgbClr val="010001"/>
                </a:solidFill>
                <a:latin typeface="Arial"/>
                <a:cs typeface="Arial"/>
              </a:rPr>
              <a:t>of the </a:t>
            </a:r>
            <a:r>
              <a:rPr lang="en-US" sz="2400" dirty="0" smtClean="0">
                <a:solidFill>
                  <a:srgbClr val="010001"/>
                </a:solidFill>
                <a:latin typeface="Arial"/>
                <a:cs typeface="Arial"/>
              </a:rPr>
              <a:t>incoming solar </a:t>
            </a:r>
            <a:r>
              <a:rPr lang="en-US" sz="2400" dirty="0">
                <a:solidFill>
                  <a:srgbClr val="010001"/>
                </a:solidFill>
                <a:latin typeface="Arial"/>
                <a:cs typeface="Arial"/>
              </a:rPr>
              <a:t>energy that it </a:t>
            </a:r>
            <a:r>
              <a:rPr lang="en-US" sz="2400" dirty="0" smtClean="0">
                <a:solidFill>
                  <a:srgbClr val="010001"/>
                </a:solidFill>
                <a:latin typeface="Arial"/>
                <a:cs typeface="Arial"/>
              </a:rPr>
              <a:t>reflects. Snow </a:t>
            </a:r>
            <a:r>
              <a:rPr lang="en-US" sz="2400" dirty="0">
                <a:solidFill>
                  <a:srgbClr val="010001"/>
                </a:solidFill>
                <a:latin typeface="Arial"/>
                <a:cs typeface="Arial"/>
              </a:rPr>
              <a:t>and ice reflect </a:t>
            </a:r>
            <a:r>
              <a:rPr lang="en-US" sz="2400" dirty="0" smtClean="0">
                <a:solidFill>
                  <a:srgbClr val="010001"/>
                </a:solidFill>
                <a:latin typeface="Arial"/>
                <a:cs typeface="Arial"/>
              </a:rPr>
              <a:t>much of </a:t>
            </a:r>
            <a:r>
              <a:rPr lang="en-US" sz="2400" dirty="0">
                <a:solidFill>
                  <a:srgbClr val="010001"/>
                </a:solidFill>
                <a:latin typeface="Arial"/>
                <a:cs typeface="Arial"/>
              </a:rPr>
              <a:t>the solar energy that </a:t>
            </a:r>
            <a:r>
              <a:rPr lang="en-US" sz="2400" dirty="0" smtClean="0">
                <a:solidFill>
                  <a:srgbClr val="010001"/>
                </a:solidFill>
                <a:latin typeface="Arial"/>
                <a:cs typeface="Arial"/>
              </a:rPr>
              <a:t>they receive</a:t>
            </a:r>
            <a:r>
              <a:rPr lang="en-US" sz="2400" dirty="0">
                <a:solidFill>
                  <a:srgbClr val="010001"/>
                </a:solidFill>
                <a:latin typeface="Arial"/>
                <a:cs typeface="Arial"/>
              </a:rPr>
              <a:t>, but darker </a:t>
            </a:r>
            <a:r>
              <a:rPr lang="en-US" sz="2400" dirty="0" smtClean="0">
                <a:solidFill>
                  <a:srgbClr val="010001"/>
                </a:solidFill>
                <a:latin typeface="Arial"/>
                <a:cs typeface="Arial"/>
              </a:rPr>
              <a:t>objects such </a:t>
            </a:r>
            <a:r>
              <a:rPr lang="en-US" sz="2400" dirty="0">
                <a:solidFill>
                  <a:srgbClr val="010001"/>
                </a:solidFill>
                <a:latin typeface="Arial"/>
                <a:cs typeface="Arial"/>
              </a:rPr>
              <a:t>as forests and </a:t>
            </a:r>
            <a:r>
              <a:rPr lang="en-US" sz="2400" dirty="0" smtClean="0">
                <a:solidFill>
                  <a:srgbClr val="010001"/>
                </a:solidFill>
                <a:latin typeface="Arial"/>
                <a:cs typeface="Arial"/>
              </a:rPr>
              <a:t>asphalt paving reflect </a:t>
            </a:r>
            <a:r>
              <a:rPr lang="en-US" sz="2400" dirty="0">
                <a:solidFill>
                  <a:srgbClr val="010001"/>
                </a:solidFill>
                <a:latin typeface="Arial"/>
                <a:cs typeface="Arial"/>
              </a:rPr>
              <a:t>very </a:t>
            </a:r>
            <a:r>
              <a:rPr lang="en-US" sz="2400" dirty="0" smtClean="0">
                <a:solidFill>
                  <a:srgbClr val="010001"/>
                </a:solidFill>
                <a:latin typeface="Arial"/>
                <a:cs typeface="Arial"/>
              </a:rPr>
              <a:t>little energy</a:t>
            </a:r>
            <a:r>
              <a:rPr lang="en-US" sz="2400" dirty="0">
                <a:solidFill>
                  <a:srgbClr val="010001"/>
                </a:solidFill>
                <a:latin typeface="Arial"/>
                <a:cs typeface="Arial"/>
              </a:rPr>
              <a:t>, which means </a:t>
            </a:r>
            <a:r>
              <a:rPr lang="en-US" sz="2400" dirty="0" smtClean="0">
                <a:solidFill>
                  <a:srgbClr val="010001"/>
                </a:solidFill>
                <a:latin typeface="Arial"/>
                <a:cs typeface="Arial"/>
              </a:rPr>
              <a:t>that they </a:t>
            </a:r>
            <a:r>
              <a:rPr lang="en-US" sz="2400" dirty="0">
                <a:solidFill>
                  <a:srgbClr val="010001"/>
                </a:solidFill>
                <a:latin typeface="Arial"/>
                <a:cs typeface="Arial"/>
              </a:rPr>
              <a:t>absorb most of the </a:t>
            </a:r>
            <a:r>
              <a:rPr lang="en-US" sz="2400" dirty="0" smtClean="0">
                <a:solidFill>
                  <a:srgbClr val="010001"/>
                </a:solidFill>
                <a:latin typeface="Arial"/>
                <a:cs typeface="Arial"/>
              </a:rPr>
              <a:t>solar energy </a:t>
            </a:r>
            <a:r>
              <a:rPr lang="en-US" sz="2400" dirty="0">
                <a:solidFill>
                  <a:srgbClr val="010001"/>
                </a:solidFill>
                <a:latin typeface="Arial"/>
                <a:cs typeface="Arial"/>
              </a:rPr>
              <a:t>that strikes them.</a:t>
            </a:r>
          </a:p>
        </p:txBody>
      </p:sp>
    </p:spTree>
    <p:extLst>
      <p:ext uri="{BB962C8B-B14F-4D97-AF65-F5344CB8AC3E}">
        <p14:creationId xmlns:p14="http://schemas.microsoft.com/office/powerpoint/2010/main" val="41805387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Earth's tilt causes seasonal changes in climate</a:t>
            </a:r>
            <a:br>
              <a:rPr lang="en-US" dirty="0"/>
            </a:br>
            <a:endParaRPr lang="en-US" dirty="0"/>
          </a:p>
        </p:txBody>
      </p:sp>
      <p:sp>
        <p:nvSpPr>
          <p:cNvPr id="3" name="Content Placeholder 2"/>
          <p:cNvSpPr>
            <a:spLocks noGrp="1"/>
          </p:cNvSpPr>
          <p:nvPr>
            <p:ph idx="1"/>
          </p:nvPr>
        </p:nvSpPr>
        <p:spPr>
          <a:xfrm>
            <a:off x="1270000" y="1565864"/>
            <a:ext cx="10464800" cy="5840413"/>
          </a:xfrm>
        </p:spPr>
        <p:txBody>
          <a:bodyPr/>
          <a:lstStyle/>
          <a:p>
            <a:pPr lvl="0"/>
            <a:r>
              <a:rPr lang="en-US" dirty="0"/>
              <a:t>The Earth's axis of rotation is tilted 23.5 ˚.</a:t>
            </a:r>
          </a:p>
          <a:p>
            <a:pPr lvl="0"/>
            <a:r>
              <a:rPr lang="en-US" dirty="0"/>
              <a:t>When the Northern Hemisphere is tilted toward the Sun, the Southern Hemisphere is tilted away from the Sun, and vice versa.</a:t>
            </a:r>
          </a:p>
        </p:txBody>
      </p:sp>
    </p:spTree>
    <p:extLst>
      <p:ext uri="{BB962C8B-B14F-4D97-AF65-F5344CB8AC3E}">
        <p14:creationId xmlns:p14="http://schemas.microsoft.com/office/powerpoint/2010/main" val="63099652"/>
      </p:ext>
    </p:extLst>
  </p:cSld>
  <p:clrMapOvr>
    <a:masterClrMapping/>
  </p:clrMapOvr>
  <p:transition/>
</p:sld>
</file>

<file path=ppt/theme/theme1.xml><?xml version="1.0" encoding="utf-8"?>
<a:theme xmlns:a="http://schemas.openxmlformats.org/drawingml/2006/main" name="PPT_BASIC FORMAT_STYLE._Green_BACKGROUNDppt">
  <a:themeElements>
    <a:clrScheme name="">
      <a:dk1>
        <a:srgbClr val="80808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Cover">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808080"/>
      </a:dk1>
      <a:lt1>
        <a:srgbClr val="FEFFFE"/>
      </a:lt1>
      <a:dk2>
        <a:srgbClr val="010001"/>
      </a:dk2>
      <a:lt2>
        <a:srgbClr val="000000"/>
      </a:lt2>
      <a:accent1>
        <a:srgbClr val="BBE0E3"/>
      </a:accent1>
      <a:accent2>
        <a:srgbClr val="333399"/>
      </a:accent2>
      <a:accent3>
        <a:srgbClr val="AAAAAA"/>
      </a:accent3>
      <a:accent4>
        <a:srgbClr val="D9DAD9"/>
      </a:accent4>
      <a:accent5>
        <a:srgbClr val="DAEDEF"/>
      </a:accent5>
      <a:accent6>
        <a:srgbClr val="2D2D8A"/>
      </a:accent6>
      <a:hlink>
        <a:srgbClr val="009999"/>
      </a:hlink>
      <a:folHlink>
        <a:srgbClr val="99CC00"/>
      </a:folHlink>
    </a:clrScheme>
    <a:fontScheme name="Title &amp; Bullets">
      <a:majorFont>
        <a:latin typeface="Lucida Grande"/>
        <a:ea typeface="ＭＳ Ｐゴシック"/>
        <a:cs typeface=""/>
      </a:majorFont>
      <a:minorFont>
        <a:latin typeface="Lucida Grand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spDef>
    <a:lnDef>
      <a:spPr bwMode="auto">
        <a:xfrm>
          <a:off x="0" y="0"/>
          <a:ext cx="1" cy="1"/>
        </a:xfrm>
        <a:custGeom>
          <a:avLst/>
          <a:gdLst/>
          <a:ahLst/>
          <a:cxnLst/>
          <a:rect l="0" t="0" r="0" b="0"/>
          <a:pathLst/>
        </a:custGeom>
        <a:gradFill rotWithShape="0">
          <a:gsLst>
            <a:gs pos="0">
              <a:srgbClr val="074EB3"/>
            </a:gs>
            <a:gs pos="100000">
              <a:srgbClr val="0B3280"/>
            </a:gs>
          </a:gsLst>
          <a:lin ang="5400000" scaled="1"/>
        </a:gradFill>
        <a:ln>
          <a:noFill/>
        </a:ln>
        <a:effectLst/>
        <a:extLst>
          <a:ext uri="{91240B29-F687-4f45-9708-019B960494DF}">
            <a14:hiddenLine xmlns:a14="http://schemas.microsoft.com/office/drawing/2010/main" xmlns=""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EFFFE"/>
            </a:solidFill>
            <a:effectLst/>
            <a:latin typeface="Lucida Grande" charset="0"/>
            <a:ea typeface="ＭＳ Ｐゴシック" charset="0"/>
            <a:sym typeface="Lucida Grande"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PPT_BASIC FORMAT_STYLE._Green_BACKGROUNDppt.thmx</Template>
  <TotalTime>2463</TotalTime>
  <Words>3712</Words>
  <Application>Microsoft Office PowerPoint</Application>
  <PresentationFormat>Custom</PresentationFormat>
  <Paragraphs>297</Paragraphs>
  <Slides>70</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MS PGothic</vt:lpstr>
      <vt:lpstr>MS PGothic</vt:lpstr>
      <vt:lpstr>Arial</vt:lpstr>
      <vt:lpstr>Calibri</vt:lpstr>
      <vt:lpstr>Helvetica</vt:lpstr>
      <vt:lpstr>Lucida Grande</vt:lpstr>
      <vt:lpstr>PPT_BASIC FORMAT_STYLE._Green_BACKGROUNDppt</vt:lpstr>
      <vt:lpstr>Title &amp; Bullets</vt:lpstr>
      <vt:lpstr>PowerPoint Presentation</vt:lpstr>
      <vt:lpstr>Climates and Biomes </vt:lpstr>
      <vt:lpstr>Module 9   The Unequal Heating of Earth </vt:lpstr>
      <vt:lpstr>Earth's atmosphere is composed of layers </vt:lpstr>
      <vt:lpstr>Earth’s Atmosphere</vt:lpstr>
      <vt:lpstr>The amount of solar energy reaching Earth varies with location </vt:lpstr>
      <vt:lpstr>  The Amount of Solar Energy Reaching Earth  </vt:lpstr>
      <vt:lpstr>The Amount of Solar Energy Reaching Earth  </vt:lpstr>
      <vt:lpstr>Earth's tilt causes seasonal changes in climate </vt:lpstr>
      <vt:lpstr>Earth's Tilt and the Seasons </vt:lpstr>
      <vt:lpstr>Module 10 Air Currents</vt:lpstr>
      <vt:lpstr>Air has several important properties that determine how it circulates in the atmosphere   </vt:lpstr>
      <vt:lpstr>Atmospheric convection currents move air and moisture around the globe </vt:lpstr>
      <vt:lpstr>  Atmospheric Convection Currents </vt:lpstr>
      <vt:lpstr>Atmospheric Convection Currents </vt:lpstr>
      <vt:lpstr>Atmospheric Convection Currents </vt:lpstr>
      <vt:lpstr>Earth's rotation causes the Coriolis effect </vt:lpstr>
      <vt:lpstr>The Coriolis Effect </vt:lpstr>
      <vt:lpstr>The Coriolis Effect </vt:lpstr>
      <vt:lpstr>The Coriolis Effect </vt:lpstr>
      <vt:lpstr>Rain shadows cause mountains to be dry on one side </vt:lpstr>
      <vt:lpstr>Rain Shadows </vt:lpstr>
      <vt:lpstr>Rain Shadows </vt:lpstr>
      <vt:lpstr>Module 11   Ocean Currents </vt:lpstr>
      <vt:lpstr>Surface ocean currents move warm and cold water around the globe </vt:lpstr>
      <vt:lpstr>Ocean Currents </vt:lpstr>
      <vt:lpstr>Ocean Currents  </vt:lpstr>
      <vt:lpstr>Deep water currents circulate ocean water over long time periods </vt:lpstr>
      <vt:lpstr>Thermohaline Circulation </vt:lpstr>
      <vt:lpstr>Deep ocean currents circulate ocean water over long time periods</vt:lpstr>
      <vt:lpstr>The El-Niño Southern Oscillation is caused by a shift in ocean currents </vt:lpstr>
      <vt:lpstr>The El-Niño Southern Oscillation </vt:lpstr>
      <vt:lpstr>The El-Niño Southern Oscillation </vt:lpstr>
      <vt:lpstr>Module 12   Terrestrial Biomes </vt:lpstr>
      <vt:lpstr>Terrestrial biomes are defined by dominant plant growth forms </vt:lpstr>
      <vt:lpstr>Terrestrial Biomes </vt:lpstr>
      <vt:lpstr>Climate diagrams illustrate patterns of annual temperature and precipitation </vt:lpstr>
      <vt:lpstr>Terrestrial biomes range from tundra to tropical forests </vt:lpstr>
      <vt:lpstr>Tundra</vt:lpstr>
      <vt:lpstr>Tundra </vt:lpstr>
      <vt:lpstr>Boreal Forest </vt:lpstr>
      <vt:lpstr>Boreal Forest</vt:lpstr>
      <vt:lpstr>Temperate Rainforest </vt:lpstr>
      <vt:lpstr>Temperate Rainforest</vt:lpstr>
      <vt:lpstr>Temperate Seasonal Forest </vt:lpstr>
      <vt:lpstr>Temperate Seasonal Forest</vt:lpstr>
      <vt:lpstr>Woodland/Shrubland </vt:lpstr>
      <vt:lpstr>Woodland/Shrubland</vt:lpstr>
      <vt:lpstr>Temperate Grassland/Cold Desert </vt:lpstr>
      <vt:lpstr>Temperate Grassland/Cold Desert </vt:lpstr>
      <vt:lpstr>Tropical Rainforest </vt:lpstr>
      <vt:lpstr>Tropical Rainforest</vt:lpstr>
      <vt:lpstr>Tropical Seasonal Forest/ Savanna </vt:lpstr>
      <vt:lpstr>Tropical Seasonal Forest/ Savanna </vt:lpstr>
      <vt:lpstr>Subtropical Desert </vt:lpstr>
      <vt:lpstr>Subtropical Desert </vt:lpstr>
      <vt:lpstr>Module 13   Aquatic Biomes </vt:lpstr>
      <vt:lpstr>Freshwater biomes have low salinity </vt:lpstr>
      <vt:lpstr>Streams and Rivers   </vt:lpstr>
      <vt:lpstr>Lakes and Ponds </vt:lpstr>
      <vt:lpstr>Lakes and Ponds </vt:lpstr>
      <vt:lpstr>Lakes and Ponds </vt:lpstr>
      <vt:lpstr>Freshwater Wetlands </vt:lpstr>
      <vt:lpstr>Marine biomes have high salinity </vt:lpstr>
      <vt:lpstr>Salt Marsh </vt:lpstr>
      <vt:lpstr>Mangrove Swamp </vt:lpstr>
      <vt:lpstr>Intertidal Zone   </vt:lpstr>
      <vt:lpstr>Coral Reefs </vt:lpstr>
      <vt:lpstr>Open Ocean </vt:lpstr>
      <vt:lpstr>Open Ocean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Kohn</dc:creator>
  <cp:lastModifiedBy>BRIAN ROBINSON</cp:lastModifiedBy>
  <cp:revision>22</cp:revision>
  <dcterms:created xsi:type="dcterms:W3CDTF">2015-05-09T03:20:32Z</dcterms:created>
  <dcterms:modified xsi:type="dcterms:W3CDTF">2015-09-24T18:18:10Z</dcterms:modified>
</cp:coreProperties>
</file>