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7" r:id="rId8"/>
    <p:sldId id="280" r:id="rId9"/>
    <p:sldId id="281" r:id="rId10"/>
    <p:sldId id="279" r:id="rId11"/>
    <p:sldId id="270" r:id="rId12"/>
    <p:sldId id="272" r:id="rId13"/>
    <p:sldId id="271" r:id="rId14"/>
    <p:sldId id="257" r:id="rId15"/>
    <p:sldId id="276" r:id="rId16"/>
    <p:sldId id="273" r:id="rId17"/>
    <p:sldId id="274" r:id="rId18"/>
    <p:sldId id="275" r:id="rId19"/>
    <p:sldId id="258" r:id="rId20"/>
    <p:sldId id="259" r:id="rId21"/>
    <p:sldId id="278" r:id="rId22"/>
    <p:sldId id="260" r:id="rId23"/>
    <p:sldId id="262" r:id="rId24"/>
    <p:sldId id="261" r:id="rId25"/>
    <p:sldId id="263" r:id="rId26"/>
    <p:sldId id="2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5" d="100"/>
          <a:sy n="115" d="100"/>
        </p:scale>
        <p:origin x="8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D13C80-EB10-4B16-80B0-CB7BD7AE03A5}"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13C80-EB10-4B16-80B0-CB7BD7AE03A5}"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13C80-EB10-4B16-80B0-CB7BD7AE03A5}"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13C80-EB10-4B16-80B0-CB7BD7AE03A5}"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13C80-EB10-4B16-80B0-CB7BD7AE03A5}"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13C80-EB10-4B16-80B0-CB7BD7AE03A5}"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13C80-EB10-4B16-80B0-CB7BD7AE03A5}" type="datetimeFigureOut">
              <a:rPr lang="en-US" smtClean="0"/>
              <a:pPr/>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13C80-EB10-4B16-80B0-CB7BD7AE03A5}" type="datetimeFigureOut">
              <a:rPr lang="en-US" smtClean="0"/>
              <a:pPr/>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13C80-EB10-4B16-80B0-CB7BD7AE03A5}" type="datetimeFigureOut">
              <a:rPr lang="en-US" smtClean="0"/>
              <a:pPr/>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13C80-EB10-4B16-80B0-CB7BD7AE03A5}"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13C80-EB10-4B16-80B0-CB7BD7AE03A5}"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10895-CB0B-4CD4-B976-542ED2DB2A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13C80-EB10-4B16-80B0-CB7BD7AE03A5}" type="datetimeFigureOut">
              <a:rPr lang="en-US" smtClean="0"/>
              <a:pPr/>
              <a:t>3/18/2019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10895-CB0B-4CD4-B976-542ED2DB2A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8000" dirty="0" smtClean="0"/>
              <a:t>Chapter 9</a:t>
            </a:r>
            <a:endParaRPr lang="en-US" sz="8000" dirty="0"/>
          </a:p>
        </p:txBody>
      </p:sp>
      <p:sp>
        <p:nvSpPr>
          <p:cNvPr id="3" name="Subtitle 2"/>
          <p:cNvSpPr>
            <a:spLocks noGrp="1"/>
          </p:cNvSpPr>
          <p:nvPr>
            <p:ph type="subTitle" idx="1"/>
          </p:nvPr>
        </p:nvSpPr>
        <p:spPr>
          <a:xfrm>
            <a:off x="1371600" y="2819400"/>
            <a:ext cx="6400800" cy="1752600"/>
          </a:xfrm>
        </p:spPr>
        <p:txBody>
          <a:bodyPr>
            <a:noAutofit/>
          </a:bodyPr>
          <a:lstStyle/>
          <a:p>
            <a:r>
              <a:rPr lang="en-US" sz="6600" dirty="0" smtClean="0">
                <a:solidFill>
                  <a:srgbClr val="0070C0"/>
                </a:solidFill>
                <a:latin typeface="Bookman Old Style" pitchFamily="18" charset="0"/>
              </a:rPr>
              <a:t>Nominations &amp; Campaigns</a:t>
            </a:r>
            <a:endParaRPr lang="en-US" sz="6600" dirty="0">
              <a:solidFill>
                <a:srgbClr val="0070C0"/>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430962"/>
          </a:xfrm>
        </p:spPr>
        <p:txBody>
          <a:bodyPr>
            <a:normAutofit fontScale="70000" lnSpcReduction="20000"/>
          </a:bodyPr>
          <a:lstStyle/>
          <a:p>
            <a:r>
              <a:rPr lang="en-US" dirty="0"/>
              <a:t>The 2020 Democratic Party presidential primaries and caucuses will be a series of electoral contests organized by the Democratic Party to select the 3,768 delegates to the Democratic National Convention and determine the Democratic nominee for President of the United States in the 2020 U.S. presidential election</a:t>
            </a:r>
            <a:r>
              <a:rPr lang="en-US" dirty="0" smtClean="0"/>
              <a:t>. </a:t>
            </a:r>
          </a:p>
          <a:p>
            <a:endParaRPr lang="en-US" dirty="0" smtClean="0"/>
          </a:p>
          <a:p>
            <a:r>
              <a:rPr lang="en-US" dirty="0" smtClean="0"/>
              <a:t>The </a:t>
            </a:r>
            <a:r>
              <a:rPr lang="en-US" dirty="0"/>
              <a:t>elections will take place within all </a:t>
            </a:r>
            <a:r>
              <a:rPr lang="en-US" dirty="0" smtClean="0"/>
              <a:t>50 </a:t>
            </a:r>
            <a:r>
              <a:rPr lang="en-US" dirty="0"/>
              <a:t>U.S. states, the District of Columbia, and five U.S. territories. </a:t>
            </a:r>
            <a:endParaRPr lang="en-US" dirty="0" smtClean="0"/>
          </a:p>
          <a:p>
            <a:endParaRPr lang="en-US" dirty="0" smtClean="0"/>
          </a:p>
          <a:p>
            <a:r>
              <a:rPr lang="en-US" dirty="0" smtClean="0"/>
              <a:t>An </a:t>
            </a:r>
            <a:r>
              <a:rPr lang="en-US" dirty="0"/>
              <a:t>extra 764 unpledged delegates or </a:t>
            </a:r>
            <a:r>
              <a:rPr lang="en-US" dirty="0" err="1"/>
              <a:t>superdelegates</a:t>
            </a:r>
            <a:r>
              <a:rPr lang="en-US" dirty="0"/>
              <a:t>, including party leaders and elected officials, will be appointed by the party leadership independently of the primary's electoral process. The convention will also approve the party's platform and vice-presidential nominee.</a:t>
            </a:r>
          </a:p>
          <a:p>
            <a:endParaRPr lang="en-US" dirty="0"/>
          </a:p>
          <a:p>
            <a:r>
              <a:rPr lang="en-US" dirty="0"/>
              <a:t>Following the 2016 presidential elections, significant changes were proposed that would change the number and role of </a:t>
            </a:r>
            <a:r>
              <a:rPr lang="en-US" dirty="0" err="1"/>
              <a:t>superdelegates</a:t>
            </a:r>
            <a:r>
              <a:rPr lang="en-US" dirty="0"/>
              <a:t> in the nomination process</a:t>
            </a:r>
            <a:r>
              <a:rPr lang="en-US" dirty="0" smtClean="0"/>
              <a:t>. </a:t>
            </a:r>
            <a:r>
              <a:rPr lang="en-US" dirty="0"/>
              <a:t>Changes were enacted on August 25, 2018, which would allow </a:t>
            </a:r>
            <a:r>
              <a:rPr lang="en-US" dirty="0" err="1"/>
              <a:t>superdelegates</a:t>
            </a:r>
            <a:r>
              <a:rPr lang="en-US" dirty="0"/>
              <a:t> to vote on the first ballot at a convention only if it were uncontested</a:t>
            </a:r>
            <a:r>
              <a:rPr lang="en-US" dirty="0" smtClean="0"/>
              <a:t>. </a:t>
            </a:r>
            <a:endParaRPr lang="en-US" dirty="0"/>
          </a:p>
        </p:txBody>
      </p:sp>
    </p:spTree>
    <p:extLst>
      <p:ext uri="{BB962C8B-B14F-4D97-AF65-F5344CB8AC3E}">
        <p14:creationId xmlns:p14="http://schemas.microsoft.com/office/powerpoint/2010/main" val="365083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So … </a:t>
            </a:r>
            <a:endParaRPr lang="en-US" dirty="0"/>
          </a:p>
        </p:txBody>
      </p:sp>
      <p:sp>
        <p:nvSpPr>
          <p:cNvPr id="3" name="Content Placeholder 2"/>
          <p:cNvSpPr>
            <a:spLocks noGrp="1"/>
          </p:cNvSpPr>
          <p:nvPr>
            <p:ph idx="1"/>
          </p:nvPr>
        </p:nvSpPr>
        <p:spPr>
          <a:xfrm>
            <a:off x="457200" y="609600"/>
            <a:ext cx="8229600" cy="4525963"/>
          </a:xfrm>
        </p:spPr>
        <p:txBody>
          <a:bodyPr>
            <a:normAutofit/>
          </a:bodyPr>
          <a:lstStyle/>
          <a:p>
            <a:pPr algn="ctr"/>
            <a:r>
              <a:rPr lang="en-US" sz="2200" dirty="0" smtClean="0"/>
              <a:t>Populist primaries/caucuses balanced by elitist </a:t>
            </a:r>
            <a:r>
              <a:rPr lang="en-US" sz="2200" b="1" dirty="0" err="1" smtClean="0">
                <a:solidFill>
                  <a:srgbClr val="FF0000"/>
                </a:solidFill>
              </a:rPr>
              <a:t>Superdelegates</a:t>
            </a:r>
            <a:endParaRPr lang="en-US" sz="2200" b="1" dirty="0" smtClean="0">
              <a:solidFill>
                <a:srgbClr val="FF0000"/>
              </a:solidFill>
            </a:endParaRPr>
          </a:p>
          <a:p>
            <a:pPr lvl="1"/>
            <a:r>
              <a:rPr lang="en-US" sz="2200" dirty="0" smtClean="0"/>
              <a:t>Officeholders/party members chosen by the national party</a:t>
            </a:r>
          </a:p>
          <a:p>
            <a:pPr lvl="1"/>
            <a:r>
              <a:rPr lang="en-US" sz="2200" dirty="0" smtClean="0"/>
              <a:t>2008: 16% of Dems (about 1/3 needed for nomination), 6% of Reps</a:t>
            </a:r>
            <a:endParaRPr lang="en-US" sz="2200" dirty="0"/>
          </a:p>
        </p:txBody>
      </p:sp>
      <p:pic>
        <p:nvPicPr>
          <p:cNvPr id="4" name="Picture 3" descr="superdelegates.jpg"/>
          <p:cNvPicPr>
            <a:picLocks noChangeAspect="1"/>
          </p:cNvPicPr>
          <p:nvPr/>
        </p:nvPicPr>
        <p:blipFill>
          <a:blip r:embed="rId2" cstate="print"/>
          <a:stretch>
            <a:fillRect/>
          </a:stretch>
        </p:blipFill>
        <p:spPr>
          <a:xfrm>
            <a:off x="1524000" y="2286000"/>
            <a:ext cx="5977378" cy="46384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a:t>
            </a:r>
            <a:endParaRPr lang="en-US" dirty="0"/>
          </a:p>
        </p:txBody>
      </p:sp>
      <p:sp>
        <p:nvSpPr>
          <p:cNvPr id="3" name="Content Placeholder 2"/>
          <p:cNvSpPr>
            <a:spLocks noGrp="1"/>
          </p:cNvSpPr>
          <p:nvPr>
            <p:ph idx="1"/>
          </p:nvPr>
        </p:nvSpPr>
        <p:spPr/>
        <p:txBody>
          <a:bodyPr/>
          <a:lstStyle/>
          <a:p>
            <a:r>
              <a:rPr lang="en-US" dirty="0" smtClean="0"/>
              <a:t>Voters go to polls</a:t>
            </a:r>
          </a:p>
          <a:p>
            <a:r>
              <a:rPr lang="en-US" dirty="0" smtClean="0"/>
              <a:t>New Hampshire most prominent (1</a:t>
            </a:r>
            <a:r>
              <a:rPr lang="en-US" baseline="30000" dirty="0" smtClean="0"/>
              <a:t>st</a:t>
            </a:r>
            <a:r>
              <a:rPr lang="en-US" dirty="0" smtClean="0"/>
              <a:t>)</a:t>
            </a:r>
          </a:p>
          <a:p>
            <a:r>
              <a:rPr lang="en-US" dirty="0" smtClean="0">
                <a:solidFill>
                  <a:srgbClr val="002060"/>
                </a:solidFill>
              </a:rPr>
              <a:t>Closed Primaries</a:t>
            </a:r>
          </a:p>
          <a:p>
            <a:pPr lvl="1"/>
            <a:r>
              <a:rPr lang="en-US" dirty="0" smtClean="0"/>
              <a:t>Requires party registration</a:t>
            </a:r>
            <a:endParaRPr lang="en-US" dirty="0"/>
          </a:p>
          <a:p>
            <a:r>
              <a:rPr lang="en-US" dirty="0" smtClean="0">
                <a:solidFill>
                  <a:srgbClr val="FF0000"/>
                </a:solidFill>
              </a:rPr>
              <a:t>Open Primaries</a:t>
            </a:r>
          </a:p>
          <a:p>
            <a:pPr lvl="1"/>
            <a:r>
              <a:rPr lang="en-US" dirty="0" smtClean="0"/>
              <a:t>No party registration required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t>Caucus</a:t>
            </a:r>
            <a:endParaRPr lang="en-US" u="sng" dirty="0"/>
          </a:p>
        </p:txBody>
      </p:sp>
      <p:sp>
        <p:nvSpPr>
          <p:cNvPr id="3" name="Content Placeholder 2"/>
          <p:cNvSpPr>
            <a:spLocks noGrp="1"/>
          </p:cNvSpPr>
          <p:nvPr>
            <p:ph idx="1"/>
          </p:nvPr>
        </p:nvSpPr>
        <p:spPr>
          <a:xfrm>
            <a:off x="457200" y="609600"/>
            <a:ext cx="8229600" cy="5516563"/>
          </a:xfrm>
        </p:spPr>
        <p:txBody>
          <a:bodyPr>
            <a:normAutofit/>
          </a:bodyPr>
          <a:lstStyle/>
          <a:p>
            <a:r>
              <a:rPr lang="en-US" sz="2800" dirty="0" smtClean="0"/>
              <a:t>Open meetings to determine delegate selection</a:t>
            </a:r>
          </a:p>
          <a:p>
            <a:r>
              <a:rPr lang="en-US" sz="2800" dirty="0" smtClean="0"/>
              <a:t>Currently about 12 states, mostly rural. Iowa most prominent (as it’s the first state contest).</a:t>
            </a:r>
          </a:p>
          <a:p>
            <a:r>
              <a:rPr lang="en-US" sz="2800" dirty="0" smtClean="0"/>
              <a:t>Takes 1-4 hours, resulting in lower turnout.</a:t>
            </a:r>
            <a:endParaRPr lang="en-US" sz="2800" dirty="0"/>
          </a:p>
        </p:txBody>
      </p:sp>
      <p:pic>
        <p:nvPicPr>
          <p:cNvPr id="4" name="Picture 3" descr="Caucus-is-not-a-dirty-word1.png"/>
          <p:cNvPicPr>
            <a:picLocks noChangeAspect="1"/>
          </p:cNvPicPr>
          <p:nvPr/>
        </p:nvPicPr>
        <p:blipFill>
          <a:blip r:embed="rId2" cstate="print"/>
          <a:stretch>
            <a:fillRect/>
          </a:stretch>
        </p:blipFill>
        <p:spPr>
          <a:xfrm>
            <a:off x="228600" y="2666999"/>
            <a:ext cx="8686800" cy="490024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FRONTLOADING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States holding contests early in the ‘season’ to </a:t>
            </a:r>
            <a:r>
              <a:rPr lang="en-US" smtClean="0"/>
              <a:t>capitalize on </a:t>
            </a:r>
            <a:r>
              <a:rPr lang="en-US" dirty="0" smtClean="0"/>
              <a:t>attention and money.</a:t>
            </a:r>
          </a:p>
          <a:p>
            <a:r>
              <a:rPr lang="en-US" dirty="0" smtClean="0"/>
              <a:t>About 2/3 of the delegates chosen within 6 weeks of the first caucus (Iowa)</a:t>
            </a:r>
          </a:p>
          <a:p>
            <a:r>
              <a:rPr lang="en-US" dirty="0" smtClean="0"/>
              <a:t>Early states benefit from media attention, money, issues on the agenda</a:t>
            </a:r>
          </a:p>
          <a:p>
            <a:r>
              <a:rPr lang="en-US" dirty="0" smtClean="0"/>
              <a:t>Generates “the big mo” = momentum</a:t>
            </a:r>
          </a:p>
          <a:p>
            <a:pPr lvl="1"/>
            <a:r>
              <a:rPr lang="en-US" dirty="0" smtClean="0"/>
              <a:t>Media coverage, donations, support, etc.</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ontloading.gif"/>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Analysis of Primary Process</a:t>
            </a:r>
            <a:endParaRPr lang="en-US" dirty="0"/>
          </a:p>
        </p:txBody>
      </p:sp>
      <p:sp>
        <p:nvSpPr>
          <p:cNvPr id="3" name="Content Placeholder 2"/>
          <p:cNvSpPr>
            <a:spLocks noGrp="1"/>
          </p:cNvSpPr>
          <p:nvPr>
            <p:ph idx="1"/>
          </p:nvPr>
        </p:nvSpPr>
        <p:spPr>
          <a:xfrm>
            <a:off x="457200" y="838200"/>
            <a:ext cx="8229600" cy="5791200"/>
          </a:xfrm>
        </p:spPr>
        <p:txBody>
          <a:bodyPr>
            <a:normAutofit fontScale="92500" lnSpcReduction="20000"/>
          </a:bodyPr>
          <a:lstStyle/>
          <a:p>
            <a:r>
              <a:rPr lang="en-US" dirty="0" smtClean="0">
                <a:solidFill>
                  <a:srgbClr val="002060"/>
                </a:solidFill>
              </a:rPr>
              <a:t>Early states receive large amounts of attention</a:t>
            </a:r>
          </a:p>
          <a:p>
            <a:pPr lvl="1"/>
            <a:r>
              <a:rPr lang="en-US" b="1" dirty="0" smtClean="0">
                <a:solidFill>
                  <a:schemeClr val="accent3"/>
                </a:solidFill>
              </a:rPr>
              <a:t>$$$</a:t>
            </a:r>
            <a:r>
              <a:rPr lang="en-US" dirty="0" smtClean="0"/>
              <a:t> and visits/events to establish a candidate as a “winner” (hoping for Bandwagon effect)</a:t>
            </a:r>
          </a:p>
          <a:p>
            <a:pPr lvl="1"/>
            <a:r>
              <a:rPr lang="en-US" i="1" dirty="0" smtClean="0"/>
              <a:t>“Big Mo” </a:t>
            </a:r>
            <a:r>
              <a:rPr lang="en-US" dirty="0" smtClean="0"/>
              <a:t>(George H. W. Bush, 1980)</a:t>
            </a:r>
          </a:p>
          <a:p>
            <a:r>
              <a:rPr lang="en-US" dirty="0" smtClean="0">
                <a:solidFill>
                  <a:srgbClr val="002060"/>
                </a:solidFill>
              </a:rPr>
              <a:t>Difficult for incumbents</a:t>
            </a:r>
          </a:p>
          <a:p>
            <a:pPr lvl="1"/>
            <a:r>
              <a:rPr lang="en-US" dirty="0" smtClean="0"/>
              <a:t>Hard to campaign and serve current job at the same time</a:t>
            </a:r>
          </a:p>
          <a:p>
            <a:r>
              <a:rPr lang="en-US" dirty="0" smtClean="0">
                <a:solidFill>
                  <a:srgbClr val="002060"/>
                </a:solidFill>
              </a:rPr>
              <a:t>Money plays “too big” a role</a:t>
            </a:r>
          </a:p>
          <a:p>
            <a:pPr lvl="1"/>
            <a:r>
              <a:rPr lang="en-US" dirty="0" smtClean="0"/>
              <a:t>Staff, events, media, magnifies Bandwagon effect, etc.</a:t>
            </a:r>
          </a:p>
          <a:p>
            <a:r>
              <a:rPr lang="en-US" dirty="0" smtClean="0">
                <a:solidFill>
                  <a:srgbClr val="002060"/>
                </a:solidFill>
              </a:rPr>
              <a:t>Participation is low</a:t>
            </a:r>
          </a:p>
          <a:p>
            <a:pPr lvl="1"/>
            <a:r>
              <a:rPr lang="en-US" dirty="0" smtClean="0"/>
              <a:t>25% compared to 60% in general election</a:t>
            </a:r>
          </a:p>
          <a:p>
            <a:pPr lvl="1"/>
            <a:r>
              <a:rPr lang="en-US" dirty="0" smtClean="0"/>
              <a:t>Participation is non-representative: older &amp; richer</a:t>
            </a:r>
          </a:p>
          <a:p>
            <a:r>
              <a:rPr lang="en-US" dirty="0" smtClean="0">
                <a:solidFill>
                  <a:srgbClr val="002060"/>
                </a:solidFill>
              </a:rPr>
              <a:t>Media has </a:t>
            </a:r>
            <a:r>
              <a:rPr lang="en-US" i="1" dirty="0" smtClean="0">
                <a:solidFill>
                  <a:srgbClr val="002060"/>
                </a:solidFill>
              </a:rPr>
              <a:t>“too much” </a:t>
            </a:r>
            <a:r>
              <a:rPr lang="en-US" dirty="0" smtClean="0">
                <a:solidFill>
                  <a:srgbClr val="002060"/>
                </a:solidFill>
              </a:rPr>
              <a:t>power</a:t>
            </a:r>
          </a:p>
          <a:p>
            <a:pPr lvl="1"/>
            <a:r>
              <a:rPr lang="en-US" dirty="0" smtClean="0"/>
              <a:t>Pundits labeling winners and losers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Coverage</a:t>
            </a:r>
            <a:endParaRPr lang="en-US" dirty="0"/>
          </a:p>
        </p:txBody>
      </p:sp>
      <p:sp>
        <p:nvSpPr>
          <p:cNvPr id="3" name="Content Placeholder 2"/>
          <p:cNvSpPr>
            <a:spLocks noGrp="1"/>
          </p:cNvSpPr>
          <p:nvPr>
            <p:ph idx="1"/>
          </p:nvPr>
        </p:nvSpPr>
        <p:spPr/>
        <p:txBody>
          <a:bodyPr>
            <a:normAutofit lnSpcReduction="10000"/>
          </a:bodyPr>
          <a:lstStyle/>
          <a:p>
            <a:r>
              <a:rPr lang="en-US" dirty="0" smtClean="0"/>
              <a:t>2 forms:</a:t>
            </a:r>
          </a:p>
          <a:p>
            <a:pPr lvl="1"/>
            <a:r>
              <a:rPr lang="en-US" dirty="0" smtClean="0"/>
              <a:t>From campaign’s media budget (~1/2 TV)</a:t>
            </a:r>
          </a:p>
          <a:p>
            <a:pPr lvl="1"/>
            <a:r>
              <a:rPr lang="en-US" dirty="0" smtClean="0"/>
              <a:t>“Free” attention as newsmakers</a:t>
            </a:r>
          </a:p>
          <a:p>
            <a:r>
              <a:rPr lang="en-US" dirty="0" smtClean="0"/>
              <a:t>Most media coverage of candidates and campaigns is superficial, covering events of the day: where the candidate went, the size of the crowds, etc. &amp; </a:t>
            </a:r>
            <a:r>
              <a:rPr lang="en-US" i="1" dirty="0" smtClean="0">
                <a:solidFill>
                  <a:srgbClr val="002060"/>
                </a:solidFill>
              </a:rPr>
              <a:t>“Horserace Journalism”</a:t>
            </a:r>
            <a:r>
              <a:rPr lang="en-US" dirty="0" smtClean="0"/>
              <a:t>: covering public opinion polls &amp; performance-to-date in primaries/caucuses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er.jpg"/>
          <p:cNvPicPr>
            <a:picLocks noGrp="1" noChangeAspect="1"/>
          </p:cNvPicPr>
          <p:nvPr>
            <p:ph idx="1"/>
          </p:nvPr>
        </p:nvPicPr>
        <p:blipFill>
          <a:blip r:embed="rId2" cstate="print"/>
          <a:stretch>
            <a:fillRect/>
          </a:stretch>
        </p:blipFill>
        <p:spPr>
          <a:xfrm>
            <a:off x="533400" y="152400"/>
            <a:ext cx="7315200" cy="2971800"/>
          </a:xfrm>
        </p:spPr>
      </p:pic>
      <p:pic>
        <p:nvPicPr>
          <p:cNvPr id="5" name="Picture 4" descr="bowling.jpg"/>
          <p:cNvPicPr>
            <a:picLocks noChangeAspect="1"/>
          </p:cNvPicPr>
          <p:nvPr/>
        </p:nvPicPr>
        <p:blipFill>
          <a:blip r:embed="rId3" cstate="print"/>
          <a:stretch>
            <a:fillRect/>
          </a:stretch>
        </p:blipFill>
        <p:spPr>
          <a:xfrm>
            <a:off x="1524000" y="3276600"/>
            <a:ext cx="5181600" cy="338243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PARTY PLATFORM</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Statement of goals and policies for the next four years</a:t>
            </a:r>
          </a:p>
          <a:p>
            <a:r>
              <a:rPr lang="en-US" dirty="0" smtClean="0"/>
              <a:t>Drafted prior to the beginning of the convention(s)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Nomination</a:t>
            </a:r>
            <a:endParaRPr lang="en-US" dirty="0"/>
          </a:p>
        </p:txBody>
      </p:sp>
      <p:sp>
        <p:nvSpPr>
          <p:cNvPr id="3" name="Content Placeholder 2"/>
          <p:cNvSpPr>
            <a:spLocks noGrp="1"/>
          </p:cNvSpPr>
          <p:nvPr>
            <p:ph idx="1"/>
          </p:nvPr>
        </p:nvSpPr>
        <p:spPr/>
        <p:txBody>
          <a:bodyPr/>
          <a:lstStyle/>
          <a:p>
            <a:r>
              <a:rPr lang="en-US" dirty="0" smtClean="0"/>
              <a:t>Party’s official endorsement of a candidate for office</a:t>
            </a:r>
          </a:p>
          <a:p>
            <a:pPr>
              <a:buNone/>
            </a:pPr>
            <a:r>
              <a:rPr lang="en-US" dirty="0" smtClean="0"/>
              <a:t>Success </a:t>
            </a:r>
          </a:p>
          <a:p>
            <a:pPr>
              <a:buNone/>
            </a:pPr>
            <a:r>
              <a:rPr lang="en-US" sz="3600" b="1" dirty="0" smtClean="0"/>
              <a:t>	</a:t>
            </a:r>
            <a:r>
              <a:rPr lang="en-US" sz="3600" b="1" dirty="0" smtClean="0">
                <a:solidFill>
                  <a:schemeClr val="accent3">
                    <a:lumMod val="50000"/>
                  </a:schemeClr>
                </a:solidFill>
              </a:rPr>
              <a:t>money</a:t>
            </a:r>
            <a:r>
              <a:rPr lang="en-US" sz="3600" b="1" dirty="0" smtClean="0"/>
              <a:t> + </a:t>
            </a:r>
            <a:r>
              <a:rPr lang="en-US" sz="3600" b="1" dirty="0" smtClean="0">
                <a:solidFill>
                  <a:srgbClr val="0070C0"/>
                </a:solidFill>
              </a:rPr>
              <a:t>media attention </a:t>
            </a:r>
            <a:r>
              <a:rPr lang="en-US" sz="3600" b="1" dirty="0" smtClean="0"/>
              <a:t>+ </a:t>
            </a:r>
            <a:r>
              <a:rPr lang="en-US" sz="3600" b="1" dirty="0" smtClean="0">
                <a:solidFill>
                  <a:srgbClr val="C00000"/>
                </a:solidFill>
              </a:rPr>
              <a:t>momentum</a:t>
            </a:r>
          </a:p>
          <a:p>
            <a:pPr>
              <a:buNone/>
            </a:pPr>
            <a:r>
              <a:rPr lang="en-US" dirty="0" smtClean="0"/>
              <a:t>Campaign Strategy: way that candidates attempt to manipulate each of these elements in order to achieve nomination</a:t>
            </a:r>
            <a:endParaRPr lang="en-US" dirty="0"/>
          </a:p>
        </p:txBody>
      </p:sp>
      <p:sp>
        <p:nvSpPr>
          <p:cNvPr id="4" name="Striped Right Arrow 3"/>
          <p:cNvSpPr/>
          <p:nvPr/>
        </p:nvSpPr>
        <p:spPr>
          <a:xfrm>
            <a:off x="1905000" y="2743200"/>
            <a:ext cx="990600" cy="533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DIRECT MAIL</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Method of raising money via sending requests to lists of people who have supported similar issues/candidates in the past</a:t>
            </a:r>
          </a:p>
          <a:p>
            <a:r>
              <a:rPr lang="en-US" dirty="0" smtClean="0"/>
              <a:t>Value of lists and Internet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34"/>
            <a:ext cx="8229600" cy="1143000"/>
          </a:xfrm>
        </p:spPr>
        <p:txBody>
          <a:bodyPr/>
          <a:lstStyle/>
          <a:p>
            <a:r>
              <a:rPr lang="en-US" dirty="0" smtClean="0">
                <a:solidFill>
                  <a:srgbClr val="FF0000"/>
                </a:solidFill>
              </a:rPr>
              <a:t>Social Media</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1" y="990600"/>
            <a:ext cx="8801098" cy="5867400"/>
          </a:xfrm>
        </p:spPr>
      </p:pic>
    </p:spTree>
    <p:extLst>
      <p:ext uri="{BB962C8B-B14F-4D97-AF65-F5344CB8AC3E}">
        <p14:creationId xmlns:p14="http://schemas.microsoft.com/office/powerpoint/2010/main" val="594882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FEDERAL ELECTION CAMPAIGN ACT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Created 1974</a:t>
            </a:r>
          </a:p>
          <a:p>
            <a:r>
              <a:rPr lang="en-US" dirty="0" smtClean="0"/>
              <a:t>Meant to reform campaign financing</a:t>
            </a:r>
          </a:p>
          <a:p>
            <a:r>
              <a:rPr lang="en-US" dirty="0" smtClean="0"/>
              <a:t>Created Federal Election Commission (enforces finance laws)</a:t>
            </a:r>
          </a:p>
          <a:p>
            <a:r>
              <a:rPr lang="en-US" dirty="0" smtClean="0"/>
              <a:t>Established guidelines for campaign financing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Buckley v. </a:t>
            </a:r>
            <a:r>
              <a:rPr lang="en-US" i="1" u="sng" dirty="0" err="1" smtClean="0">
                <a:solidFill>
                  <a:srgbClr val="0070C0"/>
                </a:solidFill>
              </a:rPr>
              <a:t>Valeo</a:t>
            </a:r>
            <a:r>
              <a:rPr lang="en-US" i="1" u="sng" dirty="0" smtClean="0">
                <a:solidFill>
                  <a:srgbClr val="0070C0"/>
                </a:solidFill>
              </a:rPr>
              <a:t> </a:t>
            </a:r>
            <a:r>
              <a:rPr lang="en-US" dirty="0" smtClean="0"/>
              <a:t>(1976)</a:t>
            </a:r>
            <a:endParaRPr lang="en-US" dirty="0"/>
          </a:p>
        </p:txBody>
      </p:sp>
      <p:sp>
        <p:nvSpPr>
          <p:cNvPr id="3" name="Content Placeholder 2"/>
          <p:cNvSpPr>
            <a:spLocks noGrp="1"/>
          </p:cNvSpPr>
          <p:nvPr>
            <p:ph idx="1"/>
          </p:nvPr>
        </p:nvSpPr>
        <p:spPr/>
        <p:txBody>
          <a:bodyPr/>
          <a:lstStyle/>
          <a:p>
            <a:r>
              <a:rPr lang="en-US" dirty="0" smtClean="0"/>
              <a:t>Challenged FECA</a:t>
            </a:r>
          </a:p>
          <a:p>
            <a:r>
              <a:rPr lang="en-US" dirty="0" smtClean="0"/>
              <a:t>Struck down the limitation on the amount that individuals could donate to their own campaigns</a:t>
            </a:r>
          </a:p>
          <a:p>
            <a:r>
              <a:rPr lang="en-US" dirty="0" smtClean="0"/>
              <a:t>Issue: Free Speech</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SOFT MONEY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Contributions intended to be used for party-building expenses or generic advertising</a:t>
            </a:r>
          </a:p>
          <a:p>
            <a:r>
              <a:rPr lang="en-US" dirty="0" smtClean="0"/>
              <a:t>Another loophole to FECA limits</a:t>
            </a:r>
          </a:p>
          <a:p>
            <a:r>
              <a:rPr lang="en-US" dirty="0" smtClean="0"/>
              <a:t>Banned by McCain-Feingold Act of 2002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solidFill>
                  <a:srgbClr val="0070C0"/>
                </a:solidFill>
              </a:rPr>
              <a:t>Citizens United v. Federal Election Commission</a:t>
            </a:r>
            <a:r>
              <a:rPr lang="en-US" dirty="0" smtClean="0"/>
              <a:t>, (2010)</a:t>
            </a:r>
            <a:endParaRPr lang="en-US" dirty="0"/>
          </a:p>
        </p:txBody>
      </p:sp>
      <p:sp>
        <p:nvSpPr>
          <p:cNvPr id="3" name="Content Placeholder 2"/>
          <p:cNvSpPr>
            <a:spLocks noGrp="1"/>
          </p:cNvSpPr>
          <p:nvPr>
            <p:ph idx="1"/>
          </p:nvPr>
        </p:nvSpPr>
        <p:spPr/>
        <p:txBody>
          <a:bodyPr/>
          <a:lstStyle/>
          <a:p>
            <a:r>
              <a:rPr lang="en-US" dirty="0" smtClean="0"/>
              <a:t>McCain-Feingold Act declared an unconstitutional restriction of free speech</a:t>
            </a:r>
          </a:p>
          <a:p>
            <a:r>
              <a:rPr lang="en-US" dirty="0" smtClean="0"/>
              <a:t>Corporations and unions can spend unlimited amounts to promote their political views as long as they don’t coordinate with a candidate’s campaign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Action Committees</a:t>
            </a:r>
            <a:endParaRPr lang="en-US" dirty="0"/>
          </a:p>
        </p:txBody>
      </p:sp>
      <p:sp>
        <p:nvSpPr>
          <p:cNvPr id="3" name="Content Placeholder 2"/>
          <p:cNvSpPr>
            <a:spLocks noGrp="1"/>
          </p:cNvSpPr>
          <p:nvPr>
            <p:ph idx="1"/>
          </p:nvPr>
        </p:nvSpPr>
        <p:spPr/>
        <p:txBody>
          <a:bodyPr/>
          <a:lstStyle/>
          <a:p>
            <a:r>
              <a:rPr lang="en-US" dirty="0" smtClean="0"/>
              <a:t>‘PACs’</a:t>
            </a:r>
          </a:p>
          <a:p>
            <a:r>
              <a:rPr lang="en-US" dirty="0" smtClean="0"/>
              <a:t>Interest groups can form PACs in order to directly channel larger contributions to campaigns than allowed by individuals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8"/>
            <a:ext cx="8229600" cy="1143000"/>
          </a:xfrm>
        </p:spPr>
        <p:txBody>
          <a:bodyPr/>
          <a:lstStyle/>
          <a:p>
            <a:endParaRPr lang="en-US" dirty="0"/>
          </a:p>
        </p:txBody>
      </p:sp>
      <p:sp>
        <p:nvSpPr>
          <p:cNvPr id="3" name="Content Placeholder 2"/>
          <p:cNvSpPr>
            <a:spLocks noGrp="1"/>
          </p:cNvSpPr>
          <p:nvPr>
            <p:ph idx="1"/>
          </p:nvPr>
        </p:nvSpPr>
        <p:spPr>
          <a:xfrm>
            <a:off x="470263" y="76200"/>
            <a:ext cx="8229600" cy="5745163"/>
          </a:xfrm>
        </p:spPr>
        <p:txBody>
          <a:bodyPr/>
          <a:lstStyle/>
          <a:p>
            <a:r>
              <a:rPr lang="en-US" dirty="0" smtClean="0"/>
              <a:t>In most developed nations, campaigns last 2 months or less …</a:t>
            </a:r>
          </a:p>
          <a:p>
            <a:r>
              <a:rPr lang="en-US" dirty="0" smtClean="0"/>
              <a:t>In the U.S., Presidential campaigns can be between 1 &amp; 2 years. </a:t>
            </a:r>
            <a:endParaRPr lang="en-US" dirty="0"/>
          </a:p>
        </p:txBody>
      </p:sp>
      <p:pic>
        <p:nvPicPr>
          <p:cNvPr id="4" name="Picture 3" descr="what.jpg"/>
          <p:cNvPicPr>
            <a:picLocks noChangeAspect="1"/>
          </p:cNvPicPr>
          <p:nvPr/>
        </p:nvPicPr>
        <p:blipFill>
          <a:blip r:embed="rId2" cstate="print"/>
          <a:stretch>
            <a:fillRect/>
          </a:stretch>
        </p:blipFill>
        <p:spPr>
          <a:xfrm>
            <a:off x="836990" y="2133600"/>
            <a:ext cx="7499048" cy="4724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6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6248400"/>
          </a:xfrm>
        </p:spPr>
        <p:txBody>
          <a:bodyPr>
            <a:normAutofit/>
          </a:bodyPr>
          <a:lstStyle/>
          <a:p>
            <a:r>
              <a:rPr lang="en-US" b="1" dirty="0" smtClean="0">
                <a:solidFill>
                  <a:srgbClr val="002060"/>
                </a:solidFill>
              </a:rPr>
              <a:t>Goal of nomination </a:t>
            </a:r>
            <a:r>
              <a:rPr lang="en-US" dirty="0" smtClean="0">
                <a:solidFill>
                  <a:srgbClr val="002060"/>
                </a:solidFill>
              </a:rPr>
              <a:t>= win the support of the majority of delegates at the National Party Convention</a:t>
            </a:r>
          </a:p>
          <a:p>
            <a:endParaRPr lang="en-US" dirty="0" smtClean="0">
              <a:solidFill>
                <a:srgbClr val="002060"/>
              </a:solidFill>
            </a:endParaRPr>
          </a:p>
          <a:p>
            <a:r>
              <a:rPr lang="en-US" b="1" dirty="0" smtClean="0">
                <a:solidFill>
                  <a:srgbClr val="002060"/>
                </a:solidFill>
              </a:rPr>
              <a:t>1830s to 1960s</a:t>
            </a:r>
            <a:r>
              <a:rPr lang="en-US" dirty="0" smtClean="0">
                <a:solidFill>
                  <a:srgbClr val="002060"/>
                </a:solidFill>
              </a:rPr>
              <a:t>: delegates were composed of political elites and chosen by state party “bosses”</a:t>
            </a:r>
          </a:p>
          <a:p>
            <a:endParaRPr lang="en-US" dirty="0" smtClean="0">
              <a:solidFill>
                <a:srgbClr val="002060"/>
              </a:solidFill>
            </a:endParaRPr>
          </a:p>
          <a:p>
            <a:r>
              <a:rPr lang="en-US" b="1" dirty="0" smtClean="0">
                <a:solidFill>
                  <a:srgbClr val="002060"/>
                </a:solidFill>
              </a:rPr>
              <a:t>1968 Democratic Party Convention</a:t>
            </a:r>
            <a:r>
              <a:rPr lang="en-US" dirty="0" smtClean="0">
                <a:solidFill>
                  <a:srgbClr val="002060"/>
                </a:solidFill>
              </a:rPr>
              <a:t>: Issue of Vietnam war split party between pro-war delegates and anti-war party members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em1968.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McGovern-Fraser Commission</a:t>
            </a:r>
            <a:endParaRPr lang="en-US" dirty="0"/>
          </a:p>
        </p:txBody>
      </p:sp>
      <p:sp>
        <p:nvSpPr>
          <p:cNvPr id="3" name="Content Placeholder 2"/>
          <p:cNvSpPr>
            <a:spLocks noGrp="1"/>
          </p:cNvSpPr>
          <p:nvPr>
            <p:ph idx="1"/>
          </p:nvPr>
        </p:nvSpPr>
        <p:spPr/>
        <p:txBody>
          <a:bodyPr/>
          <a:lstStyle/>
          <a:p>
            <a:r>
              <a:rPr lang="en-US" dirty="0" smtClean="0"/>
              <a:t>Concession won by anti-war protestors to examine delegate selection process</a:t>
            </a:r>
          </a:p>
          <a:p>
            <a:r>
              <a:rPr lang="en-US" dirty="0" smtClean="0"/>
              <a:t>Recommendation to open selection of delegates via </a:t>
            </a:r>
            <a:r>
              <a:rPr lang="en-US" dirty="0" smtClean="0">
                <a:solidFill>
                  <a:srgbClr val="002060"/>
                </a:solidFill>
              </a:rPr>
              <a:t>primary elections and/or caucuses</a:t>
            </a:r>
          </a:p>
          <a:p>
            <a:r>
              <a:rPr lang="en-US" dirty="0" smtClean="0"/>
              <a:t>Changes, enforced by state laws, extended to Republican Party, as well.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the ‘democratizing’ reforms?</a:t>
            </a:r>
            <a:endParaRPr lang="en-US" dirty="0"/>
          </a:p>
        </p:txBody>
      </p:sp>
      <p:sp>
        <p:nvSpPr>
          <p:cNvPr id="3" name="Content Placeholder 2"/>
          <p:cNvSpPr>
            <a:spLocks noGrp="1"/>
          </p:cNvSpPr>
          <p:nvPr>
            <p:ph idx="1"/>
          </p:nvPr>
        </p:nvSpPr>
        <p:spPr>
          <a:xfrm>
            <a:off x="457200" y="1417638"/>
            <a:ext cx="8229600" cy="5287962"/>
          </a:xfrm>
        </p:spPr>
        <p:txBody>
          <a:bodyPr>
            <a:normAutofit fontScale="70000" lnSpcReduction="20000"/>
          </a:bodyPr>
          <a:lstStyle/>
          <a:p>
            <a:pPr marL="0" indent="0">
              <a:buNone/>
            </a:pPr>
            <a:r>
              <a:rPr lang="en-US" dirty="0" smtClean="0"/>
              <a:t>In </a:t>
            </a:r>
            <a:r>
              <a:rPr lang="en-US" dirty="0"/>
              <a:t>both </a:t>
            </a:r>
            <a:r>
              <a:rPr lang="en-US" dirty="0" smtClean="0"/>
              <a:t>1972 and 1980, </a:t>
            </a:r>
            <a:r>
              <a:rPr lang="en-US" b="1" dirty="0">
                <a:solidFill>
                  <a:srgbClr val="0070C0"/>
                </a:solidFill>
              </a:rPr>
              <a:t>Democrats lost the White House by blowout proportions</a:t>
            </a:r>
            <a:r>
              <a:rPr lang="en-US" dirty="0"/>
              <a:t>. Incumbent President Jimmy Carter carried only six states and the District of Columbia in 1980, which put him five states ahead of George McGovern's 1972 finish.</a:t>
            </a:r>
          </a:p>
          <a:p>
            <a:endParaRPr lang="en-US" dirty="0"/>
          </a:p>
          <a:p>
            <a:pPr marL="0" indent="0">
              <a:buNone/>
            </a:pPr>
            <a:r>
              <a:rPr lang="en-US" dirty="0"/>
              <a:t>Party leadership felt that they had let the nominating process get away from them, so, in 1980, they asked North Carolina Gov. James B. Hunt to convene a committee on delegation guidelines. The Commission on Presidential Nominations eventually recommended a new category of convention participants: </a:t>
            </a:r>
            <a:r>
              <a:rPr lang="en-US" b="1" dirty="0" err="1">
                <a:solidFill>
                  <a:srgbClr val="0070C0"/>
                </a:solidFill>
              </a:rPr>
              <a:t>superdelegates</a:t>
            </a:r>
            <a:r>
              <a:rPr lang="en-US" dirty="0"/>
              <a:t>.</a:t>
            </a:r>
          </a:p>
          <a:p>
            <a:endParaRPr lang="en-US" dirty="0"/>
          </a:p>
          <a:p>
            <a:pPr marL="0" indent="0">
              <a:buNone/>
            </a:pPr>
            <a:r>
              <a:rPr lang="en-US" dirty="0"/>
              <a:t>These </a:t>
            </a:r>
            <a:r>
              <a:rPr lang="en-US" dirty="0" err="1"/>
              <a:t>superdelegates</a:t>
            </a:r>
            <a:r>
              <a:rPr lang="en-US" dirty="0"/>
              <a:t> would consist of </a:t>
            </a:r>
            <a:r>
              <a:rPr lang="en-US" dirty="0">
                <a:solidFill>
                  <a:srgbClr val="0070C0"/>
                </a:solidFill>
              </a:rPr>
              <a:t>party leaders and elected Democrats </a:t>
            </a:r>
            <a:r>
              <a:rPr lang="en-US" dirty="0"/>
              <a:t>who would come to the 1984 convention untethered to any candidate. Party leaders believed that these </a:t>
            </a:r>
            <a:r>
              <a:rPr lang="en-US" dirty="0" err="1"/>
              <a:t>superdelegates</a:t>
            </a:r>
            <a:r>
              <a:rPr lang="en-US" dirty="0"/>
              <a:t>, </a:t>
            </a:r>
            <a:r>
              <a:rPr lang="en-US" dirty="0">
                <a:solidFill>
                  <a:srgbClr val="0070C0"/>
                </a:solidFill>
              </a:rPr>
              <a:t>perceived as more moderate and more politically seasoned</a:t>
            </a:r>
            <a:r>
              <a:rPr lang="en-US" dirty="0"/>
              <a:t> than pledged delegates, would provide a counterweight to more "insurgent" forces.</a:t>
            </a:r>
          </a:p>
        </p:txBody>
      </p:sp>
    </p:spTree>
    <p:extLst>
      <p:ext uri="{BB962C8B-B14F-4D97-AF65-F5344CB8AC3E}">
        <p14:creationId xmlns:p14="http://schemas.microsoft.com/office/powerpoint/2010/main" val="2489247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85800"/>
            <a:ext cx="9139039" cy="4906961"/>
          </a:xfrm>
          <a:prstGeom prst="rect">
            <a:avLst/>
          </a:prstGeom>
        </p:spPr>
      </p:pic>
    </p:spTree>
    <p:extLst>
      <p:ext uri="{BB962C8B-B14F-4D97-AF65-F5344CB8AC3E}">
        <p14:creationId xmlns:p14="http://schemas.microsoft.com/office/powerpoint/2010/main" val="48557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585" y="457200"/>
            <a:ext cx="9126737" cy="4900356"/>
          </a:xfrm>
          <a:prstGeom prst="rect">
            <a:avLst/>
          </a:prstGeom>
        </p:spPr>
      </p:pic>
    </p:spTree>
    <p:extLst>
      <p:ext uri="{BB962C8B-B14F-4D97-AF65-F5344CB8AC3E}">
        <p14:creationId xmlns:p14="http://schemas.microsoft.com/office/powerpoint/2010/main" val="3650471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35986</TotalTime>
  <Words>968</Words>
  <Application>Microsoft Office PowerPoint</Application>
  <PresentationFormat>On-screen Show (4:3)</PresentationFormat>
  <Paragraphs>96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Bookman Old Style</vt:lpstr>
      <vt:lpstr>Calibri</vt:lpstr>
      <vt:lpstr>Office Theme</vt:lpstr>
      <vt:lpstr>Chapter 9</vt:lpstr>
      <vt:lpstr>Nomination</vt:lpstr>
      <vt:lpstr>PowerPoint Presentation</vt:lpstr>
      <vt:lpstr>PowerPoint Presentation</vt:lpstr>
      <vt:lpstr>PowerPoint Presentation</vt:lpstr>
      <vt:lpstr>McGovern-Fraser Commission</vt:lpstr>
      <vt:lpstr>Effect of the ‘democratizing’ reforms?</vt:lpstr>
      <vt:lpstr>PowerPoint Presentation</vt:lpstr>
      <vt:lpstr>PowerPoint Presentation</vt:lpstr>
      <vt:lpstr>PowerPoint Presentation</vt:lpstr>
      <vt:lpstr>So … </vt:lpstr>
      <vt:lpstr>Primary</vt:lpstr>
      <vt:lpstr>Caucus</vt:lpstr>
      <vt:lpstr>FRONTLOADING</vt:lpstr>
      <vt:lpstr>PowerPoint Presentation</vt:lpstr>
      <vt:lpstr>Analysis of Primary Process</vt:lpstr>
      <vt:lpstr>Media Coverage</vt:lpstr>
      <vt:lpstr>PowerPoint Presentation</vt:lpstr>
      <vt:lpstr>PARTY PLATFORM</vt:lpstr>
      <vt:lpstr>DIRECT MAIL</vt:lpstr>
      <vt:lpstr>Social Media</vt:lpstr>
      <vt:lpstr>FEDERAL ELECTION CAMPAIGN ACT</vt:lpstr>
      <vt:lpstr>Buckley v. Valeo (1976)</vt:lpstr>
      <vt:lpstr>SOFT MONEY</vt:lpstr>
      <vt:lpstr>Citizens United v. Federal Election Commission, (2010)</vt:lpstr>
      <vt:lpstr>Political Action Committees</vt:lpstr>
    </vt:vector>
  </TitlesOfParts>
  <Company>Saugerties Central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SCSD User</cp:lastModifiedBy>
  <cp:revision>23</cp:revision>
  <dcterms:created xsi:type="dcterms:W3CDTF">2013-02-22T13:54:50Z</dcterms:created>
  <dcterms:modified xsi:type="dcterms:W3CDTF">2019-03-22T17:35:46Z</dcterms:modified>
</cp:coreProperties>
</file>