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268" r:id="rId4"/>
    <p:sldId id="306" r:id="rId5"/>
    <p:sldId id="307" r:id="rId6"/>
    <p:sldId id="308" r:id="rId7"/>
    <p:sldId id="309" r:id="rId8"/>
    <p:sldId id="310" r:id="rId9"/>
    <p:sldId id="259" r:id="rId10"/>
    <p:sldId id="260" r:id="rId11"/>
    <p:sldId id="261" r:id="rId12"/>
    <p:sldId id="300" r:id="rId13"/>
    <p:sldId id="301" r:id="rId14"/>
    <p:sldId id="302" r:id="rId15"/>
    <p:sldId id="262" r:id="rId16"/>
    <p:sldId id="265" r:id="rId17"/>
    <p:sldId id="263" r:id="rId18"/>
    <p:sldId id="272" r:id="rId19"/>
    <p:sldId id="264" r:id="rId20"/>
    <p:sldId id="275" r:id="rId21"/>
    <p:sldId id="269" r:id="rId22"/>
    <p:sldId id="303" r:id="rId23"/>
    <p:sldId id="273" r:id="rId24"/>
    <p:sldId id="257" r:id="rId25"/>
    <p:sldId id="276" r:id="rId26"/>
    <p:sldId id="277" r:id="rId27"/>
    <p:sldId id="278" r:id="rId28"/>
    <p:sldId id="279" r:id="rId29"/>
    <p:sldId id="280" r:id="rId30"/>
    <p:sldId id="281" r:id="rId31"/>
    <p:sldId id="289" r:id="rId32"/>
    <p:sldId id="288" r:id="rId33"/>
    <p:sldId id="282" r:id="rId34"/>
    <p:sldId id="283" r:id="rId35"/>
    <p:sldId id="284" r:id="rId36"/>
    <p:sldId id="285" r:id="rId37"/>
    <p:sldId id="274" r:id="rId38"/>
    <p:sldId id="290" r:id="rId39"/>
    <p:sldId id="291" r:id="rId40"/>
    <p:sldId id="292" r:id="rId41"/>
    <p:sldId id="293" r:id="rId42"/>
    <p:sldId id="294" r:id="rId43"/>
    <p:sldId id="29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94660"/>
  </p:normalViewPr>
  <p:slideViewPr>
    <p:cSldViewPr>
      <p:cViewPr varScale="1">
        <p:scale>
          <a:sx n="109" d="100"/>
          <a:sy n="109" d="100"/>
        </p:scale>
        <p:origin x="20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5BBD0-2E08-45AC-AF26-08198B1FB998}"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04EE8-750B-4A03-BC55-69AEC65621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5BBD0-2E08-45AC-AF26-08198B1FB998}"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04EE8-750B-4A03-BC55-69AEC65621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5BBD0-2E08-45AC-AF26-08198B1FB998}"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04EE8-750B-4A03-BC55-69AEC65621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5BBD0-2E08-45AC-AF26-08198B1FB998}"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04EE8-750B-4A03-BC55-69AEC65621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5BBD0-2E08-45AC-AF26-08198B1FB998}"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04EE8-750B-4A03-BC55-69AEC65621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5BBD0-2E08-45AC-AF26-08198B1FB998}"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04EE8-750B-4A03-BC55-69AEC65621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5BBD0-2E08-45AC-AF26-08198B1FB998}" type="datetimeFigureOut">
              <a:rPr lang="en-US" smtClean="0"/>
              <a:pPr/>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04EE8-750B-4A03-BC55-69AEC65621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5BBD0-2E08-45AC-AF26-08198B1FB998}" type="datetimeFigureOut">
              <a:rPr lang="en-US" smtClean="0"/>
              <a:pPr/>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04EE8-750B-4A03-BC55-69AEC65621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5BBD0-2E08-45AC-AF26-08198B1FB998}" type="datetimeFigureOut">
              <a:rPr lang="en-US" smtClean="0"/>
              <a:pPr/>
              <a:t>5/2/2019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04EE8-750B-4A03-BC55-69AEC65621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5BBD0-2E08-45AC-AF26-08198B1FB998}"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04EE8-750B-4A03-BC55-69AEC65621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5BBD0-2E08-45AC-AF26-08198B1FB998}"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04EE8-750B-4A03-BC55-69AEC65621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5BBD0-2E08-45AC-AF26-08198B1FB998}" type="datetimeFigureOut">
              <a:rPr lang="en-US" smtClean="0"/>
              <a:pPr/>
              <a:t>5/2/2019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04EE8-750B-4A03-BC55-69AEC65621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t>PUBLIC OPINION </a:t>
            </a:r>
            <a:r>
              <a:rPr lang="en-US" sz="6600" dirty="0" smtClean="0">
                <a:solidFill>
                  <a:schemeClr val="tx2"/>
                </a:solidFill>
              </a:rPr>
              <a:t>and</a:t>
            </a:r>
            <a:r>
              <a:rPr lang="en-US" sz="9600" dirty="0" smtClean="0"/>
              <a:t> POLITICAL ACTION</a:t>
            </a:r>
            <a:endParaRPr lang="en-US" sz="9600"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mographics.png"/>
          <p:cNvPicPr>
            <a:picLocks noGrp="1" noChangeAspect="1"/>
          </p:cNvPicPr>
          <p:nvPr>
            <p:ph idx="1"/>
          </p:nvPr>
        </p:nvPicPr>
        <p:blipFill>
          <a:blip r:embed="rId2" cstate="print"/>
          <a:stretch>
            <a:fillRect/>
          </a:stretch>
        </p:blipFill>
        <p:spPr>
          <a:xfrm>
            <a:off x="-1" y="0"/>
            <a:ext cx="9251939"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pdensity.png"/>
          <p:cNvPicPr>
            <a:picLocks noGrp="1" noChangeAspect="1"/>
          </p:cNvPicPr>
          <p:nvPr>
            <p:ph idx="1"/>
          </p:nvPr>
        </p:nvPicPr>
        <p:blipFill>
          <a:blip r:embed="rId2" cstate="print"/>
          <a:stretch>
            <a:fillRect/>
          </a:stretch>
        </p:blipFill>
        <p:spPr>
          <a:xfrm>
            <a:off x="-685800" y="152400"/>
            <a:ext cx="9495692"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1" y="0"/>
            <a:ext cx="9180869" cy="6858000"/>
          </a:xfrm>
        </p:spPr>
      </p:pic>
    </p:spTree>
    <p:extLst>
      <p:ext uri="{BB962C8B-B14F-4D97-AF65-F5344CB8AC3E}">
        <p14:creationId xmlns:p14="http://schemas.microsoft.com/office/powerpoint/2010/main" val="3032609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280805" cy="6858000"/>
          </a:xfrm>
        </p:spPr>
      </p:pic>
    </p:spTree>
    <p:extLst>
      <p:ext uri="{BB962C8B-B14F-4D97-AF65-F5344CB8AC3E}">
        <p14:creationId xmlns:p14="http://schemas.microsoft.com/office/powerpoint/2010/main" val="403011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0"/>
            <a:ext cx="9271552" cy="6629400"/>
          </a:xfrm>
        </p:spPr>
      </p:pic>
    </p:spTree>
    <p:extLst>
      <p:ext uri="{BB962C8B-B14F-4D97-AF65-F5344CB8AC3E}">
        <p14:creationId xmlns:p14="http://schemas.microsoft.com/office/powerpoint/2010/main" val="2514776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a:t>
            </a:r>
            <a:r>
              <a:rPr lang="en-US" dirty="0"/>
              <a:t>P</a:t>
            </a:r>
            <a:r>
              <a:rPr lang="en-US" dirty="0" smtClean="0"/>
              <a:t>opulation </a:t>
            </a:r>
            <a:r>
              <a:rPr lang="en-US" dirty="0"/>
              <a:t>D</a:t>
            </a:r>
            <a:r>
              <a:rPr lang="en-US" dirty="0" smtClean="0"/>
              <a:t>istribution by Race and Ethnicity (2010)</a:t>
            </a:r>
            <a:endParaRPr lang="en-US" dirty="0"/>
          </a:p>
        </p:txBody>
      </p:sp>
      <p:sp>
        <p:nvSpPr>
          <p:cNvPr id="3" name="Content Placeholder 2"/>
          <p:cNvSpPr>
            <a:spLocks noGrp="1"/>
          </p:cNvSpPr>
          <p:nvPr>
            <p:ph idx="1"/>
          </p:nvPr>
        </p:nvSpPr>
        <p:spPr>
          <a:xfrm>
            <a:off x="457200" y="1371600"/>
            <a:ext cx="8229600" cy="5181600"/>
          </a:xfrm>
        </p:spPr>
        <p:txBody>
          <a:bodyPr/>
          <a:lstStyle/>
          <a:p>
            <a:pPr>
              <a:buNone/>
            </a:pPr>
            <a:r>
              <a:rPr lang="en-US" dirty="0" smtClean="0"/>
              <a:t>White 						72.4 % </a:t>
            </a:r>
          </a:p>
          <a:p>
            <a:pPr>
              <a:buNone/>
            </a:pPr>
            <a:r>
              <a:rPr lang="en-US" dirty="0" smtClean="0">
                <a:solidFill>
                  <a:srgbClr val="FF0000"/>
                </a:solidFill>
              </a:rPr>
              <a:t>Hispanic/Latino 					16.4%</a:t>
            </a:r>
          </a:p>
          <a:p>
            <a:pPr>
              <a:buNone/>
            </a:pPr>
            <a:r>
              <a:rPr lang="en-US" dirty="0" smtClean="0">
                <a:solidFill>
                  <a:schemeClr val="tx2"/>
                </a:solidFill>
              </a:rPr>
              <a:t>African American 				12.6 % </a:t>
            </a:r>
          </a:p>
          <a:p>
            <a:pPr>
              <a:buNone/>
            </a:pPr>
            <a:r>
              <a:rPr lang="en-US" dirty="0" smtClean="0"/>
              <a:t>Asian American 					4.8 % </a:t>
            </a:r>
          </a:p>
          <a:p>
            <a:pPr>
              <a:buNone/>
            </a:pPr>
            <a:r>
              <a:rPr lang="en-US" dirty="0" smtClean="0">
                <a:solidFill>
                  <a:srgbClr val="FF0000"/>
                </a:solidFill>
              </a:rPr>
              <a:t>American Indian/Alaska Native 		0.9 % </a:t>
            </a:r>
          </a:p>
          <a:p>
            <a:pPr>
              <a:buNone/>
            </a:pPr>
            <a:r>
              <a:rPr lang="en-US" dirty="0" smtClean="0">
                <a:solidFill>
                  <a:schemeClr val="tx2"/>
                </a:solidFill>
              </a:rPr>
              <a:t>Native Hawaiian/other Pacific Islander 0.2 % </a:t>
            </a:r>
          </a:p>
          <a:p>
            <a:pPr>
              <a:buNone/>
            </a:pPr>
            <a:r>
              <a:rPr lang="en-US" dirty="0" smtClean="0"/>
              <a:t>Some other race 				6.2 % </a:t>
            </a:r>
          </a:p>
          <a:p>
            <a:pPr>
              <a:buNone/>
            </a:pPr>
            <a:r>
              <a:rPr lang="en-US" dirty="0" smtClean="0">
                <a:solidFill>
                  <a:srgbClr val="FF0000"/>
                </a:solidFill>
              </a:rPr>
              <a:t>Two or more races 				2.9 %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Minority Majority</a:t>
            </a:r>
            <a:endParaRPr lang="en-US" dirty="0"/>
          </a:p>
        </p:txBody>
      </p:sp>
      <p:sp>
        <p:nvSpPr>
          <p:cNvPr id="3" name="Content Placeholder 2"/>
          <p:cNvSpPr>
            <a:spLocks noGrp="1"/>
          </p:cNvSpPr>
          <p:nvPr>
            <p:ph idx="1"/>
          </p:nvPr>
        </p:nvSpPr>
        <p:spPr/>
        <p:txBody>
          <a:bodyPr/>
          <a:lstStyle/>
          <a:p>
            <a:r>
              <a:rPr lang="en-US" dirty="0" smtClean="0"/>
              <a:t>2000: Hispanics become largest minority group (over A-As)</a:t>
            </a:r>
          </a:p>
          <a:p>
            <a:r>
              <a:rPr lang="en-US" dirty="0" smtClean="0"/>
              <a:t>2008: Non-Hispanic white Americans = 66%</a:t>
            </a:r>
          </a:p>
          <a:p>
            <a:r>
              <a:rPr lang="en-US" dirty="0" smtClean="0"/>
              <a:t>~2050: Minority majority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a:t>
            </a:r>
            <a:endParaRPr lang="en-US" dirty="0"/>
          </a:p>
        </p:txBody>
      </p:sp>
      <p:sp>
        <p:nvSpPr>
          <p:cNvPr id="3" name="Content Placeholder 2"/>
          <p:cNvSpPr>
            <a:spLocks noGrp="1"/>
          </p:cNvSpPr>
          <p:nvPr>
            <p:ph idx="1"/>
          </p:nvPr>
        </p:nvSpPr>
        <p:spPr/>
        <p:txBody>
          <a:bodyPr/>
          <a:lstStyle/>
          <a:p>
            <a:r>
              <a:rPr lang="en-US" dirty="0" smtClean="0"/>
              <a:t>Federal law allows for ~ 1 million new immigrants per year</a:t>
            </a:r>
          </a:p>
          <a:p>
            <a:r>
              <a:rPr lang="en-US" dirty="0" smtClean="0"/>
              <a:t>Currently ~ 14.4% of population are immigrants (2015)</a:t>
            </a:r>
          </a:p>
          <a:p>
            <a:pPr lvl="1"/>
            <a:r>
              <a:rPr lang="en-US" dirty="0" smtClean="0"/>
              <a:t>41% of this group are citizens</a:t>
            </a:r>
          </a:p>
          <a:p>
            <a:pPr lvl="1"/>
            <a:r>
              <a:rPr lang="en-US" dirty="0" smtClean="0"/>
              <a:t>27% in CA are foreign-born (high)</a:t>
            </a:r>
          </a:p>
          <a:p>
            <a:pPr lvl="1"/>
            <a:r>
              <a:rPr lang="en-US" dirty="0" smtClean="0"/>
              <a:t>1% in </a:t>
            </a:r>
            <a:r>
              <a:rPr lang="en-US" dirty="0" err="1" smtClean="0"/>
              <a:t>WVa</a:t>
            </a:r>
            <a:r>
              <a:rPr lang="en-US" dirty="0" smtClean="0"/>
              <a:t> are foreign-born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tjedi.jpg"/>
          <p:cNvPicPr>
            <a:picLocks noGrp="1" noChangeAspect="1"/>
          </p:cNvPicPr>
          <p:nvPr>
            <p:ph idx="1"/>
          </p:nvPr>
        </p:nvPicPr>
        <p:blipFill>
          <a:blip r:embed="rId2" cstate="print"/>
          <a:stretch>
            <a:fillRect/>
          </a:stretch>
        </p:blipFill>
        <p:spPr>
          <a:xfrm>
            <a:off x="304800" y="152400"/>
            <a:ext cx="8621517" cy="6407431"/>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3 ‘Great Waves’ of Immigration</a:t>
            </a:r>
            <a:endParaRPr lang="en-US" dirty="0"/>
          </a:p>
        </p:txBody>
      </p:sp>
      <p:sp>
        <p:nvSpPr>
          <p:cNvPr id="3" name="Content Placeholder 2"/>
          <p:cNvSpPr>
            <a:spLocks noGrp="1"/>
          </p:cNvSpPr>
          <p:nvPr>
            <p:ph idx="1"/>
          </p:nvPr>
        </p:nvSpPr>
        <p:spPr/>
        <p:txBody>
          <a:bodyPr/>
          <a:lstStyle/>
          <a:p>
            <a:r>
              <a:rPr lang="en-US" dirty="0" smtClean="0"/>
              <a:t>1800-1850: “Old Immigrants” NW Europeans</a:t>
            </a:r>
          </a:p>
          <a:p>
            <a:r>
              <a:rPr lang="en-US" dirty="0" smtClean="0">
                <a:solidFill>
                  <a:srgbClr val="FF0000"/>
                </a:solidFill>
              </a:rPr>
              <a:t>1880-1920: “New Immigrants” SE Europeans</a:t>
            </a:r>
          </a:p>
          <a:p>
            <a:r>
              <a:rPr lang="en-US" dirty="0" smtClean="0">
                <a:solidFill>
                  <a:schemeClr val="tx2"/>
                </a:solidFill>
              </a:rPr>
              <a:t>1960-Present: Hispanic/Latinos, Asians</a:t>
            </a:r>
          </a:p>
          <a:p>
            <a:endParaRPr lang="en-US" dirty="0">
              <a:solidFill>
                <a:schemeClr val="tx2"/>
              </a:solidFill>
            </a:endParaRPr>
          </a:p>
          <a:p>
            <a:pPr>
              <a:buNone/>
            </a:pPr>
            <a:r>
              <a:rPr lang="en-US" dirty="0" smtClean="0"/>
              <a:t>Melting Pot vs. Salad Bowl theories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Political Socialization</a:t>
            </a:r>
            <a:endParaRPr lang="en-US" dirty="0"/>
          </a:p>
        </p:txBody>
      </p:sp>
      <p:sp>
        <p:nvSpPr>
          <p:cNvPr id="3" name="Content Placeholder 2"/>
          <p:cNvSpPr>
            <a:spLocks noGrp="1"/>
          </p:cNvSpPr>
          <p:nvPr>
            <p:ph idx="1"/>
          </p:nvPr>
        </p:nvSpPr>
        <p:spPr>
          <a:xfrm>
            <a:off x="457200" y="914400"/>
            <a:ext cx="8229600" cy="5821363"/>
          </a:xfrm>
        </p:spPr>
        <p:txBody>
          <a:bodyPr>
            <a:normAutofit/>
          </a:bodyPr>
          <a:lstStyle/>
          <a:p>
            <a:r>
              <a:rPr lang="en-US" dirty="0" smtClean="0"/>
              <a:t>Process through which an individual acquires their particular political orientations (knowledge, feelings, and evaluations)</a:t>
            </a:r>
          </a:p>
          <a:p>
            <a:pPr lvl="1"/>
            <a:r>
              <a:rPr lang="en-US" b="1" dirty="0" smtClean="0">
                <a:solidFill>
                  <a:schemeClr val="tx2"/>
                </a:solidFill>
              </a:rPr>
              <a:t>Family</a:t>
            </a:r>
          </a:p>
          <a:p>
            <a:pPr lvl="1"/>
            <a:r>
              <a:rPr lang="en-US" dirty="0" smtClean="0"/>
              <a:t>Mass Media</a:t>
            </a:r>
          </a:p>
          <a:p>
            <a:pPr lvl="1"/>
            <a:r>
              <a:rPr lang="en-US" dirty="0" smtClean="0"/>
              <a:t>School</a:t>
            </a:r>
          </a:p>
          <a:p>
            <a:pPr lvl="1"/>
            <a:r>
              <a:rPr lang="en-US" dirty="0" smtClean="0"/>
              <a:t>Religious groups</a:t>
            </a:r>
          </a:p>
          <a:p>
            <a:pPr lvl="1"/>
            <a:r>
              <a:rPr lang="en-US" dirty="0" smtClean="0"/>
              <a:t>Peers</a:t>
            </a:r>
          </a:p>
          <a:p>
            <a:pPr lvl="1"/>
            <a:r>
              <a:rPr lang="en-US" dirty="0" smtClean="0"/>
              <a:t>“Influencers”</a:t>
            </a:r>
          </a:p>
          <a:p>
            <a:pPr marL="457200" lvl="1" indent="0">
              <a:buNone/>
            </a:pPr>
            <a:r>
              <a:rPr lang="en-US" sz="2000" dirty="0" smtClean="0"/>
              <a:t>(Political &amp; Community </a:t>
            </a:r>
          </a:p>
          <a:p>
            <a:pPr marL="457200" lvl="1" indent="0">
              <a:buNone/>
            </a:pPr>
            <a:r>
              <a:rPr lang="en-US" sz="2000" dirty="0" smtClean="0"/>
              <a:t>leaders)</a:t>
            </a:r>
            <a:endParaRPr lang="en-US" sz="2000" dirty="0"/>
          </a:p>
        </p:txBody>
      </p:sp>
      <p:pic>
        <p:nvPicPr>
          <p:cNvPr id="4" name="Picture 3" descr="family.jpg"/>
          <p:cNvPicPr>
            <a:picLocks noChangeAspect="1"/>
          </p:cNvPicPr>
          <p:nvPr/>
        </p:nvPicPr>
        <p:blipFill>
          <a:blip r:embed="rId2" cstate="print"/>
          <a:stretch>
            <a:fillRect/>
          </a:stretch>
        </p:blipFill>
        <p:spPr>
          <a:xfrm>
            <a:off x="3733800" y="2590800"/>
            <a:ext cx="6019800" cy="4005903"/>
          </a:xfrm>
          <a:prstGeom prst="rect">
            <a:avLst/>
          </a:prstGeom>
        </p:spPr>
      </p:pic>
    </p:spTree>
    <p:extLst>
      <p:ext uri="{BB962C8B-B14F-4D97-AF65-F5344CB8AC3E}">
        <p14:creationId xmlns:p14="http://schemas.microsoft.com/office/powerpoint/2010/main" val="3931918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50000"/>
                <a:lumOff val="50000"/>
              </a:schemeClr>
            </a:gs>
            <a:gs pos="7001">
              <a:srgbClr val="E6E6E6"/>
            </a:gs>
            <a:gs pos="32001">
              <a:srgbClr val="7D8496"/>
            </a:gs>
            <a:gs pos="47000">
              <a:srgbClr val="E6E6E6"/>
            </a:gs>
            <a:gs pos="85001">
              <a:srgbClr val="7D8496"/>
            </a:gs>
            <a:gs pos="100000">
              <a:srgbClr val="E6E6E6"/>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andamme.jpg"/>
          <p:cNvPicPr>
            <a:picLocks noGrp="1" noChangeAspect="1"/>
          </p:cNvPicPr>
          <p:nvPr>
            <p:ph idx="1"/>
          </p:nvPr>
        </p:nvPicPr>
        <p:blipFill>
          <a:blip r:embed="rId2" cstate="print"/>
          <a:stretch>
            <a:fillRect/>
          </a:stretch>
        </p:blipFill>
        <p:spPr>
          <a:xfrm>
            <a:off x="3979" y="685800"/>
            <a:ext cx="9140021" cy="51378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Demographic Changes</a:t>
            </a:r>
            <a:endParaRPr lang="en-US" dirty="0"/>
          </a:p>
        </p:txBody>
      </p:sp>
      <p:sp>
        <p:nvSpPr>
          <p:cNvPr id="3" name="Content Placeholder 2"/>
          <p:cNvSpPr>
            <a:spLocks noGrp="1"/>
          </p:cNvSpPr>
          <p:nvPr>
            <p:ph idx="1"/>
          </p:nvPr>
        </p:nvSpPr>
        <p:spPr/>
        <p:txBody>
          <a:bodyPr/>
          <a:lstStyle/>
          <a:p>
            <a:r>
              <a:rPr lang="en-US" dirty="0" smtClean="0"/>
              <a:t>Geographic population shift &gt; political changes</a:t>
            </a:r>
          </a:p>
          <a:p>
            <a:pPr lvl="1"/>
            <a:r>
              <a:rPr lang="en-US" dirty="0" smtClean="0"/>
              <a:t>Reapportionment &gt; effects on political agenda</a:t>
            </a:r>
          </a:p>
          <a:p>
            <a:r>
              <a:rPr lang="en-US" dirty="0" smtClean="0"/>
              <a:t>“Graying of America”</a:t>
            </a:r>
          </a:p>
          <a:p>
            <a:pPr lvl="1"/>
            <a:r>
              <a:rPr lang="en-US" dirty="0" smtClean="0"/>
              <a:t>65+ fastest growing demographic group</a:t>
            </a:r>
          </a:p>
          <a:p>
            <a:pPr lvl="2"/>
            <a:r>
              <a:rPr lang="en-US" dirty="0" smtClean="0"/>
              <a:t>Baby Boom</a:t>
            </a:r>
          </a:p>
          <a:p>
            <a:pPr lvl="2"/>
            <a:r>
              <a:rPr lang="en-US" dirty="0" smtClean="0"/>
              <a:t>Social Security</a:t>
            </a:r>
          </a:p>
          <a:p>
            <a:pPr lvl="2"/>
            <a:r>
              <a:rPr lang="en-US" dirty="0" smtClean="0"/>
              <a:t>Increased political participation and party attachment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
            <a:ext cx="9296399" cy="675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684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oldball.jpg"/>
          <p:cNvPicPr>
            <a:picLocks noGrp="1" noChangeAspect="1"/>
          </p:cNvPicPr>
          <p:nvPr>
            <p:ph idx="1"/>
          </p:nvPr>
        </p:nvPicPr>
        <p:blipFill>
          <a:blip r:embed="rId2" cstate="print"/>
          <a:stretch>
            <a:fillRect/>
          </a:stretch>
        </p:blipFill>
        <p:spPr>
          <a:xfrm>
            <a:off x="-80210" y="381000"/>
            <a:ext cx="9224210" cy="52578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OPINION</a:t>
            </a:r>
            <a:endParaRPr lang="en-US" dirty="0"/>
          </a:p>
        </p:txBody>
      </p:sp>
      <p:sp>
        <p:nvSpPr>
          <p:cNvPr id="3" name="Content Placeholder 2"/>
          <p:cNvSpPr>
            <a:spLocks noGrp="1"/>
          </p:cNvSpPr>
          <p:nvPr>
            <p:ph idx="1"/>
          </p:nvPr>
        </p:nvSpPr>
        <p:spPr/>
        <p:txBody>
          <a:bodyPr/>
          <a:lstStyle/>
          <a:p>
            <a:r>
              <a:rPr lang="en-US" dirty="0" smtClean="0"/>
              <a:t>The distribution of the population’s beliefs about politics and political issues</a:t>
            </a:r>
          </a:p>
          <a:p>
            <a:pPr>
              <a:buNone/>
            </a:pPr>
            <a:endParaRPr lang="en-US" dirty="0"/>
          </a:p>
        </p:txBody>
      </p:sp>
      <p:pic>
        <p:nvPicPr>
          <p:cNvPr id="4" name="Content Placeholder 3" descr="publicopinion.jpg"/>
          <p:cNvPicPr>
            <a:picLocks noChangeAspect="1"/>
          </p:cNvPicPr>
          <p:nvPr/>
        </p:nvPicPr>
        <p:blipFill>
          <a:blip r:embed="rId2" cstate="print"/>
          <a:stretch>
            <a:fillRect/>
          </a:stretch>
        </p:blipFill>
        <p:spPr>
          <a:xfrm>
            <a:off x="0" y="2940424"/>
            <a:ext cx="9115792" cy="428978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Measuring Public Opinion</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A survey of a given population’s opinion on an issue or candidate at a particular point in time.</a:t>
            </a:r>
          </a:p>
          <a:p>
            <a:r>
              <a:rPr lang="en-US" dirty="0" smtClean="0"/>
              <a:t>Public Opinion Polling first developed by George Gallup (1936)</a:t>
            </a:r>
          </a:p>
          <a:p>
            <a:r>
              <a:rPr lang="en-US" dirty="0" smtClean="0"/>
              <a:t>Sample: relatively small proportion to represent the whole</a:t>
            </a:r>
          </a:p>
          <a:p>
            <a:pPr lvl="1"/>
            <a:r>
              <a:rPr lang="en-US" dirty="0" smtClean="0"/>
              <a:t>1,000 to 1,500 can accurately represent the whole</a:t>
            </a:r>
          </a:p>
          <a:p>
            <a:pPr lvl="1"/>
            <a:r>
              <a:rPr lang="en-US" dirty="0" smtClean="0"/>
              <a:t>Random Sampling key: everyone should have </a:t>
            </a:r>
            <a:r>
              <a:rPr lang="en-US" i="1" dirty="0" smtClean="0"/>
              <a:t>equal probability of being chosen</a:t>
            </a:r>
            <a:r>
              <a:rPr lang="en-US" dirty="0" smtClean="0"/>
              <a:t>; sample should be roughly equal to demography</a:t>
            </a:r>
          </a:p>
          <a:p>
            <a:pPr lvl="1"/>
            <a:r>
              <a:rPr lang="en-US" dirty="0" smtClean="0"/>
              <a:t>Quota Sampling: sample is structured so that it is representative of the target population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Legitimacy</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endParaRPr lang="en-US" dirty="0" smtClean="0"/>
          </a:p>
          <a:p>
            <a:endParaRPr lang="en-US" dirty="0"/>
          </a:p>
          <a:p>
            <a:endParaRPr lang="en-US" dirty="0" smtClean="0"/>
          </a:p>
          <a:p>
            <a:endParaRPr lang="en-US" dirty="0" smtClean="0"/>
          </a:p>
          <a:p>
            <a:pPr marL="0" indent="0">
              <a:buNone/>
            </a:pPr>
            <a:r>
              <a:rPr lang="en-US" dirty="0" smtClean="0"/>
              <a:t>Level of confidence = Sampling Error (or ‘Margin of Error’)</a:t>
            </a:r>
          </a:p>
          <a:p>
            <a:pPr marL="0" indent="0">
              <a:buNone/>
            </a:pPr>
            <a:r>
              <a:rPr lang="en-US" dirty="0" smtClean="0"/>
              <a:t>Typical SE = +/- 3%</a:t>
            </a:r>
          </a:p>
          <a:p>
            <a:pPr lvl="1"/>
            <a:r>
              <a:rPr lang="en-US" dirty="0" smtClean="0"/>
              <a:t>This means that 95% of the time the results are within 3% of what the entire population thinks/feels.</a:t>
            </a:r>
          </a:p>
          <a:p>
            <a:pPr lvl="1"/>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Techniques</a:t>
            </a:r>
            <a:endParaRPr lang="en-US" dirty="0"/>
          </a:p>
        </p:txBody>
      </p:sp>
      <p:sp>
        <p:nvSpPr>
          <p:cNvPr id="3" name="Content Placeholder 2"/>
          <p:cNvSpPr>
            <a:spLocks noGrp="1"/>
          </p:cNvSpPr>
          <p:nvPr>
            <p:ph idx="1"/>
          </p:nvPr>
        </p:nvSpPr>
        <p:spPr/>
        <p:txBody>
          <a:bodyPr>
            <a:normAutofit fontScale="92500"/>
          </a:bodyPr>
          <a:lstStyle/>
          <a:p>
            <a:r>
              <a:rPr lang="en-US" dirty="0" smtClean="0"/>
              <a:t>Random-Digit dialing: to reach listed, unlisted</a:t>
            </a:r>
          </a:p>
          <a:p>
            <a:r>
              <a:rPr lang="en-US" dirty="0" smtClean="0"/>
              <a:t>~2% of population doesn’t have phones</a:t>
            </a:r>
          </a:p>
          <a:p>
            <a:r>
              <a:rPr lang="en-US" dirty="0" smtClean="0"/>
              <a:t>People less willing to participate over the phone</a:t>
            </a:r>
          </a:p>
          <a:p>
            <a:r>
              <a:rPr lang="en-US" dirty="0" smtClean="0"/>
              <a:t>2010: 1 in 4 households had cell phones only</a:t>
            </a:r>
          </a:p>
          <a:p>
            <a:r>
              <a:rPr lang="en-US" dirty="0" smtClean="0"/>
              <a:t>2017: 51% households = cell phone only</a:t>
            </a:r>
          </a:p>
          <a:p>
            <a:pPr marL="0" indent="0">
              <a:buNone/>
            </a:pPr>
            <a:r>
              <a:rPr lang="en-US" dirty="0" smtClean="0"/>
              <a:t>Federal law prohibits use of automated dialers for cell numbers – so these must be done ‘by hand’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Polls</a:t>
            </a:r>
            <a:endParaRPr lang="en-US" dirty="0"/>
          </a:p>
        </p:txBody>
      </p:sp>
      <p:sp>
        <p:nvSpPr>
          <p:cNvPr id="3" name="Content Placeholder 2"/>
          <p:cNvSpPr>
            <a:spLocks noGrp="1"/>
          </p:cNvSpPr>
          <p:nvPr>
            <p:ph idx="1"/>
          </p:nvPr>
        </p:nvSpPr>
        <p:spPr/>
        <p:txBody>
          <a:bodyPr/>
          <a:lstStyle/>
          <a:p>
            <a:r>
              <a:rPr lang="en-US" dirty="0" smtClean="0"/>
              <a:t>Voting places selected at random</a:t>
            </a:r>
          </a:p>
          <a:p>
            <a:r>
              <a:rPr lang="en-US" dirty="0" smtClean="0"/>
              <a:t>Workers ask every 10</a:t>
            </a:r>
            <a:r>
              <a:rPr lang="en-US" baseline="30000" dirty="0" smtClean="0"/>
              <a:t>th</a:t>
            </a:r>
            <a:r>
              <a:rPr lang="en-US" dirty="0" smtClean="0"/>
              <a:t> person how they voted</a:t>
            </a:r>
          </a:p>
          <a:p>
            <a:r>
              <a:rPr lang="en-US" dirty="0" smtClean="0"/>
              <a:t>Used to project electoral winners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 of Polls</a:t>
            </a:r>
            <a:endParaRPr lang="en-US" dirty="0"/>
          </a:p>
        </p:txBody>
      </p:sp>
      <p:sp>
        <p:nvSpPr>
          <p:cNvPr id="3" name="Content Placeholder 2"/>
          <p:cNvSpPr>
            <a:spLocks noGrp="1"/>
          </p:cNvSpPr>
          <p:nvPr>
            <p:ph idx="1"/>
          </p:nvPr>
        </p:nvSpPr>
        <p:spPr>
          <a:xfrm>
            <a:off x="457200" y="1295400"/>
            <a:ext cx="8229600" cy="5334000"/>
          </a:xfrm>
        </p:spPr>
        <p:txBody>
          <a:bodyPr>
            <a:normAutofit fontScale="85000" lnSpcReduction="20000"/>
          </a:bodyPr>
          <a:lstStyle/>
          <a:p>
            <a:r>
              <a:rPr lang="en-US" dirty="0" smtClean="0"/>
              <a:t>Sample size</a:t>
            </a:r>
          </a:p>
          <a:p>
            <a:r>
              <a:rPr lang="en-US" dirty="0" smtClean="0"/>
              <a:t>Sample constituency (‘Straw Polls’, internet surveys)</a:t>
            </a:r>
          </a:p>
          <a:p>
            <a:r>
              <a:rPr lang="en-US" dirty="0" smtClean="0"/>
              <a:t>Wording/Order of questions/answers</a:t>
            </a:r>
          </a:p>
          <a:p>
            <a:r>
              <a:rPr lang="en-US" dirty="0" smtClean="0"/>
              <a:t>Cart-Leading-the-Horse</a:t>
            </a:r>
          </a:p>
          <a:p>
            <a:pPr marL="457200" lvl="1" indent="0">
              <a:buNone/>
            </a:pPr>
            <a:r>
              <a:rPr lang="en-US" i="1" dirty="0" smtClean="0">
                <a:solidFill>
                  <a:srgbClr val="0070C0"/>
                </a:solidFill>
              </a:rPr>
              <a:t>“Do you think that the $5.7 billion requested by Trump should be spent on a physical wall or on border security?”</a:t>
            </a:r>
          </a:p>
          <a:p>
            <a:r>
              <a:rPr lang="en-US" dirty="0" smtClean="0"/>
              <a:t>Bandwagon Effect</a:t>
            </a:r>
          </a:p>
          <a:p>
            <a:pPr marL="457200" lvl="1" indent="0">
              <a:buNone/>
            </a:pPr>
            <a:r>
              <a:rPr lang="en-US" i="1" dirty="0" smtClean="0">
                <a:solidFill>
                  <a:srgbClr val="0070C0"/>
                </a:solidFill>
              </a:rPr>
              <a:t>“55% of Americans think that the shutdown was the fault of Trump/Republicans. Who do you think was responsible?”</a:t>
            </a:r>
          </a:p>
          <a:p>
            <a:r>
              <a:rPr lang="en-US" dirty="0" smtClean="0"/>
              <a:t>Push Polls</a:t>
            </a:r>
          </a:p>
          <a:p>
            <a:pPr marL="457200" lvl="1" indent="0">
              <a:buNone/>
            </a:pPr>
            <a:r>
              <a:rPr lang="en-US" i="1" dirty="0" smtClean="0">
                <a:solidFill>
                  <a:srgbClr val="0070C0"/>
                </a:solidFill>
              </a:rPr>
              <a:t>“If it was revealed that Donald Trump consumed baby rabbits while they are still alive, would that make you more or less likely to vote for him?”</a:t>
            </a:r>
          </a:p>
          <a:p>
            <a:r>
              <a:rPr lang="en-US" dirty="0" smtClean="0"/>
              <a:t>Exit Polls affect voting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Culture</a:t>
            </a:r>
            <a:endParaRPr lang="en-US" dirty="0"/>
          </a:p>
        </p:txBody>
      </p:sp>
      <p:sp>
        <p:nvSpPr>
          <p:cNvPr id="3" name="Content Placeholder 2"/>
          <p:cNvSpPr>
            <a:spLocks noGrp="1"/>
          </p:cNvSpPr>
          <p:nvPr>
            <p:ph idx="1"/>
          </p:nvPr>
        </p:nvSpPr>
        <p:spPr/>
        <p:txBody>
          <a:bodyPr/>
          <a:lstStyle/>
          <a:p>
            <a:r>
              <a:rPr lang="en-US" dirty="0" smtClean="0"/>
              <a:t>An overall set of values widely shared throughout a society</a:t>
            </a:r>
          </a:p>
          <a:p>
            <a:r>
              <a:rPr lang="en-US" dirty="0" smtClean="0"/>
              <a:t>e.g. Equality, Individualism</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“Paradox of Mass Politics”</a:t>
            </a:r>
            <a:endParaRPr lang="en-US" dirty="0"/>
          </a:p>
        </p:txBody>
      </p:sp>
      <p:sp>
        <p:nvSpPr>
          <p:cNvPr id="3" name="Content Placeholder 2"/>
          <p:cNvSpPr>
            <a:spLocks noGrp="1"/>
          </p:cNvSpPr>
          <p:nvPr>
            <p:ph idx="1"/>
          </p:nvPr>
        </p:nvSpPr>
        <p:spPr/>
        <p:txBody>
          <a:bodyPr/>
          <a:lstStyle/>
          <a:p>
            <a:r>
              <a:rPr lang="en-US" dirty="0" smtClean="0"/>
              <a:t>Posited by Russell </a:t>
            </a:r>
            <a:r>
              <a:rPr lang="en-US" dirty="0" err="1" smtClean="0"/>
              <a:t>Neuman</a:t>
            </a:r>
            <a:endParaRPr lang="en-US" dirty="0" smtClean="0"/>
          </a:p>
          <a:p>
            <a:r>
              <a:rPr lang="en-US" dirty="0" smtClean="0"/>
              <a:t>Paradox: That American politics works as well as it does </a:t>
            </a:r>
            <a:r>
              <a:rPr lang="en-US" b="1" i="1" dirty="0" smtClean="0">
                <a:solidFill>
                  <a:schemeClr val="tx2"/>
                </a:solidFill>
              </a:rPr>
              <a:t>given the lack of public knowledge about politics</a:t>
            </a:r>
          </a:p>
          <a:p>
            <a:pPr lvl="1"/>
            <a:r>
              <a:rPr lang="en-US" dirty="0" smtClean="0"/>
              <a:t>[2006: 74% of Americans could name the 3 Stooges … 42% could name the 3 Branches of government]</a:t>
            </a:r>
          </a:p>
          <a:p>
            <a:pPr lvl="1"/>
            <a:r>
              <a:rPr lang="en-US" dirty="0" smtClean="0"/>
              <a:t>Youngest = score the worst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ll.jpg"/>
          <p:cNvPicPr>
            <a:picLocks noGrp="1" noChangeAspect="1"/>
          </p:cNvPicPr>
          <p:nvPr>
            <p:ph idx="1"/>
          </p:nvPr>
        </p:nvPicPr>
        <p:blipFill>
          <a:blip r:embed="rId2" cstate="print"/>
          <a:stretch>
            <a:fillRect/>
          </a:stretch>
        </p:blipFill>
        <p:spPr>
          <a:xfrm>
            <a:off x="1600200" y="-2590800"/>
            <a:ext cx="5867400" cy="9192258"/>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gnorance.jpg"/>
          <p:cNvPicPr>
            <a:picLocks noGrp="1" noChangeAspect="1"/>
          </p:cNvPicPr>
          <p:nvPr>
            <p:ph idx="1"/>
          </p:nvPr>
        </p:nvPicPr>
        <p:blipFill>
          <a:blip r:embed="rId2" cstate="print"/>
          <a:stretch>
            <a:fillRect/>
          </a:stretch>
        </p:blipFill>
        <p:spPr>
          <a:xfrm>
            <a:off x="34528" y="381000"/>
            <a:ext cx="9109472" cy="6072981"/>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Decline in Trust in Government</a:t>
            </a:r>
            <a:endParaRPr lang="en-US" dirty="0"/>
          </a:p>
        </p:txBody>
      </p:sp>
      <p:sp>
        <p:nvSpPr>
          <p:cNvPr id="3" name="Content Placeholder 2"/>
          <p:cNvSpPr>
            <a:spLocks noGrp="1"/>
          </p:cNvSpPr>
          <p:nvPr>
            <p:ph idx="1"/>
          </p:nvPr>
        </p:nvSpPr>
        <p:spPr/>
        <p:txBody>
          <a:bodyPr/>
          <a:lstStyle/>
          <a:p>
            <a:r>
              <a:rPr lang="en-US" dirty="0" smtClean="0"/>
              <a:t>Beginning in the late 1960s, the public’s trust in government has fallen</a:t>
            </a:r>
          </a:p>
          <a:p>
            <a:r>
              <a:rPr lang="en-US" dirty="0" smtClean="0"/>
              <a:t>Vietnam, Watergate, Economic crisis of 1970s, Iran hostage crisis, Hurricane Katrina</a:t>
            </a:r>
          </a:p>
          <a:p>
            <a:r>
              <a:rPr lang="en-US" dirty="0" smtClean="0"/>
              <a:t>Greatest impact of this loss of trust is upon social welfare programs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lstStyle/>
          <a:p>
            <a:pPr algn="ctr">
              <a:buNone/>
            </a:pPr>
            <a:r>
              <a:rPr lang="en-US" sz="4000" i="1" dirty="0" smtClean="0"/>
              <a:t>   </a:t>
            </a:r>
            <a:r>
              <a:rPr lang="en-US" sz="4000" i="1" dirty="0" smtClean="0">
                <a:solidFill>
                  <a:schemeClr val="tx2"/>
                </a:solidFill>
              </a:rPr>
              <a:t>“People need to trust the government when they pay the costs but do not receive the benefits, which is exactly what antipoverty and race-targeted programs require of most Americans”</a:t>
            </a:r>
          </a:p>
          <a:p>
            <a:pPr lvl="8"/>
            <a:endParaRPr lang="en-US" sz="4000" dirty="0" smtClean="0"/>
          </a:p>
          <a:p>
            <a:pPr lvl="8"/>
            <a:r>
              <a:rPr lang="en-US" sz="4000" dirty="0" smtClean="0"/>
              <a:t>Mark Hetherington</a:t>
            </a:r>
          </a:p>
          <a:p>
            <a:pPr lvl="8">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normAutofit/>
          </a:bodyPr>
          <a:lstStyle/>
          <a:p>
            <a:pPr marL="0" indent="0">
              <a:buNone/>
            </a:pPr>
            <a:endParaRPr lang="en-US" sz="4000" dirty="0" smtClean="0"/>
          </a:p>
          <a:p>
            <a:pPr marL="0" indent="0">
              <a:buNone/>
            </a:pPr>
            <a:r>
              <a:rPr lang="en-US" sz="4000" dirty="0" smtClean="0"/>
              <a:t>Declining trust in government has led to increasing belief that government solutions to social problems are wasteful and impractical, thereby draining public support for them</a:t>
            </a:r>
          </a:p>
          <a:p>
            <a:pPr lvl="1"/>
            <a:r>
              <a:rPr lang="en-US" sz="4000" dirty="0" smtClean="0"/>
              <a:t>E.g. Health Care Reform</a:t>
            </a:r>
            <a:endParaRPr lang="en-US" sz="4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Ideology</a:t>
            </a:r>
            <a:endParaRPr lang="en-US" dirty="0"/>
          </a:p>
        </p:txBody>
      </p:sp>
      <p:sp>
        <p:nvSpPr>
          <p:cNvPr id="3" name="Content Placeholder 2"/>
          <p:cNvSpPr>
            <a:spLocks noGrp="1"/>
          </p:cNvSpPr>
          <p:nvPr>
            <p:ph idx="1"/>
          </p:nvPr>
        </p:nvSpPr>
        <p:spPr/>
        <p:txBody>
          <a:bodyPr/>
          <a:lstStyle/>
          <a:p>
            <a:r>
              <a:rPr lang="en-US" dirty="0" smtClean="0"/>
              <a:t>A coherent set of beliefs about politics, public policy, and public purpose … which helps give meaning to political events</a:t>
            </a:r>
          </a:p>
          <a:p>
            <a:pPr algn="ctr">
              <a:buNone/>
            </a:pPr>
            <a:r>
              <a:rPr lang="en-US" b="1" dirty="0" smtClean="0">
                <a:solidFill>
                  <a:schemeClr val="tx2"/>
                </a:solidFill>
              </a:rPr>
              <a:t>Liberals</a:t>
            </a:r>
            <a:r>
              <a:rPr lang="en-US" dirty="0" smtClean="0">
                <a:solidFill>
                  <a:schemeClr val="tx2"/>
                </a:solidFill>
              </a:rPr>
              <a:t>: 26%</a:t>
            </a:r>
          </a:p>
          <a:p>
            <a:pPr algn="ctr">
              <a:buNone/>
            </a:pPr>
            <a:r>
              <a:rPr lang="en-US" b="1" dirty="0" smtClean="0">
                <a:solidFill>
                  <a:srgbClr val="7030A0"/>
                </a:solidFill>
              </a:rPr>
              <a:t>Moderates</a:t>
            </a:r>
            <a:r>
              <a:rPr lang="en-US" dirty="0" smtClean="0">
                <a:solidFill>
                  <a:srgbClr val="7030A0"/>
                </a:solidFill>
              </a:rPr>
              <a:t>: 38%</a:t>
            </a:r>
          </a:p>
          <a:p>
            <a:pPr algn="ctr">
              <a:buNone/>
            </a:pPr>
            <a:r>
              <a:rPr lang="en-US" b="1" dirty="0" smtClean="0">
                <a:solidFill>
                  <a:srgbClr val="FF0000"/>
                </a:solidFill>
              </a:rPr>
              <a:t>Conservatives</a:t>
            </a:r>
            <a:r>
              <a:rPr lang="en-US" dirty="0" smtClean="0">
                <a:solidFill>
                  <a:srgbClr val="FF0000"/>
                </a:solidFill>
              </a:rPr>
              <a:t>: 36%</a:t>
            </a:r>
          </a:p>
          <a:p>
            <a:pPr lvl="1"/>
            <a:r>
              <a:rPr lang="en-US" dirty="0" smtClean="0"/>
              <a:t>Helps to explain the restrained scope of American politics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pectrum.jpg"/>
          <p:cNvPicPr>
            <a:picLocks noGrp="1" noChangeAspect="1"/>
          </p:cNvPicPr>
          <p:nvPr>
            <p:ph idx="1"/>
          </p:nvPr>
        </p:nvPicPr>
        <p:blipFill>
          <a:blip r:embed="rId2" cstate="print"/>
          <a:stretch>
            <a:fillRect/>
          </a:stretch>
        </p:blipFill>
        <p:spPr>
          <a:xfrm>
            <a:off x="-106362" y="685800"/>
            <a:ext cx="9250362" cy="4625181"/>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Liberals</a:t>
            </a:r>
            <a:r>
              <a:rPr lang="en-US" dirty="0" smtClean="0"/>
              <a:t> vs. </a:t>
            </a:r>
            <a:r>
              <a:rPr lang="en-US" dirty="0" smtClean="0">
                <a:solidFill>
                  <a:srgbClr val="FF0000"/>
                </a:solidFill>
              </a:rPr>
              <a:t>Conservatives</a:t>
            </a:r>
            <a:endParaRPr lang="en-US" dirty="0">
              <a:solidFill>
                <a:srgbClr val="FF0000"/>
              </a:solidFill>
            </a:endParaRPr>
          </a:p>
        </p:txBody>
      </p:sp>
      <p:pic>
        <p:nvPicPr>
          <p:cNvPr id="4" name="Content Placeholder 3" descr="lc.jpg"/>
          <p:cNvPicPr>
            <a:picLocks noGrp="1" noChangeAspect="1"/>
          </p:cNvPicPr>
          <p:nvPr>
            <p:ph idx="1"/>
          </p:nvPr>
        </p:nvPicPr>
        <p:blipFill>
          <a:blip r:embed="rId2" cstate="print"/>
          <a:stretch>
            <a:fillRect/>
          </a:stretch>
        </p:blipFill>
        <p:spPr>
          <a:xfrm>
            <a:off x="1828800" y="1219200"/>
            <a:ext cx="5334000" cy="5451087"/>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 A General Rule, How Do they Feel About …</a:t>
            </a:r>
            <a:endParaRPr lang="en-US" dirty="0"/>
          </a:p>
        </p:txBody>
      </p:sp>
      <p:sp>
        <p:nvSpPr>
          <p:cNvPr id="3" name="Content Placeholder 2"/>
          <p:cNvSpPr>
            <a:spLocks noGrp="1"/>
          </p:cNvSpPr>
          <p:nvPr>
            <p:ph idx="1"/>
          </p:nvPr>
        </p:nvSpPr>
        <p:spPr/>
        <p:txBody>
          <a:bodyPr/>
          <a:lstStyle/>
          <a:p>
            <a:r>
              <a:rPr lang="en-US" dirty="0" smtClean="0"/>
              <a:t>Change?</a:t>
            </a:r>
          </a:p>
          <a:p>
            <a:r>
              <a:rPr lang="en-US" dirty="0" smtClean="0"/>
              <a:t>Role of Government?</a:t>
            </a:r>
          </a:p>
          <a:p>
            <a:r>
              <a:rPr lang="en-US" dirty="0" smtClean="0"/>
              <a:t>Equality?</a:t>
            </a:r>
          </a:p>
          <a:p>
            <a:r>
              <a:rPr lang="en-US" dirty="0" smtClean="0"/>
              <a:t>Economics?</a:t>
            </a:r>
          </a:p>
          <a:p>
            <a:r>
              <a:rPr lang="en-US" dirty="0" smtClean="0"/>
              <a:t>Social Policy?</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00"/>
            <a:ext cx="8229600" cy="1143000"/>
          </a:xfrm>
        </p:spPr>
        <p:txBody>
          <a:bodyPr>
            <a:normAutofit/>
          </a:bodyPr>
          <a:lstStyle/>
          <a:p>
            <a:r>
              <a:rPr lang="en-US" sz="2000" dirty="0" smtClean="0"/>
              <a:t>During the 2010–2011 season, </a:t>
            </a:r>
            <a:r>
              <a:rPr lang="en-US" sz="2000" i="1" dirty="0" smtClean="0"/>
              <a:t>Modern Family</a:t>
            </a:r>
            <a:r>
              <a:rPr lang="en-US" sz="2000" dirty="0" smtClean="0"/>
              <a:t> was the highest rated scripted show in the 18–49 demographic, and the third highest rated overall sitcom behind CBS's </a:t>
            </a:r>
            <a:r>
              <a:rPr lang="en-US" sz="2000" i="1" dirty="0" smtClean="0"/>
              <a:t>The Big Bang Theory</a:t>
            </a:r>
            <a:r>
              <a:rPr lang="en-US" sz="2000" dirty="0" smtClean="0"/>
              <a:t> and </a:t>
            </a:r>
            <a:r>
              <a:rPr lang="en-US" sz="2000" i="1" dirty="0" smtClean="0"/>
              <a:t>Two and a Half Men.</a:t>
            </a:r>
            <a:endParaRPr lang="en-US" sz="2000" dirty="0"/>
          </a:p>
        </p:txBody>
      </p:sp>
      <p:pic>
        <p:nvPicPr>
          <p:cNvPr id="4" name="Content Placeholder 3" descr="modern-family-cast.jpg"/>
          <p:cNvPicPr>
            <a:picLocks noGrp="1" noChangeAspect="1"/>
          </p:cNvPicPr>
          <p:nvPr>
            <p:ph idx="1"/>
          </p:nvPr>
        </p:nvPicPr>
        <p:blipFill>
          <a:blip r:embed="rId2" cstate="print"/>
          <a:stretch>
            <a:fillRect/>
          </a:stretch>
        </p:blipFill>
        <p:spPr>
          <a:xfrm>
            <a:off x="304800" y="0"/>
            <a:ext cx="8153400" cy="5707380"/>
          </a:xfrm>
        </p:spPr>
      </p:pic>
    </p:spTree>
    <p:extLst>
      <p:ext uri="{BB962C8B-B14F-4D97-AF65-F5344CB8AC3E}">
        <p14:creationId xmlns:p14="http://schemas.microsoft.com/office/powerpoint/2010/main" val="20403638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t>Political Participation</a:t>
            </a:r>
            <a:endParaRPr lang="en-US" u="sng" dirty="0"/>
          </a:p>
        </p:txBody>
      </p:sp>
      <p:sp>
        <p:nvSpPr>
          <p:cNvPr id="3" name="Content Placeholder 2"/>
          <p:cNvSpPr>
            <a:spLocks noGrp="1"/>
          </p:cNvSpPr>
          <p:nvPr>
            <p:ph idx="1"/>
          </p:nvPr>
        </p:nvSpPr>
        <p:spPr>
          <a:xfrm>
            <a:off x="457200" y="914400"/>
            <a:ext cx="8229600" cy="5715000"/>
          </a:xfrm>
        </p:spPr>
        <p:txBody>
          <a:bodyPr>
            <a:normAutofit fontScale="92500" lnSpcReduction="20000"/>
          </a:bodyPr>
          <a:lstStyle/>
          <a:p>
            <a:r>
              <a:rPr lang="en-US" dirty="0" smtClean="0"/>
              <a:t>Conventional:</a:t>
            </a:r>
          </a:p>
          <a:p>
            <a:pPr lvl="1"/>
            <a:r>
              <a:rPr lang="en-US" b="1" u="sng" dirty="0" smtClean="0">
                <a:solidFill>
                  <a:srgbClr val="0070C0"/>
                </a:solidFill>
              </a:rPr>
              <a:t>Voting</a:t>
            </a:r>
          </a:p>
          <a:p>
            <a:pPr lvl="1"/>
            <a:r>
              <a:rPr lang="en-US" dirty="0" smtClean="0"/>
              <a:t>Working to persuade others (letters, conversations, demonstrations, etc.)</a:t>
            </a:r>
          </a:p>
          <a:p>
            <a:pPr lvl="1"/>
            <a:r>
              <a:rPr lang="en-US" dirty="0" smtClean="0"/>
              <a:t>Running for office/working in campaigns</a:t>
            </a:r>
          </a:p>
          <a:p>
            <a:r>
              <a:rPr lang="en-US" dirty="0" smtClean="0"/>
              <a:t>Unconventional:</a:t>
            </a:r>
          </a:p>
          <a:p>
            <a:pPr lvl="1"/>
            <a:r>
              <a:rPr lang="en-US" dirty="0" smtClean="0"/>
              <a:t>Protest</a:t>
            </a:r>
          </a:p>
          <a:p>
            <a:pPr lvl="1"/>
            <a:r>
              <a:rPr lang="en-US" dirty="0" smtClean="0"/>
              <a:t>Civil Disobedience</a:t>
            </a:r>
          </a:p>
          <a:p>
            <a:pPr lvl="1"/>
            <a:r>
              <a:rPr lang="en-US" dirty="0" smtClean="0"/>
              <a:t>Violence</a:t>
            </a:r>
          </a:p>
          <a:p>
            <a:pPr>
              <a:buNone/>
            </a:pPr>
            <a:r>
              <a:rPr lang="en-US" dirty="0" smtClean="0"/>
              <a:t>The higher socio-economic status, the higher the level of participation.</a:t>
            </a:r>
          </a:p>
          <a:p>
            <a:pPr>
              <a:buNone/>
            </a:pPr>
            <a:r>
              <a:rPr lang="en-US" i="1" dirty="0" smtClean="0"/>
              <a:t>Group Consciousness </a:t>
            </a:r>
            <a:r>
              <a:rPr lang="en-US" dirty="0" smtClean="0"/>
              <a:t>of minorities/women results in higher levels of participation.</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3200" dirty="0" smtClean="0"/>
              <a:t>But … the Mortgage Interest Tax Deduction …</a:t>
            </a:r>
            <a:endParaRPr lang="en-US" sz="3200" dirty="0"/>
          </a:p>
        </p:txBody>
      </p:sp>
      <p:pic>
        <p:nvPicPr>
          <p:cNvPr id="4" name="Content Placeholder 3" descr="husing incentives.jpg"/>
          <p:cNvPicPr>
            <a:picLocks noGrp="1" noChangeAspect="1"/>
          </p:cNvPicPr>
          <p:nvPr>
            <p:ph idx="1"/>
          </p:nvPr>
        </p:nvPicPr>
        <p:blipFill>
          <a:blip r:embed="rId2" cstate="print"/>
          <a:stretch>
            <a:fillRect/>
          </a:stretch>
        </p:blipFill>
        <p:spPr>
          <a:xfrm>
            <a:off x="0" y="1024054"/>
            <a:ext cx="9144000" cy="713678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a:t>
            </a:r>
            <a:endParaRPr lang="en-US" dirty="0"/>
          </a:p>
        </p:txBody>
      </p:sp>
      <p:sp>
        <p:nvSpPr>
          <p:cNvPr id="3" name="Content Placeholder 2"/>
          <p:cNvSpPr>
            <a:spLocks noGrp="1"/>
          </p:cNvSpPr>
          <p:nvPr>
            <p:ph idx="1"/>
          </p:nvPr>
        </p:nvSpPr>
        <p:spPr/>
        <p:txBody>
          <a:bodyPr>
            <a:normAutofit lnSpcReduction="10000"/>
          </a:bodyPr>
          <a:lstStyle/>
          <a:p>
            <a:r>
              <a:rPr lang="en-US" dirty="0" smtClean="0"/>
              <a:t>83 percent of stocks are owned by one percent of the population. </a:t>
            </a:r>
          </a:p>
          <a:p>
            <a:r>
              <a:rPr lang="en-US" dirty="0" smtClean="0"/>
              <a:t>Sales taxes, which  disproportionately hit low-income families, are in force across the nation. Taxes on financial transactions, which would disproportionately affect the rich, barely exist. </a:t>
            </a:r>
          </a:p>
          <a:p>
            <a:r>
              <a:rPr lang="en-US" dirty="0" smtClean="0"/>
              <a:t>This tax would raise $14.4 billion a year, enough to handle New York’s fiscal deficit, with $4.4 billion leftover.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 …</a:t>
            </a:r>
            <a:endParaRPr lang="en-US" dirty="0"/>
          </a:p>
        </p:txBody>
      </p:sp>
      <p:sp>
        <p:nvSpPr>
          <p:cNvPr id="3" name="Content Placeholder 2"/>
          <p:cNvSpPr>
            <a:spLocks noGrp="1"/>
          </p:cNvSpPr>
          <p:nvPr>
            <p:ph idx="1"/>
          </p:nvPr>
        </p:nvSpPr>
        <p:spPr/>
        <p:txBody>
          <a:bodyPr/>
          <a:lstStyle/>
          <a:p>
            <a:r>
              <a:rPr lang="en-US" dirty="0" smtClean="0"/>
              <a:t>The average effective tax rate for citizens (local, state, and federal) is </a:t>
            </a:r>
            <a:r>
              <a:rPr lang="en-US" dirty="0" smtClean="0">
                <a:solidFill>
                  <a:srgbClr val="FF0000"/>
                </a:solidFill>
              </a:rPr>
              <a:t>~40%</a:t>
            </a:r>
          </a:p>
          <a:p>
            <a:endParaRPr lang="en-US" dirty="0" smtClean="0"/>
          </a:p>
          <a:p>
            <a:r>
              <a:rPr lang="en-US" dirty="0" smtClean="0"/>
              <a:t>The effective tax rate for corporations is </a:t>
            </a:r>
            <a:r>
              <a:rPr lang="en-US" dirty="0" smtClean="0">
                <a:solidFill>
                  <a:srgbClr val="FF0000"/>
                </a:solidFill>
              </a:rPr>
              <a:t>~ 16%</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00"/>
            <a:ext cx="8229600" cy="1371600"/>
          </a:xfrm>
        </p:spPr>
        <p:txBody>
          <a:bodyPr>
            <a:normAutofit/>
          </a:bodyPr>
          <a:lstStyle/>
          <a:p>
            <a:r>
              <a:rPr lang="en-US" sz="2800" dirty="0" smtClean="0"/>
              <a:t>The fourth season premiere drew 11.8 million viewers; the most-watched nonfiction cable series in history.</a:t>
            </a:r>
            <a:endParaRPr lang="en-US" sz="2800" dirty="0"/>
          </a:p>
        </p:txBody>
      </p:sp>
      <p:pic>
        <p:nvPicPr>
          <p:cNvPr id="4" name="Content Placeholder 3" descr="duck-dynasty-0213-xlg.jpg"/>
          <p:cNvPicPr>
            <a:picLocks noGrp="1" noChangeAspect="1"/>
          </p:cNvPicPr>
          <p:nvPr>
            <p:ph idx="1"/>
          </p:nvPr>
        </p:nvPicPr>
        <p:blipFill>
          <a:blip r:embed="rId2" cstate="print"/>
          <a:stretch>
            <a:fillRect/>
          </a:stretch>
        </p:blipFill>
        <p:spPr>
          <a:xfrm>
            <a:off x="1" y="0"/>
            <a:ext cx="9144000" cy="5927218"/>
          </a:xfrm>
        </p:spPr>
      </p:pic>
    </p:spTree>
    <p:extLst>
      <p:ext uri="{BB962C8B-B14F-4D97-AF65-F5344CB8AC3E}">
        <p14:creationId xmlns:p14="http://schemas.microsoft.com/office/powerpoint/2010/main" val="424180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oxnews.jpg"/>
          <p:cNvPicPr>
            <a:picLocks noGrp="1" noChangeAspect="1"/>
          </p:cNvPicPr>
          <p:nvPr>
            <p:ph idx="1"/>
          </p:nvPr>
        </p:nvPicPr>
        <p:blipFill>
          <a:blip r:embed="rId2" cstate="print"/>
          <a:stretch>
            <a:fillRect/>
          </a:stretch>
        </p:blipFill>
        <p:spPr>
          <a:xfrm>
            <a:off x="27892" y="838200"/>
            <a:ext cx="9116108" cy="5151324"/>
          </a:xfrm>
        </p:spPr>
      </p:pic>
    </p:spTree>
    <p:extLst>
      <p:ext uri="{BB962C8B-B14F-4D97-AF65-F5344CB8AC3E}">
        <p14:creationId xmlns:p14="http://schemas.microsoft.com/office/powerpoint/2010/main" val="2039758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ledge.jpg"/>
          <p:cNvPicPr>
            <a:picLocks noGrp="1" noChangeAspect="1"/>
          </p:cNvPicPr>
          <p:nvPr>
            <p:ph idx="1"/>
          </p:nvPr>
        </p:nvPicPr>
        <p:blipFill>
          <a:blip r:embed="rId2" cstate="print"/>
          <a:stretch>
            <a:fillRect/>
          </a:stretch>
        </p:blipFill>
        <p:spPr>
          <a:xfrm>
            <a:off x="838199" y="1"/>
            <a:ext cx="7495953" cy="6858000"/>
          </a:xfrm>
        </p:spPr>
      </p:pic>
    </p:spTree>
    <p:extLst>
      <p:ext uri="{BB962C8B-B14F-4D97-AF65-F5344CB8AC3E}">
        <p14:creationId xmlns:p14="http://schemas.microsoft.com/office/powerpoint/2010/main" val="3608811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ayfear.jpg"/>
          <p:cNvPicPr>
            <a:picLocks noGrp="1" noChangeAspect="1"/>
          </p:cNvPicPr>
          <p:nvPr>
            <p:ph idx="1"/>
          </p:nvPr>
        </p:nvPicPr>
        <p:blipFill>
          <a:blip r:embed="rId2" cstate="print"/>
          <a:stretch>
            <a:fillRect/>
          </a:stretch>
        </p:blipFill>
        <p:spPr>
          <a:xfrm>
            <a:off x="-11305" y="152400"/>
            <a:ext cx="9155305" cy="6042501"/>
          </a:xfrm>
        </p:spPr>
      </p:pic>
    </p:spTree>
    <p:extLst>
      <p:ext uri="{BB962C8B-B14F-4D97-AF65-F5344CB8AC3E}">
        <p14:creationId xmlns:p14="http://schemas.microsoft.com/office/powerpoint/2010/main" val="1886554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DEMOGRAPHY</a:t>
            </a:r>
            <a:endParaRPr lang="en-US" dirty="0"/>
          </a:p>
        </p:txBody>
      </p:sp>
      <p:sp>
        <p:nvSpPr>
          <p:cNvPr id="3" name="Content Placeholder 2"/>
          <p:cNvSpPr>
            <a:spLocks noGrp="1"/>
          </p:cNvSpPr>
          <p:nvPr>
            <p:ph idx="1"/>
          </p:nvPr>
        </p:nvSpPr>
        <p:spPr/>
        <p:txBody>
          <a:bodyPr/>
          <a:lstStyle/>
          <a:p>
            <a:r>
              <a:rPr lang="en-US" dirty="0" smtClean="0"/>
              <a:t>The study of human populations and population changes</a:t>
            </a:r>
          </a:p>
          <a:p>
            <a:r>
              <a:rPr lang="en-US" dirty="0" smtClean="0"/>
              <a:t>Census as primary tool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51530</TotalTime>
  <Words>960</Words>
  <Application>Microsoft Office PowerPoint</Application>
  <PresentationFormat>On-screen Show (4:3)</PresentationFormat>
  <Paragraphs>139</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PUBLIC OPINION and POLITICAL ACTION</vt:lpstr>
      <vt:lpstr>Political Socialization</vt:lpstr>
      <vt:lpstr>Political Culture</vt:lpstr>
      <vt:lpstr>During the 2010–2011 season, Modern Family was the highest rated scripted show in the 18–49 demographic, and the third highest rated overall sitcom behind CBS's The Big Bang Theory and Two and a Half Men.</vt:lpstr>
      <vt:lpstr>The fourth season premiere drew 11.8 million viewers; the most-watched nonfiction cable series in history.</vt:lpstr>
      <vt:lpstr>PowerPoint Presentation</vt:lpstr>
      <vt:lpstr>PowerPoint Presentation</vt:lpstr>
      <vt:lpstr>PowerPoint Presentation</vt:lpstr>
      <vt:lpstr>DEMOGRAPHY</vt:lpstr>
      <vt:lpstr>PowerPoint Presentation</vt:lpstr>
      <vt:lpstr>PowerPoint Presentation</vt:lpstr>
      <vt:lpstr>PowerPoint Presentation</vt:lpstr>
      <vt:lpstr>PowerPoint Presentation</vt:lpstr>
      <vt:lpstr>PowerPoint Presentation</vt:lpstr>
      <vt:lpstr>U.S. Population Distribution by Race and Ethnicity (2010)</vt:lpstr>
      <vt:lpstr>Minority Majority</vt:lpstr>
      <vt:lpstr>Immigration</vt:lpstr>
      <vt:lpstr>PowerPoint Presentation</vt:lpstr>
      <vt:lpstr>The 3 ‘Great Waves’ of Immigration</vt:lpstr>
      <vt:lpstr>PowerPoint Presentation</vt:lpstr>
      <vt:lpstr>Other Demographic Changes</vt:lpstr>
      <vt:lpstr>PowerPoint Presentation</vt:lpstr>
      <vt:lpstr>PowerPoint Presentation</vt:lpstr>
      <vt:lpstr>PUBLIC OPINION</vt:lpstr>
      <vt:lpstr>Measuring Public Opinion</vt:lpstr>
      <vt:lpstr>Poll Legitimacy</vt:lpstr>
      <vt:lpstr>Sampling Techniques</vt:lpstr>
      <vt:lpstr>Exit Polls</vt:lpstr>
      <vt:lpstr>Criticism of Polls</vt:lpstr>
      <vt:lpstr>“Paradox of Mass Politics”</vt:lpstr>
      <vt:lpstr>PowerPoint Presentation</vt:lpstr>
      <vt:lpstr>PowerPoint Presentation</vt:lpstr>
      <vt:lpstr>Decline in Trust in Government</vt:lpstr>
      <vt:lpstr>PowerPoint Presentation</vt:lpstr>
      <vt:lpstr>PowerPoint Presentation</vt:lpstr>
      <vt:lpstr>Political Ideology</vt:lpstr>
      <vt:lpstr>PowerPoint Presentation</vt:lpstr>
      <vt:lpstr>Liberals vs. Conservatives</vt:lpstr>
      <vt:lpstr>As A General Rule, How Do they Feel About …</vt:lpstr>
      <vt:lpstr>Political Participation</vt:lpstr>
      <vt:lpstr>But … the Mortgage Interest Tax Deduction …</vt:lpstr>
      <vt:lpstr>Or …</vt:lpstr>
      <vt:lpstr>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OPINION AND POLITICAL ACTION</dc:title>
  <dc:creator>SCSD</dc:creator>
  <cp:lastModifiedBy>SCSD User</cp:lastModifiedBy>
  <cp:revision>195</cp:revision>
  <dcterms:created xsi:type="dcterms:W3CDTF">2013-11-21T13:58:36Z</dcterms:created>
  <dcterms:modified xsi:type="dcterms:W3CDTF">2019-05-02T14:42:33Z</dcterms:modified>
</cp:coreProperties>
</file>