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5" r:id="rId3"/>
    <p:sldId id="260" r:id="rId4"/>
    <p:sldId id="257" r:id="rId5"/>
    <p:sldId id="258" r:id="rId6"/>
    <p:sldId id="266" r:id="rId7"/>
    <p:sldId id="261" r:id="rId8"/>
    <p:sldId id="267" r:id="rId9"/>
    <p:sldId id="262" r:id="rId10"/>
    <p:sldId id="268" r:id="rId11"/>
    <p:sldId id="263" r:id="rId12"/>
    <p:sldId id="264" r:id="rId13"/>
    <p:sldId id="270" r:id="rId14"/>
    <p:sldId id="271" r:id="rId15"/>
    <p:sldId id="259" r:id="rId16"/>
    <p:sldId id="269" r:id="rId17"/>
    <p:sldId id="272" r:id="rId18"/>
    <p:sldId id="273" r:id="rId19"/>
    <p:sldId id="274" r:id="rId20"/>
    <p:sldId id="275" r:id="rId21"/>
    <p:sldId id="290" r:id="rId22"/>
    <p:sldId id="276" r:id="rId23"/>
    <p:sldId id="277" r:id="rId24"/>
    <p:sldId id="278"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C0591-F953-47D1-96FC-EF94D9A5BEF6}" type="datetimeFigureOut">
              <a:rPr lang="en-US" smtClean="0"/>
              <a:t>5/2/2019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E6A96E-F6CE-46F1-8531-5CC0CDD5A0D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E6A96E-F6CE-46F1-8531-5CC0CDD5A0D3}"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AC08F0-5CD8-414B-88D2-DAC7406D3657}"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2AED-4255-4C6F-A014-48E613C2F3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C08F0-5CD8-414B-88D2-DAC7406D3657}"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2AED-4255-4C6F-A014-48E613C2F3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C08F0-5CD8-414B-88D2-DAC7406D3657}"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2AED-4255-4C6F-A014-48E613C2F3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C08F0-5CD8-414B-88D2-DAC7406D3657}"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2AED-4255-4C6F-A014-48E613C2F3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C08F0-5CD8-414B-88D2-DAC7406D3657}"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2AED-4255-4C6F-A014-48E613C2F3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AC08F0-5CD8-414B-88D2-DAC7406D3657}"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C2AED-4255-4C6F-A014-48E613C2F3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AC08F0-5CD8-414B-88D2-DAC7406D3657}" type="datetimeFigureOut">
              <a:rPr lang="en-US" smtClean="0"/>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C2AED-4255-4C6F-A014-48E613C2F3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AC08F0-5CD8-414B-88D2-DAC7406D3657}"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C2AED-4255-4C6F-A014-48E613C2F3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C08F0-5CD8-414B-88D2-DAC7406D3657}" type="datetimeFigureOut">
              <a:rPr lang="en-US" smtClean="0"/>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C2AED-4255-4C6F-A014-48E613C2F3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C08F0-5CD8-414B-88D2-DAC7406D3657}"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C2AED-4255-4C6F-A014-48E613C2F3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C08F0-5CD8-414B-88D2-DAC7406D3657}"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C2AED-4255-4C6F-A014-48E613C2F3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AC08F0-5CD8-414B-88D2-DAC7406D3657}" type="datetimeFigureOut">
              <a:rPr lang="en-US" smtClean="0"/>
              <a:t>5/2/2019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C2AED-4255-4C6F-A014-48E613C2F3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4114800"/>
          </a:xfrm>
        </p:spPr>
        <p:txBody>
          <a:bodyPr>
            <a:noAutofit/>
          </a:bodyPr>
          <a:lstStyle/>
          <a:p>
            <a:r>
              <a:rPr lang="en-US" sz="7200" dirty="0" smtClean="0"/>
              <a:t/>
            </a:r>
            <a:br>
              <a:rPr lang="en-US" sz="7200" dirty="0" smtClean="0"/>
            </a:br>
            <a:r>
              <a:rPr lang="en-US" sz="7200" dirty="0" smtClean="0"/>
              <a:t>Healthcare, the Environment, and Energy Policymaking</a:t>
            </a:r>
            <a:endParaRPr lang="en-US" sz="72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creaselife.jpg"/>
          <p:cNvPicPr>
            <a:picLocks noGrp="1" noChangeAspect="1"/>
          </p:cNvPicPr>
          <p:nvPr>
            <p:ph idx="1"/>
          </p:nvPr>
        </p:nvPicPr>
        <p:blipFill>
          <a:blip r:embed="rId2" cstate="print"/>
          <a:stretch>
            <a:fillRect/>
          </a:stretch>
        </p:blipFill>
        <p:spPr>
          <a:xfrm>
            <a:off x="0" y="381000"/>
            <a:ext cx="9144000" cy="600891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Health</a:t>
            </a:r>
            <a:endParaRPr lang="en-US" dirty="0"/>
          </a:p>
        </p:txBody>
      </p:sp>
      <p:sp>
        <p:nvSpPr>
          <p:cNvPr id="3" name="Content Placeholder 2"/>
          <p:cNvSpPr>
            <a:spLocks noGrp="1"/>
          </p:cNvSpPr>
          <p:nvPr>
            <p:ph idx="1"/>
          </p:nvPr>
        </p:nvSpPr>
        <p:spPr/>
        <p:txBody>
          <a:bodyPr/>
          <a:lstStyle/>
          <a:p>
            <a:r>
              <a:rPr lang="en-US" u="sng" dirty="0" smtClean="0"/>
              <a:t>Income</a:t>
            </a:r>
            <a:r>
              <a:rPr lang="en-US" dirty="0" smtClean="0"/>
              <a:t>: 25% of those &lt;$25,000/yr. uninsured</a:t>
            </a:r>
          </a:p>
          <a:p>
            <a:r>
              <a:rPr lang="en-US" u="sng" dirty="0" smtClean="0"/>
              <a:t>Race</a:t>
            </a:r>
            <a:r>
              <a:rPr lang="en-US" dirty="0" smtClean="0"/>
              <a:t>: 31% of Latinos, 19% of African-Americans (</a:t>
            </a:r>
            <a:r>
              <a:rPr lang="en-US" b="1" i="1" dirty="0" smtClean="0">
                <a:solidFill>
                  <a:srgbClr val="FF0000"/>
                </a:solidFill>
              </a:rPr>
              <a:t>twice</a:t>
            </a:r>
            <a:r>
              <a:rPr lang="en-US" i="1" dirty="0" smtClean="0">
                <a:solidFill>
                  <a:srgbClr val="FF0000"/>
                </a:solidFill>
              </a:rPr>
              <a:t> infant mortality of whites</a:t>
            </a:r>
            <a:r>
              <a:rPr lang="en-US" dirty="0" smtClean="0"/>
              <a:t>), 15% of whites uninsured (</a:t>
            </a:r>
            <a:r>
              <a:rPr lang="en-US" b="1" i="1" dirty="0" smtClean="0">
                <a:solidFill>
                  <a:srgbClr val="FF0000"/>
                </a:solidFill>
              </a:rPr>
              <a:t>+5 years </a:t>
            </a:r>
            <a:r>
              <a:rPr lang="en-US" i="1" dirty="0" smtClean="0">
                <a:solidFill>
                  <a:srgbClr val="FF0000"/>
                </a:solidFill>
              </a:rPr>
              <a:t>of life expectancy over A-A’s</a:t>
            </a:r>
            <a:r>
              <a:rPr lang="en-US" dirty="0" smtClean="0"/>
              <a:t>)</a:t>
            </a:r>
          </a:p>
          <a:p>
            <a:r>
              <a:rPr lang="en-US" u="sng" dirty="0" smtClean="0"/>
              <a:t>Age</a:t>
            </a:r>
            <a:r>
              <a:rPr lang="en-US" dirty="0" smtClean="0"/>
              <a:t>: 7 million children uninsured; 18-29 year-olds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hatwhatwhat.gif"/>
          <p:cNvPicPr>
            <a:picLocks noGrp="1" noChangeAspect="1"/>
          </p:cNvPicPr>
          <p:nvPr>
            <p:ph idx="1"/>
          </p:nvPr>
        </p:nvPicPr>
        <p:blipFill>
          <a:blip r:embed="rId2" cstate="print"/>
          <a:stretch>
            <a:fillRect/>
          </a:stretch>
        </p:blipFill>
        <p:spPr>
          <a:xfrm>
            <a:off x="0" y="0"/>
            <a:ext cx="5715000" cy="3810000"/>
          </a:xfrm>
        </p:spPr>
      </p:pic>
      <p:pic>
        <p:nvPicPr>
          <p:cNvPr id="5" name="Picture 4" descr="drwho.jpg"/>
          <p:cNvPicPr>
            <a:picLocks noChangeAspect="1"/>
          </p:cNvPicPr>
          <p:nvPr/>
        </p:nvPicPr>
        <p:blipFill>
          <a:blip r:embed="rId3" cstate="print"/>
          <a:stretch>
            <a:fillRect/>
          </a:stretch>
        </p:blipFill>
        <p:spPr>
          <a:xfrm>
            <a:off x="3543300" y="3367423"/>
            <a:ext cx="5600700" cy="349057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Poor Health = Increased Costs</a:t>
            </a:r>
            <a:endParaRPr lang="en-US" dirty="0"/>
          </a:p>
        </p:txBody>
      </p:sp>
      <p:sp>
        <p:nvSpPr>
          <p:cNvPr id="3" name="Content Placeholder 2"/>
          <p:cNvSpPr>
            <a:spLocks noGrp="1"/>
          </p:cNvSpPr>
          <p:nvPr>
            <p:ph idx="1"/>
          </p:nvPr>
        </p:nvSpPr>
        <p:spPr>
          <a:xfrm>
            <a:off x="457200" y="1295400"/>
            <a:ext cx="8229600" cy="5105400"/>
          </a:xfrm>
        </p:spPr>
        <p:txBody>
          <a:bodyPr/>
          <a:lstStyle/>
          <a:p>
            <a:r>
              <a:rPr lang="en-US" dirty="0" smtClean="0"/>
              <a:t>Lack of Preventive Care = </a:t>
            </a:r>
            <a:r>
              <a:rPr lang="en-US" b="1" dirty="0" smtClean="0">
                <a:solidFill>
                  <a:srgbClr val="0070C0"/>
                </a:solidFill>
              </a:rPr>
              <a:t>+25% </a:t>
            </a:r>
            <a:r>
              <a:rPr lang="en-US" dirty="0" smtClean="0"/>
              <a:t>risk of dying</a:t>
            </a:r>
          </a:p>
          <a:p>
            <a:r>
              <a:rPr lang="en-US" dirty="0" smtClean="0"/>
              <a:t>Lack of Prenatal and Neonatal care</a:t>
            </a:r>
          </a:p>
          <a:p>
            <a:r>
              <a:rPr lang="en-US" dirty="0" smtClean="0"/>
              <a:t>Children: lack of proper immunizations, Dental care, prescription medication</a:t>
            </a:r>
          </a:p>
          <a:p>
            <a:endParaRPr lang="en-US" dirty="0"/>
          </a:p>
          <a:p>
            <a:pPr>
              <a:buNone/>
            </a:pPr>
            <a:r>
              <a:rPr lang="en-US" dirty="0" smtClean="0"/>
              <a:t>For the poor with limited/no options, </a:t>
            </a:r>
            <a:r>
              <a:rPr lang="en-US" i="1" dirty="0" smtClean="0">
                <a:solidFill>
                  <a:srgbClr val="FF0000"/>
                </a:solidFill>
              </a:rPr>
              <a:t>Medical Migration</a:t>
            </a:r>
            <a:r>
              <a:rPr lang="en-US" dirty="0" smtClean="0"/>
              <a:t> occurs (‘outsourcing’ medical care to foreign entities).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ink-of-the-children.jpg"/>
          <p:cNvPicPr>
            <a:picLocks noGrp="1" noChangeAspect="1"/>
          </p:cNvPicPr>
          <p:nvPr>
            <p:ph idx="1"/>
          </p:nvPr>
        </p:nvPicPr>
        <p:blipFill>
          <a:blip r:embed="rId2" cstate="print"/>
          <a:stretch>
            <a:fillRect/>
          </a:stretch>
        </p:blipFill>
        <p:spPr>
          <a:xfrm>
            <a:off x="381000" y="0"/>
            <a:ext cx="8305800" cy="687376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r>
              <a:rPr lang="en-US" b="1" dirty="0" smtClean="0"/>
              <a:t>The Affordable Care Act</a:t>
            </a:r>
            <a:endParaRPr lang="en-US" dirty="0"/>
          </a:p>
        </p:txBody>
      </p:sp>
      <p:sp>
        <p:nvSpPr>
          <p:cNvPr id="3" name="Content Placeholder 2"/>
          <p:cNvSpPr>
            <a:spLocks noGrp="1"/>
          </p:cNvSpPr>
          <p:nvPr>
            <p:ph idx="1"/>
          </p:nvPr>
        </p:nvSpPr>
        <p:spPr>
          <a:xfrm>
            <a:off x="457200" y="762000"/>
            <a:ext cx="8229600" cy="6096000"/>
          </a:xfrm>
        </p:spPr>
        <p:txBody>
          <a:bodyPr>
            <a:normAutofit fontScale="55000" lnSpcReduction="20000"/>
          </a:bodyPr>
          <a:lstStyle/>
          <a:p>
            <a:pPr>
              <a:buNone/>
            </a:pPr>
            <a:r>
              <a:rPr lang="en-US" sz="3600" b="1" dirty="0" smtClean="0">
                <a:solidFill>
                  <a:srgbClr val="0070C0"/>
                </a:solidFill>
              </a:rPr>
              <a:t>Coverage</a:t>
            </a:r>
          </a:p>
          <a:p>
            <a:r>
              <a:rPr lang="en-US" b="1" dirty="0" smtClean="0">
                <a:solidFill>
                  <a:srgbClr val="0070C0"/>
                </a:solidFill>
              </a:rPr>
              <a:t>Ends Pre-Existing Condition Exclusions for Children</a:t>
            </a:r>
            <a:r>
              <a:rPr lang="en-US" dirty="0" smtClean="0">
                <a:solidFill>
                  <a:srgbClr val="0070C0"/>
                </a:solidFill>
              </a:rPr>
              <a:t>: Health plans can no longer limit or deny benefits to children under 19 due to a pre-existing condition</a:t>
            </a:r>
          </a:p>
          <a:p>
            <a:r>
              <a:rPr lang="en-US" b="1" dirty="0" smtClean="0">
                <a:solidFill>
                  <a:srgbClr val="0070C0"/>
                </a:solidFill>
              </a:rPr>
              <a:t>Keeps Young Adults Covered:</a:t>
            </a:r>
            <a:r>
              <a:rPr lang="en-US" dirty="0" smtClean="0">
                <a:solidFill>
                  <a:srgbClr val="0070C0"/>
                </a:solidFill>
              </a:rPr>
              <a:t> If you are under 26, you may be eligible to be covered under your parent’s health plan</a:t>
            </a:r>
          </a:p>
          <a:p>
            <a:r>
              <a:rPr lang="en-US" b="1" dirty="0" smtClean="0">
                <a:solidFill>
                  <a:srgbClr val="0070C0"/>
                </a:solidFill>
              </a:rPr>
              <a:t>Ends Arbitrary Withdrawals of Insurance Coverage</a:t>
            </a:r>
            <a:r>
              <a:rPr lang="en-US" dirty="0" smtClean="0">
                <a:solidFill>
                  <a:srgbClr val="0070C0"/>
                </a:solidFill>
              </a:rPr>
              <a:t>: Insurers can no longer cancel your coverage</a:t>
            </a:r>
            <a:r>
              <a:rPr lang="en-US" dirty="0">
                <a:solidFill>
                  <a:srgbClr val="0070C0"/>
                </a:solidFill>
              </a:rPr>
              <a:t> </a:t>
            </a:r>
            <a:r>
              <a:rPr lang="en-US" dirty="0" smtClean="0">
                <a:solidFill>
                  <a:srgbClr val="0070C0"/>
                </a:solidFill>
              </a:rPr>
              <a:t>just because you made an honest mistake.</a:t>
            </a:r>
          </a:p>
          <a:p>
            <a:r>
              <a:rPr lang="en-US" b="1" dirty="0" smtClean="0">
                <a:solidFill>
                  <a:srgbClr val="0070C0"/>
                </a:solidFill>
              </a:rPr>
              <a:t>Guarantees Your Right to Appeal</a:t>
            </a:r>
            <a:r>
              <a:rPr lang="en-US" dirty="0" smtClean="0">
                <a:solidFill>
                  <a:srgbClr val="0070C0"/>
                </a:solidFill>
              </a:rPr>
              <a:t>: You now have the right to ask that your plan reconsider its denial of payment</a:t>
            </a:r>
          </a:p>
          <a:p>
            <a:pPr>
              <a:buNone/>
            </a:pPr>
            <a:r>
              <a:rPr lang="en-US" sz="3600" b="1" dirty="0" smtClean="0">
                <a:solidFill>
                  <a:srgbClr val="FF0000"/>
                </a:solidFill>
              </a:rPr>
              <a:t>Costs</a:t>
            </a:r>
          </a:p>
          <a:p>
            <a:r>
              <a:rPr lang="en-US" b="1" dirty="0" smtClean="0">
                <a:solidFill>
                  <a:srgbClr val="FF0000"/>
                </a:solidFill>
              </a:rPr>
              <a:t>Ends Lifetime Limits on Coverage:</a:t>
            </a:r>
            <a:r>
              <a:rPr lang="en-US" dirty="0" smtClean="0">
                <a:solidFill>
                  <a:srgbClr val="FF0000"/>
                </a:solidFill>
              </a:rPr>
              <a:t> Lifetime limits on most benefits are banned for all new health insurance plans</a:t>
            </a:r>
          </a:p>
          <a:p>
            <a:r>
              <a:rPr lang="en-US" b="1" dirty="0" smtClean="0">
                <a:solidFill>
                  <a:srgbClr val="FF0000"/>
                </a:solidFill>
              </a:rPr>
              <a:t>Reviews Premium Increases</a:t>
            </a:r>
            <a:r>
              <a:rPr lang="en-US" dirty="0" smtClean="0">
                <a:solidFill>
                  <a:srgbClr val="FF0000"/>
                </a:solidFill>
              </a:rPr>
              <a:t>: Insurance companies must now publicly justify any unreasonable rate hikes</a:t>
            </a:r>
          </a:p>
          <a:p>
            <a:r>
              <a:rPr lang="en-US" b="1" dirty="0" smtClean="0">
                <a:solidFill>
                  <a:srgbClr val="FF0000"/>
                </a:solidFill>
              </a:rPr>
              <a:t>Helps You Get the Most from Your Premium Dollars</a:t>
            </a:r>
            <a:r>
              <a:rPr lang="en-US" dirty="0" smtClean="0">
                <a:solidFill>
                  <a:srgbClr val="FF0000"/>
                </a:solidFill>
              </a:rPr>
              <a:t>: Your premium dollars must be spent primarily on health care – not administrative costs.</a:t>
            </a:r>
          </a:p>
          <a:p>
            <a:pPr>
              <a:buNone/>
            </a:pPr>
            <a:r>
              <a:rPr lang="en-US" sz="3600" b="1" dirty="0" smtClean="0">
                <a:solidFill>
                  <a:schemeClr val="accent4">
                    <a:lumMod val="50000"/>
                  </a:schemeClr>
                </a:solidFill>
              </a:rPr>
              <a:t>Care</a:t>
            </a:r>
          </a:p>
          <a:p>
            <a:r>
              <a:rPr lang="en-US" b="1" dirty="0" smtClean="0">
                <a:solidFill>
                  <a:schemeClr val="accent4">
                    <a:lumMod val="50000"/>
                  </a:schemeClr>
                </a:solidFill>
              </a:rPr>
              <a:t>Covers Preventive Care at No Cost to You</a:t>
            </a:r>
            <a:r>
              <a:rPr lang="en-US" dirty="0" smtClean="0">
                <a:solidFill>
                  <a:schemeClr val="accent4">
                    <a:lumMod val="50000"/>
                  </a:schemeClr>
                </a:solidFill>
              </a:rPr>
              <a:t>: You may be eligible for recommended preventive health services. No copayment.</a:t>
            </a:r>
          </a:p>
          <a:p>
            <a:r>
              <a:rPr lang="en-US" b="1" dirty="0" smtClean="0">
                <a:solidFill>
                  <a:schemeClr val="accent4">
                    <a:lumMod val="50000"/>
                  </a:schemeClr>
                </a:solidFill>
              </a:rPr>
              <a:t>Protects Your Choice of Doctors:</a:t>
            </a:r>
            <a:r>
              <a:rPr lang="en-US" dirty="0" smtClean="0">
                <a:solidFill>
                  <a:schemeClr val="accent4">
                    <a:lumMod val="50000"/>
                  </a:schemeClr>
                </a:solidFill>
              </a:rPr>
              <a:t> Choose the primary care doctor you want from your plan’s network.</a:t>
            </a:r>
          </a:p>
          <a:p>
            <a:r>
              <a:rPr lang="en-US" b="1" dirty="0" smtClean="0">
                <a:solidFill>
                  <a:schemeClr val="accent4">
                    <a:lumMod val="50000"/>
                  </a:schemeClr>
                </a:solidFill>
              </a:rPr>
              <a:t>Removes Insurance Company Barriers to Emergency Services</a:t>
            </a:r>
            <a:r>
              <a:rPr lang="en-US" dirty="0" smtClean="0">
                <a:solidFill>
                  <a:schemeClr val="accent4">
                    <a:lumMod val="50000"/>
                  </a:schemeClr>
                </a:solidFill>
              </a:rPr>
              <a:t>: You can seek emergency care at a hospital outside of your health plan’s network.</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0"/>
            <a:ext cx="8229600" cy="914400"/>
          </a:xfrm>
        </p:spPr>
        <p:txBody>
          <a:bodyPr>
            <a:normAutofit/>
          </a:bodyPr>
          <a:lstStyle/>
          <a:p>
            <a:r>
              <a:rPr lang="en-US" sz="3600" b="1" dirty="0" smtClean="0">
                <a:solidFill>
                  <a:schemeClr val="accent3">
                    <a:lumMod val="50000"/>
                  </a:schemeClr>
                </a:solidFill>
                <a:latin typeface="Papyrus" pitchFamily="66" charset="0"/>
              </a:rPr>
              <a:t>ENVIRONMENTAL POLICY</a:t>
            </a:r>
            <a:endParaRPr lang="en-US" sz="3600" b="1" dirty="0">
              <a:solidFill>
                <a:schemeClr val="accent3">
                  <a:lumMod val="50000"/>
                </a:schemeClr>
              </a:solidFill>
              <a:latin typeface="Papyrus" pitchFamily="66" charset="0"/>
            </a:endParaRPr>
          </a:p>
        </p:txBody>
      </p:sp>
      <p:pic>
        <p:nvPicPr>
          <p:cNvPr id="4" name="Content Placeholder 3" descr="nature-green-tree-nature-autumn-spring-hd-high-resolution-wallpaper-widescreen.jpg"/>
          <p:cNvPicPr>
            <a:picLocks noGrp="1" noChangeAspect="1"/>
          </p:cNvPicPr>
          <p:nvPr>
            <p:ph idx="1"/>
          </p:nvPr>
        </p:nvPicPr>
        <p:blipFill>
          <a:blip r:embed="rId2" cstate="print"/>
          <a:stretch>
            <a:fillRect/>
          </a:stretch>
        </p:blipFill>
        <p:spPr>
          <a:xfrm>
            <a:off x="-24130" y="0"/>
            <a:ext cx="9168130" cy="573008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enry-david-thoreau-society-quotes-if-a-man-walks-in-the-woods-for.jpg"/>
          <p:cNvPicPr>
            <a:picLocks noGrp="1" noChangeAspect="1"/>
          </p:cNvPicPr>
          <p:nvPr>
            <p:ph idx="1"/>
          </p:nvPr>
        </p:nvPicPr>
        <p:blipFill>
          <a:blip r:embed="rId2" cstate="print"/>
          <a:stretch>
            <a:fillRect/>
          </a:stretch>
        </p:blipFill>
        <p:spPr>
          <a:xfrm>
            <a:off x="1600200" y="-60195"/>
            <a:ext cx="5410200" cy="696399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Teddy Roosevelt</a:t>
            </a:r>
            <a:endParaRPr lang="en-US" dirty="0"/>
          </a:p>
        </p:txBody>
      </p:sp>
      <p:sp>
        <p:nvSpPr>
          <p:cNvPr id="3" name="Content Placeholder 2"/>
          <p:cNvSpPr>
            <a:spLocks noGrp="1"/>
          </p:cNvSpPr>
          <p:nvPr>
            <p:ph idx="1"/>
          </p:nvPr>
        </p:nvSpPr>
        <p:spPr>
          <a:xfrm>
            <a:off x="457200" y="1295400"/>
            <a:ext cx="8229600" cy="5410200"/>
          </a:xfrm>
        </p:spPr>
        <p:txBody>
          <a:bodyPr>
            <a:normAutofit fontScale="77500" lnSpcReduction="20000"/>
          </a:bodyPr>
          <a:lstStyle/>
          <a:p>
            <a:r>
              <a:rPr lang="en-US" dirty="0">
                <a:solidFill>
                  <a:schemeClr val="accent3">
                    <a:lumMod val="50000"/>
                  </a:schemeClr>
                </a:solidFill>
              </a:rPr>
              <a:t>E</a:t>
            </a:r>
            <a:r>
              <a:rPr lang="en-US" dirty="0" smtClean="0">
                <a:solidFill>
                  <a:schemeClr val="accent3">
                    <a:lumMod val="50000"/>
                  </a:schemeClr>
                </a:solidFill>
              </a:rPr>
              <a:t>ncouraged the Newlands Reclamation Act of 1902 to promote federal construction of dams to irrigate small farms and placed 230 million acres (360,000 mi²) under federal protection. </a:t>
            </a:r>
          </a:p>
          <a:p>
            <a:r>
              <a:rPr lang="en-US" dirty="0">
                <a:solidFill>
                  <a:srgbClr val="00B050"/>
                </a:solidFill>
              </a:rPr>
              <a:t>S</a:t>
            </a:r>
            <a:r>
              <a:rPr lang="en-US" dirty="0" smtClean="0">
                <a:solidFill>
                  <a:srgbClr val="00B050"/>
                </a:solidFill>
              </a:rPr>
              <a:t>et aside more Federal land for national parks and nature preserves than all of his predecessors combined.</a:t>
            </a:r>
          </a:p>
          <a:p>
            <a:r>
              <a:rPr lang="en-US" dirty="0">
                <a:solidFill>
                  <a:schemeClr val="accent3">
                    <a:lumMod val="50000"/>
                  </a:schemeClr>
                </a:solidFill>
              </a:rPr>
              <a:t>E</a:t>
            </a:r>
            <a:r>
              <a:rPr lang="en-US" dirty="0" smtClean="0">
                <a:solidFill>
                  <a:schemeClr val="accent3">
                    <a:lumMod val="50000"/>
                  </a:schemeClr>
                </a:solidFill>
              </a:rPr>
              <a:t>stablished the United States Forest Service, signed into law the creation of five National Parks, and signed the year 1906 Antiquities Act, under which he proclaimed 18 new U.S. National Monuments. </a:t>
            </a:r>
          </a:p>
          <a:p>
            <a:r>
              <a:rPr lang="en-US" dirty="0" smtClean="0">
                <a:solidFill>
                  <a:srgbClr val="00B050"/>
                </a:solidFill>
              </a:rPr>
              <a:t>He also established the first 51 Bird Reserves, four Game Preserves, and 150 National Forests, including Shoshone National Forest, the nation's first. </a:t>
            </a:r>
          </a:p>
          <a:p>
            <a:r>
              <a:rPr lang="en-US" dirty="0" smtClean="0">
                <a:solidFill>
                  <a:schemeClr val="accent3">
                    <a:lumMod val="50000"/>
                  </a:schemeClr>
                </a:solidFill>
              </a:rPr>
              <a:t>The area of the United States that he placed under public protection totals approximately 230,000,000 acres</a:t>
            </a:r>
            <a:r>
              <a:rPr lang="en-US" dirty="0" smtClean="0"/>
              <a: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r.jpg"/>
          <p:cNvPicPr>
            <a:picLocks noGrp="1" noChangeAspect="1"/>
          </p:cNvPicPr>
          <p:nvPr>
            <p:ph idx="1"/>
          </p:nvPr>
        </p:nvPicPr>
        <p:blipFill>
          <a:blip r:embed="rId2" cstate="print"/>
          <a:stretch>
            <a:fillRect/>
          </a:stretch>
        </p:blipFill>
        <p:spPr>
          <a:xfrm>
            <a:off x="-85725" y="1143000"/>
            <a:ext cx="9229725" cy="43434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urse-Joker-the-joker-10604103-605-288.jpg"/>
          <p:cNvPicPr>
            <a:picLocks noGrp="1" noChangeAspect="1"/>
          </p:cNvPicPr>
          <p:nvPr>
            <p:ph idx="1"/>
          </p:nvPr>
        </p:nvPicPr>
        <p:blipFill>
          <a:blip r:embed="rId2" cstate="print"/>
          <a:stretch>
            <a:fillRect/>
          </a:stretch>
        </p:blipFill>
        <p:spPr>
          <a:xfrm>
            <a:off x="-388673" y="457200"/>
            <a:ext cx="9924522" cy="47244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00"/>
            <a:ext cx="8229600" cy="1143000"/>
          </a:xfrm>
        </p:spPr>
        <p:txBody>
          <a:bodyPr>
            <a:noAutofit/>
          </a:bodyPr>
          <a:lstStyle/>
          <a:p>
            <a:r>
              <a:rPr lang="en-US" sz="8800" dirty="0" smtClean="0">
                <a:latin typeface="Freestyle Script" pitchFamily="66" charset="0"/>
              </a:rPr>
              <a:t>1970’s</a:t>
            </a:r>
            <a:endParaRPr lang="en-US" sz="8800" dirty="0">
              <a:latin typeface="Freestyle Script" pitchFamily="66" charset="0"/>
            </a:endParaRPr>
          </a:p>
        </p:txBody>
      </p:sp>
      <p:pic>
        <p:nvPicPr>
          <p:cNvPr id="4" name="Content Placeholder 3" descr="hippy.jpg"/>
          <p:cNvPicPr>
            <a:picLocks noGrp="1" noChangeAspect="1"/>
          </p:cNvPicPr>
          <p:nvPr>
            <p:ph idx="1"/>
          </p:nvPr>
        </p:nvPicPr>
        <p:blipFill>
          <a:blip r:embed="rId2" cstate="print"/>
          <a:stretch>
            <a:fillRect/>
          </a:stretch>
        </p:blipFill>
        <p:spPr>
          <a:xfrm>
            <a:off x="229666" y="-1"/>
            <a:ext cx="8457134" cy="5745227"/>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antihippy.jpg"/>
          <p:cNvPicPr>
            <a:picLocks noChangeAspect="1"/>
          </p:cNvPicPr>
          <p:nvPr/>
        </p:nvPicPr>
        <p:blipFill>
          <a:blip r:embed="rId2" cstate="print"/>
          <a:stretch>
            <a:fillRect/>
          </a:stretch>
        </p:blipFill>
        <p:spPr>
          <a:xfrm>
            <a:off x="4572000" y="2362199"/>
            <a:ext cx="4572000" cy="4688237"/>
          </a:xfrm>
          <a:prstGeom prst="rect">
            <a:avLst/>
          </a:prstGeom>
        </p:spPr>
      </p:pic>
      <p:pic>
        <p:nvPicPr>
          <p:cNvPr id="4" name="Content Placeholder 3" descr="billary.jpg"/>
          <p:cNvPicPr>
            <a:picLocks noGrp="1" noChangeAspect="1"/>
          </p:cNvPicPr>
          <p:nvPr>
            <p:ph idx="1"/>
          </p:nvPr>
        </p:nvPicPr>
        <p:blipFill>
          <a:blip r:embed="rId3" cstate="print"/>
          <a:stretch>
            <a:fillRect/>
          </a:stretch>
        </p:blipFill>
        <p:spPr>
          <a:xfrm>
            <a:off x="0" y="0"/>
            <a:ext cx="4876800" cy="4362370"/>
          </a:xfrm>
        </p:spPr>
      </p:pic>
      <p:pic>
        <p:nvPicPr>
          <p:cNvPr id="6" name="Picture 5" descr="Earth-DaySF.png"/>
          <p:cNvPicPr>
            <a:picLocks noChangeAspect="1"/>
          </p:cNvPicPr>
          <p:nvPr/>
        </p:nvPicPr>
        <p:blipFill>
          <a:blip r:embed="rId4" cstate="print"/>
          <a:stretch>
            <a:fillRect/>
          </a:stretch>
        </p:blipFill>
        <p:spPr>
          <a:xfrm>
            <a:off x="5257800" y="0"/>
            <a:ext cx="3505200" cy="286382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324600"/>
          </a:xfrm>
        </p:spPr>
        <p:txBody>
          <a:bodyPr>
            <a:normAutofit/>
          </a:bodyPr>
          <a:lstStyle/>
          <a:p>
            <a:r>
              <a:rPr lang="en-US" dirty="0" smtClean="0"/>
              <a:t>Environmental Protection Agency (EPA)</a:t>
            </a:r>
          </a:p>
          <a:p>
            <a:pPr lvl="1"/>
            <a:r>
              <a:rPr lang="en-US" dirty="0" smtClean="0"/>
              <a:t>Nation’s largest regulatory agency</a:t>
            </a:r>
          </a:p>
          <a:p>
            <a:r>
              <a:rPr lang="en-US" dirty="0" smtClean="0"/>
              <a:t>Environmental Impact Statement (EIS)</a:t>
            </a:r>
          </a:p>
          <a:p>
            <a:r>
              <a:rPr lang="en-US" dirty="0" smtClean="0"/>
              <a:t>Clean Air Act</a:t>
            </a:r>
          </a:p>
          <a:p>
            <a:r>
              <a:rPr lang="en-US" dirty="0" smtClean="0"/>
              <a:t>Water Pollution Control Act</a:t>
            </a:r>
          </a:p>
          <a:p>
            <a:r>
              <a:rPr lang="en-US" dirty="0" smtClean="0"/>
              <a:t>Endangered Species Act</a:t>
            </a:r>
          </a:p>
          <a:p>
            <a:r>
              <a:rPr lang="en-US" dirty="0" smtClean="0"/>
              <a:t>Superfund</a:t>
            </a:r>
          </a:p>
          <a:p>
            <a:pPr lvl="1"/>
            <a:r>
              <a:rPr lang="en-US" dirty="0" smtClean="0"/>
              <a:t>Fund, created by taxing chemical </a:t>
            </a:r>
            <a:r>
              <a:rPr lang="en-US" dirty="0" err="1" smtClean="0"/>
              <a:t>prodcuts</a:t>
            </a:r>
            <a:r>
              <a:rPr lang="en-US" dirty="0" smtClean="0"/>
              <a:t>, to clean up waste sites</a:t>
            </a:r>
          </a:p>
          <a:p>
            <a:r>
              <a:rPr lang="en-US" dirty="0" smtClean="0"/>
              <a:t>Nuclear Waste   </a:t>
            </a:r>
            <a:r>
              <a:rPr lang="en-US" i="1" dirty="0" smtClean="0"/>
              <a:t>“NIMBY”</a:t>
            </a:r>
          </a:p>
          <a:p>
            <a:r>
              <a:rPr lang="en-US" dirty="0" smtClean="0"/>
              <a:t>Global Warming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hoax-cop15.jpg"/>
          <p:cNvPicPr>
            <a:picLocks noGrp="1" noChangeAspect="1"/>
          </p:cNvPicPr>
          <p:nvPr>
            <p:ph idx="1"/>
          </p:nvPr>
        </p:nvPicPr>
        <p:blipFill>
          <a:blip r:embed="rId2" cstate="print"/>
          <a:stretch>
            <a:fillRect/>
          </a:stretch>
        </p:blipFill>
        <p:spPr>
          <a:xfrm>
            <a:off x="-1" y="228600"/>
            <a:ext cx="9153153" cy="6096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hl_0401_energy_policy.jpg"/>
          <p:cNvPicPr>
            <a:picLocks noGrp="1" noChangeAspect="1"/>
          </p:cNvPicPr>
          <p:nvPr>
            <p:ph idx="1"/>
          </p:nvPr>
        </p:nvPicPr>
        <p:blipFill>
          <a:blip r:embed="rId2" cstate="print"/>
          <a:stretch>
            <a:fillRect/>
          </a:stretch>
        </p:blipFill>
        <p:spPr>
          <a:xfrm>
            <a:off x="-1" y="0"/>
            <a:ext cx="9144001" cy="6858000"/>
          </a:xfrm>
        </p:spPr>
      </p:pic>
      <p:sp>
        <p:nvSpPr>
          <p:cNvPr id="2" name="Title 1"/>
          <p:cNvSpPr>
            <a:spLocks noGrp="1"/>
          </p:cNvSpPr>
          <p:nvPr>
            <p:ph type="title"/>
          </p:nvPr>
        </p:nvSpPr>
        <p:spPr>
          <a:xfrm>
            <a:off x="457200" y="0"/>
            <a:ext cx="8229600" cy="1143000"/>
          </a:xfrm>
        </p:spPr>
        <p:txBody>
          <a:bodyPr>
            <a:normAutofit/>
          </a:bodyPr>
          <a:lstStyle/>
          <a:p>
            <a:pPr algn="l"/>
            <a:r>
              <a:rPr lang="en-US" sz="4800" dirty="0" smtClean="0">
                <a:solidFill>
                  <a:srgbClr val="0070C0"/>
                </a:solidFill>
                <a:latin typeface="Kredit" pitchFamily="2" charset="0"/>
              </a:rPr>
              <a:t>ENERGY POLICY</a:t>
            </a:r>
            <a:endParaRPr lang="en-US" sz="4800" dirty="0">
              <a:solidFill>
                <a:srgbClr val="0070C0"/>
              </a:solidFill>
              <a:latin typeface="Kredit"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COAL: 90% of U.S. energy resources</a:t>
            </a:r>
            <a:br>
              <a:rPr lang="en-US" sz="3200" dirty="0" smtClean="0"/>
            </a:br>
            <a:r>
              <a:rPr lang="en-US" sz="3200" dirty="0" smtClean="0"/>
              <a:t>22% of energy used</a:t>
            </a:r>
            <a:br>
              <a:rPr lang="en-US" sz="3200" dirty="0" smtClean="0"/>
            </a:br>
            <a:r>
              <a:rPr lang="en-US" sz="3200" dirty="0" smtClean="0"/>
              <a:t>48% of electricity created</a:t>
            </a:r>
            <a:endParaRPr lang="en-US" sz="3200" dirty="0"/>
          </a:p>
        </p:txBody>
      </p:sp>
      <p:pic>
        <p:nvPicPr>
          <p:cNvPr id="4" name="Content Placeholder 3" descr="coalform.jpg"/>
          <p:cNvPicPr>
            <a:picLocks noGrp="1" noChangeAspect="1"/>
          </p:cNvPicPr>
          <p:nvPr>
            <p:ph idx="1"/>
          </p:nvPr>
        </p:nvPicPr>
        <p:blipFill>
          <a:blip r:embed="rId2" cstate="print"/>
          <a:stretch>
            <a:fillRect/>
          </a:stretch>
        </p:blipFill>
        <p:spPr>
          <a:xfrm>
            <a:off x="152400" y="1600200"/>
            <a:ext cx="8691564" cy="55626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al-2.png"/>
          <p:cNvPicPr>
            <a:picLocks noGrp="1" noChangeAspect="1"/>
          </p:cNvPicPr>
          <p:nvPr>
            <p:ph idx="1"/>
          </p:nvPr>
        </p:nvPicPr>
        <p:blipFill>
          <a:blip r:embed="rId2" cstate="print"/>
          <a:stretch>
            <a:fillRect/>
          </a:stretch>
        </p:blipFill>
        <p:spPr>
          <a:xfrm>
            <a:off x="-1143000" y="-533400"/>
            <a:ext cx="11357652" cy="7622022"/>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PETROLEUM: 37% of energy used</a:t>
            </a:r>
            <a:br>
              <a:rPr lang="en-US" dirty="0" smtClean="0"/>
            </a:br>
            <a:r>
              <a:rPr lang="en-US" dirty="0" smtClean="0"/>
              <a:t>57% of supplies imported</a:t>
            </a:r>
            <a:endParaRPr lang="en-US" dirty="0"/>
          </a:p>
        </p:txBody>
      </p:sp>
      <p:pic>
        <p:nvPicPr>
          <p:cNvPr id="4" name="Content Placeholder 3" descr="oil.jpg"/>
          <p:cNvPicPr>
            <a:picLocks noGrp="1" noChangeAspect="1"/>
          </p:cNvPicPr>
          <p:nvPr>
            <p:ph idx="1"/>
          </p:nvPr>
        </p:nvPicPr>
        <p:blipFill>
          <a:blip r:embed="rId2" cstate="print"/>
          <a:stretch>
            <a:fillRect/>
          </a:stretch>
        </p:blipFill>
        <p:spPr>
          <a:xfrm>
            <a:off x="0" y="1524000"/>
            <a:ext cx="9236926" cy="5334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126163"/>
          </a:xfrm>
        </p:spPr>
        <p:txBody>
          <a:bodyPr/>
          <a:lstStyle/>
          <a:p>
            <a:r>
              <a:rPr lang="en-US" dirty="0" smtClean="0"/>
              <a:t>Strategic Oil Reserve: created after 1973 embargo; underground salt caverns along Gulf of Mexico</a:t>
            </a:r>
            <a:endParaRPr lang="en-US" dirty="0"/>
          </a:p>
        </p:txBody>
      </p:sp>
      <p:pic>
        <p:nvPicPr>
          <p:cNvPr id="4" name="Picture 3" descr="oilreserve.jpg"/>
          <p:cNvPicPr>
            <a:picLocks noChangeAspect="1"/>
          </p:cNvPicPr>
          <p:nvPr/>
        </p:nvPicPr>
        <p:blipFill>
          <a:blip r:embed="rId2" cstate="print"/>
          <a:stretch>
            <a:fillRect/>
          </a:stretch>
        </p:blipFill>
        <p:spPr>
          <a:xfrm>
            <a:off x="1219200" y="1479730"/>
            <a:ext cx="6096000" cy="551617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eystone.jpg"/>
          <p:cNvPicPr>
            <a:picLocks noChangeAspect="1"/>
          </p:cNvPicPr>
          <p:nvPr/>
        </p:nvPicPr>
        <p:blipFill>
          <a:blip r:embed="rId2" cstate="print"/>
          <a:stretch>
            <a:fillRect/>
          </a:stretch>
        </p:blipFill>
        <p:spPr>
          <a:xfrm>
            <a:off x="1143000" y="1407319"/>
            <a:ext cx="8001000" cy="5450682"/>
          </a:xfrm>
          <a:prstGeom prst="rect">
            <a:avLst/>
          </a:prstGeom>
        </p:spPr>
      </p:pic>
      <p:sp>
        <p:nvSpPr>
          <p:cNvPr id="2" name="Title 1"/>
          <p:cNvSpPr>
            <a:spLocks noGrp="1"/>
          </p:cNvSpPr>
          <p:nvPr>
            <p:ph type="title"/>
          </p:nvPr>
        </p:nvSpPr>
        <p:spPr/>
        <p:txBody>
          <a:bodyPr>
            <a:normAutofit fontScale="90000"/>
          </a:bodyPr>
          <a:lstStyle/>
          <a:p>
            <a:r>
              <a:rPr lang="en-US" dirty="0" smtClean="0"/>
              <a:t>Future sources/issues with oil exploration:</a:t>
            </a:r>
            <a:endParaRPr lang="en-US" dirty="0"/>
          </a:p>
        </p:txBody>
      </p:sp>
      <p:sp>
        <p:nvSpPr>
          <p:cNvPr id="3" name="Content Placeholder 2"/>
          <p:cNvSpPr>
            <a:spLocks noGrp="1"/>
          </p:cNvSpPr>
          <p:nvPr>
            <p:ph idx="1"/>
          </p:nvPr>
        </p:nvSpPr>
        <p:spPr/>
        <p:txBody>
          <a:bodyPr/>
          <a:lstStyle/>
          <a:p>
            <a:r>
              <a:rPr lang="en-US" dirty="0" smtClean="0"/>
              <a:t>Difficulty to find/access (</a:t>
            </a:r>
            <a:r>
              <a:rPr lang="en-US" dirty="0" err="1" smtClean="0"/>
              <a:t>muy</a:t>
            </a:r>
            <a:r>
              <a:rPr lang="en-US" dirty="0" smtClean="0"/>
              <a:t> </a:t>
            </a:r>
            <a:r>
              <a:rPr lang="en-US" dirty="0" err="1" smtClean="0"/>
              <a:t>expensivo</a:t>
            </a:r>
            <a:r>
              <a:rPr lang="en-US" dirty="0" smtClean="0"/>
              <a:t>)</a:t>
            </a:r>
          </a:p>
          <a:p>
            <a:r>
              <a:rPr lang="en-US" dirty="0" smtClean="0"/>
              <a:t>Pipeline issues</a:t>
            </a:r>
          </a:p>
          <a:p>
            <a:r>
              <a:rPr lang="en-US" dirty="0" smtClean="0"/>
              <a:t>Public lands</a:t>
            </a:r>
          </a:p>
          <a:p>
            <a:r>
              <a:rPr lang="en-US" dirty="0" smtClean="0"/>
              <a:t>Offshore drilling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t>
            </a:r>
            <a:endParaRPr lang="en-US" dirty="0"/>
          </a:p>
        </p:txBody>
      </p:sp>
      <p:sp>
        <p:nvSpPr>
          <p:cNvPr id="3" name="Content Placeholder 2"/>
          <p:cNvSpPr>
            <a:spLocks noGrp="1"/>
          </p:cNvSpPr>
          <p:nvPr>
            <p:ph idx="1"/>
          </p:nvPr>
        </p:nvSpPr>
        <p:spPr/>
        <p:txBody>
          <a:bodyPr/>
          <a:lstStyle/>
          <a:p>
            <a:r>
              <a:rPr lang="en-US" dirty="0" smtClean="0"/>
              <a:t>Key indicator = Infant Mortality</a:t>
            </a:r>
          </a:p>
          <a:p>
            <a:r>
              <a:rPr lang="en-US" dirty="0" smtClean="0"/>
              <a:t>Life Expectancy</a:t>
            </a:r>
          </a:p>
          <a:p>
            <a:r>
              <a:rPr lang="en-US" dirty="0" smtClean="0"/>
              <a:t>U.S. spends more, as a % of GDP, than any other nation (17%)</a:t>
            </a:r>
          </a:p>
          <a:p>
            <a:r>
              <a:rPr lang="en-US" i="1" dirty="0" smtClean="0"/>
              <a:t>How do we do … ?</a:t>
            </a: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NATURAL GAS:  21% of energy used</a:t>
            </a:r>
            <a:endParaRPr lang="en-US" dirty="0"/>
          </a:p>
        </p:txBody>
      </p:sp>
      <p:pic>
        <p:nvPicPr>
          <p:cNvPr id="4" name="Content Placeholder 3" descr="fracking.jpg"/>
          <p:cNvPicPr>
            <a:picLocks noGrp="1" noChangeAspect="1"/>
          </p:cNvPicPr>
          <p:nvPr>
            <p:ph idx="1"/>
          </p:nvPr>
        </p:nvPicPr>
        <p:blipFill>
          <a:blip r:embed="rId2" cstate="print"/>
          <a:stretch>
            <a:fillRect/>
          </a:stretch>
        </p:blipFill>
        <p:spPr>
          <a:xfrm>
            <a:off x="0" y="1295399"/>
            <a:ext cx="5181600" cy="4883184"/>
          </a:xfrm>
        </p:spPr>
      </p:pic>
      <p:pic>
        <p:nvPicPr>
          <p:cNvPr id="5" name="Picture 4" descr="naturalgas.jpg"/>
          <p:cNvPicPr>
            <a:picLocks noChangeAspect="1"/>
          </p:cNvPicPr>
          <p:nvPr/>
        </p:nvPicPr>
        <p:blipFill>
          <a:blip r:embed="rId3" cstate="print"/>
          <a:stretch>
            <a:fillRect/>
          </a:stretch>
        </p:blipFill>
        <p:spPr>
          <a:xfrm>
            <a:off x="5077597" y="1981200"/>
            <a:ext cx="4066403" cy="297198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POWER: 21% of energy</a:t>
            </a:r>
            <a:endParaRPr lang="en-US" dirty="0"/>
          </a:p>
        </p:txBody>
      </p:sp>
      <p:pic>
        <p:nvPicPr>
          <p:cNvPr id="4" name="Content Placeholder 3" descr="Springfield_Nuclear_Power_Plant_1.PNG"/>
          <p:cNvPicPr>
            <a:picLocks noGrp="1" noChangeAspect="1"/>
          </p:cNvPicPr>
          <p:nvPr>
            <p:ph idx="1"/>
          </p:nvPr>
        </p:nvPicPr>
        <p:blipFill>
          <a:blip r:embed="rId2" cstate="print"/>
          <a:stretch>
            <a:fillRect/>
          </a:stretch>
        </p:blipFill>
        <p:spPr>
          <a:xfrm>
            <a:off x="60678" y="1600200"/>
            <a:ext cx="8940800" cy="50292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Concerns over nuclear power:</a:t>
            </a:r>
            <a:endParaRPr lang="en-US" dirty="0"/>
          </a:p>
        </p:txBody>
      </p:sp>
      <p:sp>
        <p:nvSpPr>
          <p:cNvPr id="3" name="Content Placeholder 2"/>
          <p:cNvSpPr>
            <a:spLocks noGrp="1"/>
          </p:cNvSpPr>
          <p:nvPr>
            <p:ph idx="1"/>
          </p:nvPr>
        </p:nvSpPr>
        <p:spPr>
          <a:xfrm>
            <a:off x="457200" y="838200"/>
            <a:ext cx="8229600" cy="4525963"/>
          </a:xfrm>
        </p:spPr>
        <p:txBody>
          <a:bodyPr/>
          <a:lstStyle/>
          <a:p>
            <a:r>
              <a:rPr lang="en-US" dirty="0" smtClean="0"/>
              <a:t>No new plants have been constructed since 1978 </a:t>
            </a:r>
            <a:r>
              <a:rPr lang="en-US" i="1" dirty="0" smtClean="0"/>
              <a:t>(‘NIMBY’)</a:t>
            </a:r>
          </a:p>
          <a:p>
            <a:r>
              <a:rPr lang="en-US" dirty="0" smtClean="0"/>
              <a:t>Accidents: Three Mile Island, 1979;                             </a:t>
            </a:r>
          </a:p>
          <a:p>
            <a:pPr>
              <a:buNone/>
            </a:pPr>
            <a:r>
              <a:rPr lang="en-US" dirty="0"/>
              <a:t>	</a:t>
            </a:r>
            <a:r>
              <a:rPr lang="en-US" dirty="0" smtClean="0"/>
              <a:t>		    Chernobyl, 1986</a:t>
            </a:r>
          </a:p>
          <a:p>
            <a:pPr>
              <a:buNone/>
            </a:pPr>
            <a:r>
              <a:rPr lang="en-US" dirty="0" smtClean="0"/>
              <a:t>Also concerns over transportation, mining, disposal of waste</a:t>
            </a:r>
          </a:p>
          <a:p>
            <a:pPr>
              <a:buNone/>
            </a:pPr>
            <a:endParaRPr lang="en-US" dirty="0"/>
          </a:p>
        </p:txBody>
      </p:sp>
      <p:pic>
        <p:nvPicPr>
          <p:cNvPr id="4" name="Picture 3" descr="chernobyl_arch_464.jpg"/>
          <p:cNvPicPr>
            <a:picLocks noChangeAspect="1"/>
          </p:cNvPicPr>
          <p:nvPr/>
        </p:nvPicPr>
        <p:blipFill>
          <a:blip r:embed="rId2" cstate="print"/>
          <a:stretch>
            <a:fillRect/>
          </a:stretch>
        </p:blipFill>
        <p:spPr>
          <a:xfrm>
            <a:off x="3810000" y="3639207"/>
            <a:ext cx="5334000" cy="321879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RENEWABLE ENERGY: 6-10% of energy used</a:t>
            </a:r>
            <a:endParaRPr lang="en-US" dirty="0"/>
          </a:p>
        </p:txBody>
      </p:sp>
      <p:pic>
        <p:nvPicPr>
          <p:cNvPr id="4" name="Content Placeholder 3" descr="RENEWABLE.gif"/>
          <p:cNvPicPr>
            <a:picLocks noGrp="1" noChangeAspect="1"/>
          </p:cNvPicPr>
          <p:nvPr>
            <p:ph idx="1"/>
          </p:nvPr>
        </p:nvPicPr>
        <p:blipFill>
          <a:blip r:embed="rId2" cstate="print"/>
          <a:stretch>
            <a:fillRect/>
          </a:stretch>
        </p:blipFill>
        <p:spPr>
          <a:xfrm>
            <a:off x="1600200" y="1143000"/>
            <a:ext cx="5715000" cy="5715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t>Chapter Summary</a:t>
            </a:r>
            <a:endParaRPr lang="en-US" u="sng" dirty="0"/>
          </a:p>
        </p:txBody>
      </p:sp>
      <p:sp>
        <p:nvSpPr>
          <p:cNvPr id="3" name="Content Placeholder 2"/>
          <p:cNvSpPr>
            <a:spLocks noGrp="1"/>
          </p:cNvSpPr>
          <p:nvPr>
            <p:ph idx="1"/>
          </p:nvPr>
        </p:nvSpPr>
        <p:spPr>
          <a:xfrm>
            <a:off x="457200" y="990600"/>
            <a:ext cx="8229600" cy="5638800"/>
          </a:xfrm>
        </p:spPr>
        <p:txBody>
          <a:bodyPr>
            <a:normAutofit/>
          </a:bodyPr>
          <a:lstStyle/>
          <a:p>
            <a:pPr>
              <a:buNone/>
            </a:pPr>
            <a:r>
              <a:rPr lang="en-US" dirty="0" smtClean="0"/>
              <a:t>Healthcare, environmental, &amp; Energy policies all share:</a:t>
            </a:r>
          </a:p>
          <a:p>
            <a:r>
              <a:rPr lang="en-US" dirty="0" smtClean="0"/>
              <a:t>Concerns over human health &amp; welfare</a:t>
            </a:r>
          </a:p>
          <a:p>
            <a:r>
              <a:rPr lang="en-US" dirty="0" smtClean="0"/>
              <a:t>Requirements to expand the scope of government</a:t>
            </a:r>
          </a:p>
          <a:p>
            <a:r>
              <a:rPr lang="en-US" dirty="0" smtClean="0"/>
              <a:t>Highly technical: </a:t>
            </a:r>
            <a:r>
              <a:rPr lang="en-US" i="1" dirty="0" smtClean="0">
                <a:solidFill>
                  <a:srgbClr val="7030A0"/>
                </a:solidFill>
              </a:rPr>
              <a:t>Does ignorance of technical issues mean citizens cannot participate effectively in policy debates </a:t>
            </a:r>
            <a:r>
              <a:rPr lang="en-US" dirty="0" smtClean="0"/>
              <a:t>(anti-</a:t>
            </a:r>
            <a:r>
              <a:rPr lang="en-US" dirty="0" err="1" smtClean="0"/>
              <a:t>vaxx</a:t>
            </a:r>
            <a:r>
              <a:rPr lang="en-US" dirty="0" smtClean="0"/>
              <a:t>, global warming, nuclear power, </a:t>
            </a:r>
            <a:r>
              <a:rPr lang="en-US" dirty="0" err="1" smtClean="0"/>
              <a:t>fracking</a:t>
            </a:r>
            <a:r>
              <a:rPr lang="en-US" dirty="0" smtClean="0"/>
              <a:t>, etc.)</a:t>
            </a:r>
            <a:r>
              <a:rPr lang="en-US" i="1" dirty="0" smtClean="0">
                <a:solidFill>
                  <a:srgbClr val="7030A0"/>
                </a:solidFill>
              </a:rPr>
              <a:t>?</a:t>
            </a:r>
            <a:endParaRPr lang="en-US" i="1" dirty="0">
              <a:solidFill>
                <a:srgbClr val="7030A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ealthcare.gif"/>
          <p:cNvPicPr>
            <a:picLocks noGrp="1" noChangeAspect="1"/>
          </p:cNvPicPr>
          <p:nvPr>
            <p:ph idx="1"/>
          </p:nvPr>
        </p:nvPicPr>
        <p:blipFill>
          <a:blip r:embed="rId2" cstate="print"/>
          <a:stretch>
            <a:fillRect/>
          </a:stretch>
        </p:blipFill>
        <p:spPr>
          <a:xfrm>
            <a:off x="1691642" y="0"/>
            <a:ext cx="5471158" cy="733800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st_longlife75.gif"/>
          <p:cNvPicPr>
            <a:picLocks noGrp="1" noChangeAspect="1"/>
          </p:cNvPicPr>
          <p:nvPr>
            <p:ph idx="1"/>
          </p:nvPr>
        </p:nvPicPr>
        <p:blipFill>
          <a:blip r:embed="rId2" cstate="print"/>
          <a:stretch>
            <a:fillRect/>
          </a:stretch>
        </p:blipFill>
        <p:spPr>
          <a:xfrm>
            <a:off x="0" y="0"/>
            <a:ext cx="8915400" cy="688917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rumpy-Cat-01.jpg"/>
          <p:cNvPicPr>
            <a:picLocks noGrp="1" noChangeAspect="1"/>
          </p:cNvPicPr>
          <p:nvPr>
            <p:ph idx="1"/>
          </p:nvPr>
        </p:nvPicPr>
        <p:blipFill>
          <a:blip r:embed="rId2" cstate="print"/>
          <a:stretch>
            <a:fillRect/>
          </a:stretch>
        </p:blipFill>
        <p:spPr>
          <a:xfrm>
            <a:off x="0" y="0"/>
            <a:ext cx="9144000" cy="644504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lstStyle/>
          <a:p>
            <a:r>
              <a:rPr lang="en-US" i="1" dirty="0" smtClean="0">
                <a:latin typeface="Showcard Gothic" pitchFamily="82" charset="0"/>
              </a:rPr>
              <a:t>Why So Expensive?</a:t>
            </a:r>
            <a:endParaRPr lang="en-US" i="1" dirty="0">
              <a:latin typeface="Showcard Gothic" pitchFamily="82" charset="0"/>
            </a:endParaRPr>
          </a:p>
        </p:txBody>
      </p:sp>
      <p:sp>
        <p:nvSpPr>
          <p:cNvPr id="3" name="Content Placeholder 2"/>
          <p:cNvSpPr>
            <a:spLocks noGrp="1"/>
          </p:cNvSpPr>
          <p:nvPr>
            <p:ph idx="1"/>
          </p:nvPr>
        </p:nvSpPr>
        <p:spPr>
          <a:xfrm>
            <a:off x="457200" y="1600200"/>
            <a:ext cx="8229600" cy="5029200"/>
          </a:xfrm>
        </p:spPr>
        <p:txBody>
          <a:bodyPr/>
          <a:lstStyle/>
          <a:p>
            <a:r>
              <a:rPr lang="en-US" dirty="0" smtClean="0"/>
              <a:t>Overbuilt medical facilities</a:t>
            </a:r>
          </a:p>
          <a:p>
            <a:r>
              <a:rPr lang="en-US" dirty="0" smtClean="0"/>
              <a:t>Few Incentives to be Efficient</a:t>
            </a:r>
          </a:p>
          <a:p>
            <a:pPr lvl="1"/>
            <a:r>
              <a:rPr lang="en-US" dirty="0" smtClean="0"/>
              <a:t>No ‘single-payer’ system; government, private insurance, and individual out-of-pocket</a:t>
            </a:r>
          </a:p>
          <a:p>
            <a:r>
              <a:rPr lang="en-US" dirty="0" smtClean="0"/>
              <a:t>New Drugs &amp; Technologies</a:t>
            </a:r>
          </a:p>
          <a:p>
            <a:r>
              <a:rPr lang="en-US" dirty="0" smtClean="0"/>
              <a:t>Malpractice lawsuits/insurance &amp; “Defensive Medicine”</a:t>
            </a:r>
          </a:p>
          <a:p>
            <a:r>
              <a:rPr lang="en-US" dirty="0" smtClean="0"/>
              <a:t>Uninsured &amp; Underinsured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ocialized-healthcare.jpg"/>
          <p:cNvPicPr>
            <a:picLocks noGrp="1" noChangeAspect="1"/>
          </p:cNvPicPr>
          <p:nvPr>
            <p:ph idx="1"/>
          </p:nvPr>
        </p:nvPicPr>
        <p:blipFill>
          <a:blip r:embed="rId2" cstate="print"/>
          <a:stretch>
            <a:fillRect/>
          </a:stretch>
        </p:blipFill>
        <p:spPr>
          <a:xfrm>
            <a:off x="0" y="0"/>
            <a:ext cx="9144000" cy="731519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Healthcare</a:t>
            </a:r>
            <a:endParaRPr lang="en-US" dirty="0"/>
          </a:p>
        </p:txBody>
      </p:sp>
      <p:sp>
        <p:nvSpPr>
          <p:cNvPr id="3" name="Content Placeholder 2"/>
          <p:cNvSpPr>
            <a:spLocks noGrp="1"/>
          </p:cNvSpPr>
          <p:nvPr>
            <p:ph idx="1"/>
          </p:nvPr>
        </p:nvSpPr>
        <p:spPr/>
        <p:txBody>
          <a:bodyPr/>
          <a:lstStyle/>
          <a:p>
            <a:r>
              <a:rPr lang="en-US" dirty="0" smtClean="0"/>
              <a:t>WWII: wage freezes led to healthcare benefits being added to employment as an incentive for hiring</a:t>
            </a:r>
          </a:p>
          <a:p>
            <a:r>
              <a:rPr lang="en-US" dirty="0" smtClean="0"/>
              <a:t>Medicare: ~43 million people/14%</a:t>
            </a:r>
          </a:p>
          <a:p>
            <a:r>
              <a:rPr lang="en-US" dirty="0" smtClean="0"/>
              <a:t>Medicaid: ~43 million people/14%</a:t>
            </a:r>
          </a:p>
          <a:p>
            <a:r>
              <a:rPr lang="en-US" dirty="0" smtClean="0"/>
              <a:t>Children’s Health Insurance Program (CHIP): ~11 million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12107</TotalTime>
  <Words>673</Words>
  <Application>Microsoft Office PowerPoint</Application>
  <PresentationFormat>On-screen Show (4:3)</PresentationFormat>
  <Paragraphs>83</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Freestyle Script</vt:lpstr>
      <vt:lpstr>Kredit</vt:lpstr>
      <vt:lpstr>Papyrus</vt:lpstr>
      <vt:lpstr>Showcard Gothic</vt:lpstr>
      <vt:lpstr>Office Theme</vt:lpstr>
      <vt:lpstr> Healthcare, the Environment, and Energy Policymaking</vt:lpstr>
      <vt:lpstr>PowerPoint Presentation</vt:lpstr>
      <vt:lpstr>Healthcare</vt:lpstr>
      <vt:lpstr>PowerPoint Presentation</vt:lpstr>
      <vt:lpstr>PowerPoint Presentation</vt:lpstr>
      <vt:lpstr>PowerPoint Presentation</vt:lpstr>
      <vt:lpstr>Why So Expensive?</vt:lpstr>
      <vt:lpstr>PowerPoint Presentation</vt:lpstr>
      <vt:lpstr>Evolution of Healthcare</vt:lpstr>
      <vt:lpstr>PowerPoint Presentation</vt:lpstr>
      <vt:lpstr>Quality of Health</vt:lpstr>
      <vt:lpstr>PowerPoint Presentation</vt:lpstr>
      <vt:lpstr>Poor Health = Increased Costs</vt:lpstr>
      <vt:lpstr>PowerPoint Presentation</vt:lpstr>
      <vt:lpstr>The Affordable Care Act</vt:lpstr>
      <vt:lpstr>ENVIRONMENTAL POLICY</vt:lpstr>
      <vt:lpstr>PowerPoint Presentation</vt:lpstr>
      <vt:lpstr>Teddy Roosevelt</vt:lpstr>
      <vt:lpstr>PowerPoint Presentation</vt:lpstr>
      <vt:lpstr>1970’s</vt:lpstr>
      <vt:lpstr>PowerPoint Presentation</vt:lpstr>
      <vt:lpstr>PowerPoint Presentation</vt:lpstr>
      <vt:lpstr>PowerPoint Presentation</vt:lpstr>
      <vt:lpstr>ENERGY POLICY</vt:lpstr>
      <vt:lpstr>COAL: 90% of U.S. energy resources 22% of energy used 48% of electricity created</vt:lpstr>
      <vt:lpstr>PowerPoint Presentation</vt:lpstr>
      <vt:lpstr>PETROLEUM: 37% of energy used 57% of supplies imported</vt:lpstr>
      <vt:lpstr>PowerPoint Presentation</vt:lpstr>
      <vt:lpstr>Future sources/issues with oil exploration:</vt:lpstr>
      <vt:lpstr>NATURAL GAS:  21% of energy used</vt:lpstr>
      <vt:lpstr>NUCLEAR POWER: 21% of energy</vt:lpstr>
      <vt:lpstr>Concerns over nuclear power:</vt:lpstr>
      <vt:lpstr>RENEWABLE ENERGY: 6-10% of energy used</vt:lpstr>
      <vt:lpstr>Chapter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SCSD</dc:creator>
  <cp:lastModifiedBy>SCSD User</cp:lastModifiedBy>
  <cp:revision>37</cp:revision>
  <dcterms:created xsi:type="dcterms:W3CDTF">2014-04-28T12:33:46Z</dcterms:created>
  <dcterms:modified xsi:type="dcterms:W3CDTF">2019-05-02T15:34:38Z</dcterms:modified>
</cp:coreProperties>
</file>