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9" r:id="rId2"/>
    <p:sldId id="256" r:id="rId3"/>
    <p:sldId id="257" r:id="rId4"/>
    <p:sldId id="290" r:id="rId5"/>
    <p:sldId id="291" r:id="rId6"/>
    <p:sldId id="278" r:id="rId7"/>
    <p:sldId id="258" r:id="rId8"/>
    <p:sldId id="259" r:id="rId9"/>
    <p:sldId id="260" r:id="rId10"/>
    <p:sldId id="261" r:id="rId11"/>
    <p:sldId id="262" r:id="rId12"/>
    <p:sldId id="263" r:id="rId13"/>
    <p:sldId id="294" r:id="rId14"/>
    <p:sldId id="295" r:id="rId15"/>
    <p:sldId id="264" r:id="rId16"/>
    <p:sldId id="265" r:id="rId17"/>
    <p:sldId id="274" r:id="rId18"/>
    <p:sldId id="276" r:id="rId19"/>
    <p:sldId id="277" r:id="rId20"/>
    <p:sldId id="266" r:id="rId21"/>
    <p:sldId id="300" r:id="rId22"/>
    <p:sldId id="267" r:id="rId23"/>
    <p:sldId id="301" r:id="rId24"/>
    <p:sldId id="303" r:id="rId25"/>
    <p:sldId id="268" r:id="rId26"/>
    <p:sldId id="269" r:id="rId27"/>
    <p:sldId id="304" r:id="rId28"/>
    <p:sldId id="270" r:id="rId29"/>
    <p:sldId id="271" r:id="rId30"/>
    <p:sldId id="272" r:id="rId31"/>
    <p:sldId id="273" r:id="rId32"/>
    <p:sldId id="279" r:id="rId33"/>
    <p:sldId id="305" r:id="rId34"/>
    <p:sldId id="280" r:id="rId35"/>
    <p:sldId id="281" r:id="rId36"/>
    <p:sldId id="282" r:id="rId37"/>
    <p:sldId id="283" r:id="rId38"/>
    <p:sldId id="284" r:id="rId39"/>
    <p:sldId id="285" r:id="rId40"/>
    <p:sldId id="286" r:id="rId41"/>
    <p:sldId id="288" r:id="rId42"/>
    <p:sldId id="287" r:id="rId43"/>
    <p:sldId id="306" r:id="rId44"/>
    <p:sldId id="307" r:id="rId45"/>
    <p:sldId id="297" r:id="rId46"/>
    <p:sldId id="298" r:id="rId47"/>
    <p:sldId id="299" r:id="rId48"/>
    <p:sldId id="309" r:id="rId49"/>
    <p:sldId id="29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74DC82-AB88-46D9-B394-9682A4FF092E}" type="datetimeFigureOut">
              <a:rPr lang="en-US" smtClean="0"/>
              <a:pPr/>
              <a:t>5/2/2019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B415F8-2114-4F1F-8D46-F0917DF602A8}" type="slidenum">
              <a:rPr lang="en-US" smtClean="0"/>
              <a:pPr/>
              <a:t>‹#›</a:t>
            </a:fld>
            <a:endParaRPr lang="en-US"/>
          </a:p>
        </p:txBody>
      </p:sp>
    </p:spTree>
    <p:extLst>
      <p:ext uri="{BB962C8B-B14F-4D97-AF65-F5344CB8AC3E}">
        <p14:creationId xmlns:p14="http://schemas.microsoft.com/office/powerpoint/2010/main" val="317791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B415F8-2114-4F1F-8D46-F0917DF602A8}" type="slidenum">
              <a:rPr lang="en-US" smtClean="0"/>
              <a:pPr/>
              <a:t>3</a:t>
            </a:fld>
            <a:endParaRPr lang="en-US"/>
          </a:p>
        </p:txBody>
      </p:sp>
    </p:spTree>
    <p:extLst>
      <p:ext uri="{BB962C8B-B14F-4D97-AF65-F5344CB8AC3E}">
        <p14:creationId xmlns:p14="http://schemas.microsoft.com/office/powerpoint/2010/main" val="17444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B415F8-2114-4F1F-8D46-F0917DF602A8}" type="slidenum">
              <a:rPr lang="en-US" smtClean="0"/>
              <a:pPr/>
              <a:t>12</a:t>
            </a:fld>
            <a:endParaRPr lang="en-US"/>
          </a:p>
        </p:txBody>
      </p:sp>
    </p:spTree>
    <p:extLst>
      <p:ext uri="{BB962C8B-B14F-4D97-AF65-F5344CB8AC3E}">
        <p14:creationId xmlns:p14="http://schemas.microsoft.com/office/powerpoint/2010/main" val="141431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B415F8-2114-4F1F-8D46-F0917DF602A8}" type="slidenum">
              <a:rPr lang="en-US" smtClean="0"/>
              <a:pPr/>
              <a:t>15</a:t>
            </a:fld>
            <a:endParaRPr lang="en-US"/>
          </a:p>
        </p:txBody>
      </p:sp>
    </p:spTree>
    <p:extLst>
      <p:ext uri="{BB962C8B-B14F-4D97-AF65-F5344CB8AC3E}">
        <p14:creationId xmlns:p14="http://schemas.microsoft.com/office/powerpoint/2010/main" val="173127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4FEA6D-A32D-4089-9807-F6315F6D4F76}"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FEA6D-A32D-4089-9807-F6315F6D4F76}"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FEA6D-A32D-4089-9807-F6315F6D4F76}"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FEA6D-A32D-4089-9807-F6315F6D4F76}"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4FEA6D-A32D-4089-9807-F6315F6D4F76}"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4FEA6D-A32D-4089-9807-F6315F6D4F76}"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4FEA6D-A32D-4089-9807-F6315F6D4F76}" type="datetimeFigureOut">
              <a:rPr lang="en-US" smtClean="0"/>
              <a:pPr/>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4FEA6D-A32D-4089-9807-F6315F6D4F76}" type="datetimeFigureOut">
              <a:rPr lang="en-US" smtClean="0"/>
              <a:pPr/>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4FEA6D-A32D-4089-9807-F6315F6D4F76}" type="datetimeFigureOut">
              <a:rPr lang="en-US" smtClean="0"/>
              <a:pPr/>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FEA6D-A32D-4089-9807-F6315F6D4F76}"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FEA6D-A32D-4089-9807-F6315F6D4F76}"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B4344-9ED9-4656-9277-D0E81DE6F3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FEA6D-A32D-4089-9807-F6315F6D4F76}" type="datetimeFigureOut">
              <a:rPr lang="en-US" smtClean="0"/>
              <a:pPr/>
              <a:t>5/2/2019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B4344-9ED9-4656-9277-D0E81DE6F3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endParaRPr lang="en-US" dirty="0"/>
          </a:p>
        </p:txBody>
      </p:sp>
      <p:sp>
        <p:nvSpPr>
          <p:cNvPr id="3" name="Content Placeholder 2"/>
          <p:cNvSpPr>
            <a:spLocks noGrp="1"/>
          </p:cNvSpPr>
          <p:nvPr>
            <p:ph idx="1"/>
          </p:nvPr>
        </p:nvSpPr>
        <p:spPr>
          <a:xfrm>
            <a:off x="457200" y="0"/>
            <a:ext cx="8229600" cy="6202363"/>
          </a:xfrm>
        </p:spPr>
        <p:txBody>
          <a:bodyPr/>
          <a:lstStyle/>
          <a:p>
            <a:pPr algn="ctr">
              <a:buNone/>
            </a:pPr>
            <a:r>
              <a:rPr lang="en-US" sz="4400" dirty="0" smtClean="0"/>
              <a:t>CHAPTER 12</a:t>
            </a:r>
          </a:p>
          <a:p>
            <a:pPr algn="ctr">
              <a:buNone/>
            </a:pPr>
            <a:r>
              <a:rPr lang="en-US" sz="8800" dirty="0" smtClean="0">
                <a:latin typeface="Batang" pitchFamily="18" charset="-127"/>
                <a:ea typeface="Batang" pitchFamily="18" charset="-127"/>
              </a:rPr>
              <a:t>CONGRESS</a:t>
            </a:r>
          </a:p>
          <a:p>
            <a:pPr algn="ctr">
              <a:buNone/>
            </a:pPr>
            <a:endParaRPr lang="en-US" sz="9600" dirty="0">
              <a:latin typeface="Batang" pitchFamily="18" charset="-127"/>
              <a:ea typeface="Batang" pitchFamily="18" charset="-127"/>
            </a:endParaRPr>
          </a:p>
        </p:txBody>
      </p:sp>
      <p:pic>
        <p:nvPicPr>
          <p:cNvPr id="4" name="Picture 3" descr="Congress.jpg"/>
          <p:cNvPicPr>
            <a:picLocks noChangeAspect="1"/>
          </p:cNvPicPr>
          <p:nvPr/>
        </p:nvPicPr>
        <p:blipFill>
          <a:blip r:embed="rId2" cstate="print"/>
          <a:stretch>
            <a:fillRect/>
          </a:stretch>
        </p:blipFill>
        <p:spPr>
          <a:xfrm>
            <a:off x="287805" y="2438400"/>
            <a:ext cx="8535697" cy="44196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RELIGION</a:t>
            </a:r>
            <a:r>
              <a:rPr lang="en-US" dirty="0" smtClean="0"/>
              <a:t> </a:t>
            </a:r>
            <a:br>
              <a:rPr lang="en-US" dirty="0" smtClean="0"/>
            </a:br>
            <a:r>
              <a:rPr lang="en-US" sz="2400" dirty="0" smtClean="0"/>
              <a:t>(numbers for 112</a:t>
            </a:r>
            <a:r>
              <a:rPr lang="en-US" sz="2400" baseline="30000" dirty="0" smtClean="0"/>
              <a:t>th</a:t>
            </a:r>
            <a:r>
              <a:rPr lang="en-US" sz="2400" dirty="0" smtClean="0"/>
              <a:t>)</a:t>
            </a:r>
            <a:endParaRPr lang="en-US" sz="2400" dirty="0"/>
          </a:p>
        </p:txBody>
      </p:sp>
      <p:sp>
        <p:nvSpPr>
          <p:cNvPr id="3" name="Content Placeholder 2"/>
          <p:cNvSpPr>
            <a:spLocks noGrp="1"/>
          </p:cNvSpPr>
          <p:nvPr>
            <p:ph idx="1"/>
          </p:nvPr>
        </p:nvSpPr>
        <p:spPr/>
        <p:txBody>
          <a:bodyPr>
            <a:normAutofit fontScale="85000" lnSpcReduction="20000"/>
          </a:bodyPr>
          <a:lstStyle/>
          <a:p>
            <a:pPr lvl="0"/>
            <a:r>
              <a:rPr lang="en-US" dirty="0" smtClean="0">
                <a:solidFill>
                  <a:srgbClr val="FF0000"/>
                </a:solidFill>
              </a:rPr>
              <a:t>57</a:t>
            </a:r>
            <a:r>
              <a:rPr lang="en-US" dirty="0">
                <a:solidFill>
                  <a:srgbClr val="FF0000"/>
                </a:solidFill>
              </a:rPr>
              <a:t>% </a:t>
            </a:r>
            <a:r>
              <a:rPr lang="en-US" dirty="0"/>
              <a:t>of the Members (248 in the House, 56 in the Senate) are Protestants. </a:t>
            </a:r>
            <a:r>
              <a:rPr lang="en-US" dirty="0" smtClean="0"/>
              <a:t> </a:t>
            </a:r>
            <a:r>
              <a:rPr lang="en-US" b="1" dirty="0" smtClean="0">
                <a:solidFill>
                  <a:srgbClr val="0070C0"/>
                </a:solidFill>
              </a:rPr>
              <a:t>U.S. = 51.3%</a:t>
            </a:r>
          </a:p>
          <a:p>
            <a:pPr lvl="0"/>
            <a:r>
              <a:rPr lang="en-US" dirty="0" smtClean="0">
                <a:solidFill>
                  <a:srgbClr val="FF0000"/>
                </a:solidFill>
              </a:rPr>
              <a:t>29%</a:t>
            </a:r>
            <a:r>
              <a:rPr lang="en-US" dirty="0" smtClean="0"/>
              <a:t> percent </a:t>
            </a:r>
            <a:r>
              <a:rPr lang="en-US" dirty="0"/>
              <a:t>of the Members (132 in the House, 24 in the Senate) are Catholic. </a:t>
            </a:r>
            <a:r>
              <a:rPr lang="en-US" dirty="0" smtClean="0"/>
              <a:t> </a:t>
            </a:r>
            <a:r>
              <a:rPr lang="en-US" b="1" dirty="0" smtClean="0">
                <a:solidFill>
                  <a:srgbClr val="0070C0"/>
                </a:solidFill>
              </a:rPr>
              <a:t>U.S. = 23.9%</a:t>
            </a:r>
          </a:p>
          <a:p>
            <a:pPr lvl="0"/>
            <a:r>
              <a:rPr lang="en-US" dirty="0" smtClean="0">
                <a:solidFill>
                  <a:srgbClr val="0070C0"/>
                </a:solidFill>
              </a:rPr>
              <a:t>115</a:t>
            </a:r>
            <a:r>
              <a:rPr lang="en-US" baseline="30000" dirty="0" smtClean="0">
                <a:solidFill>
                  <a:srgbClr val="0070C0"/>
                </a:solidFill>
              </a:rPr>
              <a:t>th</a:t>
            </a:r>
            <a:r>
              <a:rPr lang="en-US" dirty="0" smtClean="0">
                <a:solidFill>
                  <a:srgbClr val="0070C0"/>
                </a:solidFill>
              </a:rPr>
              <a:t>: 90.7% Christian</a:t>
            </a:r>
            <a:endParaRPr lang="en-US" dirty="0" smtClean="0"/>
          </a:p>
          <a:p>
            <a:pPr lvl="0"/>
            <a:r>
              <a:rPr lang="en-US" dirty="0" smtClean="0">
                <a:solidFill>
                  <a:srgbClr val="FF0000"/>
                </a:solidFill>
              </a:rPr>
              <a:t>7%</a:t>
            </a:r>
            <a:r>
              <a:rPr lang="en-US" dirty="0" smtClean="0"/>
              <a:t> of the Members </a:t>
            </a:r>
            <a:r>
              <a:rPr lang="en-US" dirty="0"/>
              <a:t>(27 in the House, 12 in the Senate) are Jewish. </a:t>
            </a:r>
            <a:r>
              <a:rPr lang="en-US" dirty="0" smtClean="0"/>
              <a:t> </a:t>
            </a:r>
            <a:r>
              <a:rPr lang="en-US" b="1" dirty="0" smtClean="0">
                <a:solidFill>
                  <a:srgbClr val="0070C0"/>
                </a:solidFill>
              </a:rPr>
              <a:t>U.S. = 1.7%</a:t>
            </a:r>
            <a:endParaRPr lang="en-US" dirty="0" smtClean="0"/>
          </a:p>
          <a:p>
            <a:pPr lvl="0"/>
            <a:r>
              <a:rPr lang="en-US" dirty="0" smtClean="0"/>
              <a:t>Other </a:t>
            </a:r>
            <a:r>
              <a:rPr lang="en-US" dirty="0"/>
              <a:t>religious affiliations </a:t>
            </a:r>
            <a:r>
              <a:rPr lang="en-US" dirty="0" smtClean="0"/>
              <a:t>represented in </a:t>
            </a:r>
            <a:r>
              <a:rPr lang="en-US" dirty="0"/>
              <a:t>the 112th Congress include Greek Orthodox, Quaker, Unitarian Universalist, and The Church </a:t>
            </a:r>
            <a:r>
              <a:rPr lang="en-US" dirty="0" smtClean="0"/>
              <a:t>of Jesus </a:t>
            </a:r>
            <a:r>
              <a:rPr lang="en-US" dirty="0"/>
              <a:t>Christ of Latter-Day Saints (Mormon). There are also three Buddhists and two Muslims, </a:t>
            </a:r>
            <a:r>
              <a:rPr lang="en-US" dirty="0" smtClean="0"/>
              <a:t>all serving </a:t>
            </a:r>
            <a:r>
              <a:rPr lang="en-US" dirty="0"/>
              <a:t>in the House</a:t>
            </a:r>
            <a:r>
              <a:rPr lang="en-US" dirty="0" smtClean="0"/>
              <a:t>.</a:t>
            </a:r>
            <a:endParaRPr lang="en-US" dirty="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84238"/>
          </a:xfrm>
        </p:spPr>
        <p:txBody>
          <a:bodyPr/>
          <a:lstStyle/>
          <a:p>
            <a:r>
              <a:rPr lang="en-US" u="sng" dirty="0" smtClean="0"/>
              <a:t>SEX</a:t>
            </a:r>
            <a:endParaRPr lang="en-US" u="sng" dirty="0"/>
          </a:p>
        </p:txBody>
      </p:sp>
      <p:sp>
        <p:nvSpPr>
          <p:cNvPr id="3" name="Content Placeholder 2"/>
          <p:cNvSpPr>
            <a:spLocks noGrp="1"/>
          </p:cNvSpPr>
          <p:nvPr>
            <p:ph idx="1"/>
          </p:nvPr>
        </p:nvSpPr>
        <p:spPr>
          <a:xfrm>
            <a:off x="457200" y="960438"/>
            <a:ext cx="8229600" cy="5165725"/>
          </a:xfrm>
        </p:spPr>
        <p:txBody>
          <a:bodyPr>
            <a:normAutofit/>
          </a:bodyPr>
          <a:lstStyle/>
          <a:p>
            <a:r>
              <a:rPr lang="en-US" dirty="0" smtClean="0"/>
              <a:t>109 </a:t>
            </a:r>
            <a:r>
              <a:rPr lang="en-US" dirty="0"/>
              <a:t>women </a:t>
            </a:r>
            <a:r>
              <a:rPr lang="en-US" dirty="0" smtClean="0"/>
              <a:t>(</a:t>
            </a:r>
            <a:r>
              <a:rPr lang="en-US" dirty="0" smtClean="0">
                <a:solidFill>
                  <a:schemeClr val="accent2"/>
                </a:solidFill>
              </a:rPr>
              <a:t>20.1%</a:t>
            </a:r>
            <a:r>
              <a:rPr lang="en-US" dirty="0" smtClean="0"/>
              <a:t> </a:t>
            </a:r>
            <a:r>
              <a:rPr lang="en-US" dirty="0"/>
              <a:t>of the total membership) serve in the </a:t>
            </a:r>
            <a:r>
              <a:rPr lang="en-US" dirty="0" smtClean="0"/>
              <a:t>115th Congress. </a:t>
            </a:r>
          </a:p>
          <a:p>
            <a:r>
              <a:rPr lang="en-US" b="1" dirty="0" smtClean="0">
                <a:solidFill>
                  <a:srgbClr val="0070C0"/>
                </a:solidFill>
              </a:rPr>
              <a:t>U.S. = 50.7%</a:t>
            </a:r>
          </a:p>
          <a:p>
            <a:pPr marL="0" indent="0">
              <a:buNone/>
            </a:pPr>
            <a:endParaRPr lang="en-US" dirty="0" smtClean="0"/>
          </a:p>
          <a:p>
            <a:pPr marL="0" indent="0" algn="ctr">
              <a:buNone/>
            </a:pPr>
            <a:r>
              <a:rPr lang="en-US" sz="4400" u="sng" dirty="0" smtClean="0"/>
              <a:t>ORIENTATION/GENDER IDENTITY</a:t>
            </a:r>
            <a:endParaRPr lang="en-US" sz="4400" u="sng" dirty="0"/>
          </a:p>
          <a:p>
            <a:r>
              <a:rPr lang="en-US" dirty="0" smtClean="0"/>
              <a:t>7 members of 115</a:t>
            </a:r>
            <a:r>
              <a:rPr lang="en-US" baseline="30000" dirty="0" smtClean="0"/>
              <a:t>th</a:t>
            </a:r>
            <a:r>
              <a:rPr lang="en-US" dirty="0" smtClean="0"/>
              <a:t> Congress are openly LGBTQ</a:t>
            </a:r>
          </a:p>
          <a:p>
            <a:pPr>
              <a:buNone/>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RACE</a:t>
            </a:r>
            <a:br>
              <a:rPr lang="en-US" dirty="0" smtClean="0"/>
            </a:br>
            <a:r>
              <a:rPr lang="en-US" sz="3100" dirty="0" smtClean="0">
                <a:solidFill>
                  <a:srgbClr val="C00000"/>
                </a:solidFill>
              </a:rPr>
              <a:t>[2010 Census figures in red]</a:t>
            </a:r>
            <a:endParaRPr lang="en-US" sz="3100" dirty="0">
              <a:solidFill>
                <a:srgbClr val="C00000"/>
              </a:solidFill>
            </a:endParaRPr>
          </a:p>
        </p:txBody>
      </p:sp>
      <p:sp>
        <p:nvSpPr>
          <p:cNvPr id="3" name="Content Placeholder 2"/>
          <p:cNvSpPr>
            <a:spLocks noGrp="1"/>
          </p:cNvSpPr>
          <p:nvPr>
            <p:ph idx="1"/>
          </p:nvPr>
        </p:nvSpPr>
        <p:spPr/>
        <p:txBody>
          <a:bodyPr>
            <a:normAutofit/>
          </a:bodyPr>
          <a:lstStyle/>
          <a:p>
            <a:r>
              <a:rPr lang="en-US" dirty="0"/>
              <a:t>There are </a:t>
            </a:r>
            <a:r>
              <a:rPr lang="en-US" dirty="0" smtClean="0">
                <a:solidFill>
                  <a:srgbClr val="0070C0"/>
                </a:solidFill>
              </a:rPr>
              <a:t>52</a:t>
            </a:r>
            <a:r>
              <a:rPr lang="en-US" dirty="0" smtClean="0"/>
              <a:t> </a:t>
            </a:r>
            <a:r>
              <a:rPr lang="en-US" dirty="0"/>
              <a:t>African American Members </a:t>
            </a:r>
            <a:r>
              <a:rPr lang="en-US" dirty="0" smtClean="0"/>
              <a:t>in the 115th Congress (</a:t>
            </a:r>
            <a:r>
              <a:rPr lang="en-US" dirty="0" smtClean="0">
                <a:solidFill>
                  <a:srgbClr val="0070C0"/>
                </a:solidFill>
              </a:rPr>
              <a:t>9.6%</a:t>
            </a:r>
            <a:r>
              <a:rPr lang="en-US" dirty="0" smtClean="0"/>
              <a:t>); </a:t>
            </a:r>
            <a:r>
              <a:rPr lang="en-US" dirty="0" smtClean="0">
                <a:solidFill>
                  <a:srgbClr val="C00000"/>
                </a:solidFill>
              </a:rPr>
              <a:t>12.6%</a:t>
            </a:r>
          </a:p>
          <a:p>
            <a:r>
              <a:rPr lang="en-US" dirty="0" smtClean="0">
                <a:solidFill>
                  <a:srgbClr val="0070C0"/>
                </a:solidFill>
              </a:rPr>
              <a:t>45</a:t>
            </a:r>
            <a:r>
              <a:rPr lang="en-US" dirty="0" smtClean="0"/>
              <a:t> Latino (</a:t>
            </a:r>
            <a:r>
              <a:rPr lang="en-US" dirty="0" smtClean="0">
                <a:solidFill>
                  <a:srgbClr val="0070C0"/>
                </a:solidFill>
              </a:rPr>
              <a:t>8.3%</a:t>
            </a:r>
            <a:r>
              <a:rPr lang="en-US" dirty="0" smtClean="0"/>
              <a:t>); </a:t>
            </a:r>
            <a:r>
              <a:rPr lang="en-US" dirty="0" smtClean="0">
                <a:solidFill>
                  <a:srgbClr val="C00000"/>
                </a:solidFill>
              </a:rPr>
              <a:t>16.3%</a:t>
            </a:r>
          </a:p>
          <a:p>
            <a:r>
              <a:rPr lang="en-US" dirty="0" smtClean="0">
                <a:solidFill>
                  <a:srgbClr val="0070C0"/>
                </a:solidFill>
              </a:rPr>
              <a:t>18</a:t>
            </a:r>
            <a:r>
              <a:rPr lang="en-US" dirty="0" smtClean="0"/>
              <a:t> Asian/South Pacific (</a:t>
            </a:r>
            <a:r>
              <a:rPr lang="en-US" dirty="0" smtClean="0">
                <a:solidFill>
                  <a:srgbClr val="0070C0"/>
                </a:solidFill>
              </a:rPr>
              <a:t>3.3%</a:t>
            </a:r>
            <a:r>
              <a:rPr lang="en-US" dirty="0" smtClean="0"/>
              <a:t>); </a:t>
            </a:r>
            <a:r>
              <a:rPr lang="en-US" dirty="0" smtClean="0">
                <a:solidFill>
                  <a:srgbClr val="C00000"/>
                </a:solidFill>
              </a:rPr>
              <a:t>5.0%</a:t>
            </a:r>
          </a:p>
          <a:p>
            <a:r>
              <a:rPr lang="en-US" dirty="0" smtClean="0">
                <a:solidFill>
                  <a:srgbClr val="0070C0"/>
                </a:solidFill>
              </a:rPr>
              <a:t>2</a:t>
            </a:r>
            <a:r>
              <a:rPr lang="en-US" dirty="0" smtClean="0"/>
              <a:t> Native American (</a:t>
            </a:r>
            <a:r>
              <a:rPr lang="en-US" dirty="0" smtClean="0">
                <a:solidFill>
                  <a:srgbClr val="0070C0"/>
                </a:solidFill>
              </a:rPr>
              <a:t>0.37%</a:t>
            </a:r>
            <a:r>
              <a:rPr lang="en-US" dirty="0" smtClean="0"/>
              <a:t>); </a:t>
            </a:r>
            <a:r>
              <a:rPr lang="en-US" dirty="0" smtClean="0">
                <a:solidFill>
                  <a:srgbClr val="C00000"/>
                </a:solidFill>
              </a:rPr>
              <a:t>0.9%</a:t>
            </a:r>
          </a:p>
          <a:p>
            <a:r>
              <a:rPr lang="en-US" dirty="0" smtClean="0"/>
              <a:t>Remaining 418 White (</a:t>
            </a:r>
            <a:r>
              <a:rPr lang="en-US" dirty="0" smtClean="0">
                <a:solidFill>
                  <a:srgbClr val="0070C0"/>
                </a:solidFill>
              </a:rPr>
              <a:t>77.3%</a:t>
            </a:r>
            <a:r>
              <a:rPr lang="en-US" dirty="0" smtClean="0"/>
              <a:t>); </a:t>
            </a:r>
            <a:r>
              <a:rPr lang="en-US" dirty="0" smtClean="0">
                <a:solidFill>
                  <a:srgbClr val="C00000"/>
                </a:solidFill>
              </a:rPr>
              <a:t>72.4%</a:t>
            </a:r>
          </a:p>
          <a:p>
            <a:pPr>
              <a:buNone/>
            </a:pPr>
            <a:endParaRPr lang="en-US" dirty="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228600"/>
            <a:ext cx="4038600" cy="6477000"/>
          </a:xfrm>
        </p:spPr>
        <p:txBody>
          <a:bodyPr>
            <a:normAutofit fontScale="77500" lnSpcReduction="20000"/>
          </a:bodyPr>
          <a:lstStyle/>
          <a:p>
            <a:r>
              <a:rPr lang="en-US" dirty="0" smtClean="0"/>
              <a:t>In 2013 Senator Tim Scott of South Carolina took the senatorial oath, the first African American senator since Reconstruction to represent a southern state. </a:t>
            </a:r>
          </a:p>
          <a:p>
            <a:r>
              <a:rPr lang="en-US" dirty="0" smtClean="0"/>
              <a:t>When the governor of Massachusetts appointed William "Mo" Cowan on February 1, 2013, to fill a Senate vacancy, </a:t>
            </a:r>
            <a:r>
              <a:rPr lang="en-US" b="1" dirty="0" smtClean="0">
                <a:solidFill>
                  <a:srgbClr val="FF0000"/>
                </a:solidFill>
              </a:rPr>
              <a:t>this marked the first time in history that two African American senators served simultaneously</a:t>
            </a:r>
            <a:r>
              <a:rPr lang="en-US" dirty="0" smtClean="0"/>
              <a:t>. </a:t>
            </a:r>
          </a:p>
          <a:p>
            <a:r>
              <a:rPr lang="en-US" dirty="0" smtClean="0"/>
              <a:t>Senator Cowan served just a short appointed term, but in October of 2013 Senator Cory Booker of New Jersey won a Senate seat in a special election and joined Senator Scott in the 113th Congress. </a:t>
            </a:r>
            <a:endParaRPr lang="en-US" dirty="0"/>
          </a:p>
        </p:txBody>
      </p:sp>
      <p:pic>
        <p:nvPicPr>
          <p:cNvPr id="5" name="Content Placeholder 4" descr="homealone.jpg"/>
          <p:cNvPicPr>
            <a:picLocks noGrp="1" noChangeAspect="1"/>
          </p:cNvPicPr>
          <p:nvPr>
            <p:ph sz="half" idx="2"/>
          </p:nvPr>
        </p:nvPicPr>
        <p:blipFill>
          <a:blip r:embed="rId2" cstate="print"/>
          <a:stretch>
            <a:fillRect/>
          </a:stretch>
        </p:blipFill>
        <p:spPr>
          <a:xfrm>
            <a:off x="4419600" y="0"/>
            <a:ext cx="4724400" cy="6614158"/>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04800" y="5715000"/>
            <a:ext cx="4040188" cy="639762"/>
          </a:xfrm>
        </p:spPr>
        <p:txBody>
          <a:bodyPr>
            <a:noAutofit/>
          </a:bodyPr>
          <a:lstStyle/>
          <a:p>
            <a:pPr algn="ctr"/>
            <a:r>
              <a:rPr lang="en-US" sz="4000" dirty="0" smtClean="0"/>
              <a:t>TIM SCOTT, SC </a:t>
            </a:r>
            <a:r>
              <a:rPr lang="en-US" sz="4000" dirty="0" smtClean="0">
                <a:solidFill>
                  <a:srgbClr val="FF0000"/>
                </a:solidFill>
              </a:rPr>
              <a:t>(R)</a:t>
            </a:r>
            <a:endParaRPr lang="en-US" sz="4000" dirty="0">
              <a:solidFill>
                <a:srgbClr val="FF0000"/>
              </a:solidFill>
            </a:endParaRPr>
          </a:p>
        </p:txBody>
      </p:sp>
      <p:pic>
        <p:nvPicPr>
          <p:cNvPr id="7" name="Content Placeholder 6" descr="timscott.jpg"/>
          <p:cNvPicPr>
            <a:picLocks noGrp="1" noChangeAspect="1"/>
          </p:cNvPicPr>
          <p:nvPr>
            <p:ph sz="half" idx="2"/>
          </p:nvPr>
        </p:nvPicPr>
        <p:blipFill>
          <a:blip r:embed="rId2" cstate="print"/>
          <a:stretch>
            <a:fillRect/>
          </a:stretch>
        </p:blipFill>
        <p:spPr>
          <a:xfrm>
            <a:off x="228600" y="228600"/>
            <a:ext cx="4230369" cy="5287962"/>
          </a:xfrm>
        </p:spPr>
      </p:pic>
      <p:sp>
        <p:nvSpPr>
          <p:cNvPr id="5" name="Text Placeholder 4"/>
          <p:cNvSpPr>
            <a:spLocks noGrp="1"/>
          </p:cNvSpPr>
          <p:nvPr>
            <p:ph type="body" sz="quarter" idx="3"/>
          </p:nvPr>
        </p:nvSpPr>
        <p:spPr>
          <a:xfrm>
            <a:off x="4648200" y="5715000"/>
            <a:ext cx="4041775" cy="639762"/>
          </a:xfrm>
        </p:spPr>
        <p:txBody>
          <a:bodyPr>
            <a:noAutofit/>
          </a:bodyPr>
          <a:lstStyle/>
          <a:p>
            <a:pPr algn="ctr"/>
            <a:r>
              <a:rPr lang="en-US" sz="3200" dirty="0" smtClean="0"/>
              <a:t>CORY BOOKER, NJ </a:t>
            </a:r>
            <a:r>
              <a:rPr lang="en-US" sz="3200" dirty="0" smtClean="0">
                <a:solidFill>
                  <a:schemeClr val="tx2"/>
                </a:solidFill>
              </a:rPr>
              <a:t>(D)</a:t>
            </a:r>
            <a:endParaRPr lang="en-US" sz="3200" dirty="0">
              <a:solidFill>
                <a:schemeClr val="tx2"/>
              </a:solidFill>
            </a:endParaRPr>
          </a:p>
        </p:txBody>
      </p:sp>
      <p:pic>
        <p:nvPicPr>
          <p:cNvPr id="8" name="Content Placeholder 7" descr="corybooker.jpg"/>
          <p:cNvPicPr>
            <a:picLocks noGrp="1" noChangeAspect="1"/>
          </p:cNvPicPr>
          <p:nvPr>
            <p:ph sz="quarter" idx="4"/>
          </p:nvPr>
        </p:nvPicPr>
        <p:blipFill>
          <a:blip r:embed="rId3" cstate="print"/>
          <a:stretch>
            <a:fillRect/>
          </a:stretch>
        </p:blipFill>
        <p:spPr>
          <a:xfrm>
            <a:off x="4495800" y="152400"/>
            <a:ext cx="4419600" cy="538319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LATINO/HISPANIC</a:t>
            </a:r>
            <a:endParaRPr lang="en-US" dirty="0"/>
          </a:p>
        </p:txBody>
      </p:sp>
      <p:sp>
        <p:nvSpPr>
          <p:cNvPr id="3" name="Content Placeholder 2"/>
          <p:cNvSpPr>
            <a:spLocks noGrp="1"/>
          </p:cNvSpPr>
          <p:nvPr>
            <p:ph idx="1"/>
          </p:nvPr>
        </p:nvSpPr>
        <p:spPr/>
        <p:txBody>
          <a:bodyPr>
            <a:normAutofit/>
          </a:bodyPr>
          <a:lstStyle/>
          <a:p>
            <a:r>
              <a:rPr lang="en-US" dirty="0"/>
              <a:t>There are 31 Hispanic or Latino Members in the 112th Congress, </a:t>
            </a:r>
            <a:r>
              <a:rPr lang="en-US" dirty="0">
                <a:solidFill>
                  <a:schemeClr val="accent2"/>
                </a:solidFill>
              </a:rPr>
              <a:t>5.7%</a:t>
            </a:r>
            <a:r>
              <a:rPr lang="en-US" dirty="0"/>
              <a:t> of the total membership</a:t>
            </a:r>
            <a:r>
              <a:rPr lang="en-US" dirty="0" smtClean="0"/>
              <a:t>. (Same for 113</a:t>
            </a:r>
            <a:r>
              <a:rPr lang="en-US" baseline="30000" dirty="0" smtClean="0"/>
              <a:t>th</a:t>
            </a:r>
            <a:r>
              <a:rPr lang="en-US" dirty="0" smtClean="0"/>
              <a:t>).</a:t>
            </a:r>
            <a:endParaRPr lang="en-US" dirty="0"/>
          </a:p>
          <a:p>
            <a:r>
              <a:rPr lang="en-US" dirty="0" smtClean="0"/>
              <a:t>29 </a:t>
            </a:r>
            <a:r>
              <a:rPr lang="en-US" dirty="0"/>
              <a:t>serve in the </a:t>
            </a:r>
            <a:r>
              <a:rPr lang="en-US" dirty="0" smtClean="0"/>
              <a:t>House </a:t>
            </a:r>
            <a:r>
              <a:rPr lang="en-US" dirty="0"/>
              <a:t>and </a:t>
            </a:r>
            <a:r>
              <a:rPr lang="en-US" dirty="0" smtClean="0"/>
              <a:t>2 in </a:t>
            </a:r>
            <a:r>
              <a:rPr lang="en-US" dirty="0"/>
              <a:t>the Senate. </a:t>
            </a:r>
            <a:endParaRPr lang="en-US" dirty="0" smtClean="0"/>
          </a:p>
          <a:p>
            <a:r>
              <a:rPr lang="en-US" b="1" dirty="0" smtClean="0">
                <a:solidFill>
                  <a:srgbClr val="0070C0"/>
                </a:solidFill>
              </a:rPr>
              <a:t>U.S. = 16.3%</a:t>
            </a:r>
          </a:p>
          <a:p>
            <a:endParaRPr lang="en-US" b="1" dirty="0" smtClean="0">
              <a:solidFill>
                <a:srgbClr val="0070C0"/>
              </a:solidFill>
            </a:endParaRPr>
          </a:p>
          <a:p>
            <a:pPr algn="ctr">
              <a:buNone/>
            </a:pPr>
            <a:r>
              <a:rPr lang="en-US" dirty="0" smtClean="0"/>
              <a:t>[12 Asian American/Pacific Islander]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VETERANS</a:t>
            </a:r>
            <a:endParaRPr lang="en-US" dirty="0"/>
          </a:p>
        </p:txBody>
      </p:sp>
      <p:sp>
        <p:nvSpPr>
          <p:cNvPr id="3" name="Content Placeholder 2"/>
          <p:cNvSpPr>
            <a:spLocks noGrp="1"/>
          </p:cNvSpPr>
          <p:nvPr>
            <p:ph idx="1"/>
          </p:nvPr>
        </p:nvSpPr>
        <p:spPr/>
        <p:txBody>
          <a:bodyPr/>
          <a:lstStyle/>
          <a:p>
            <a:r>
              <a:rPr lang="en-US" dirty="0"/>
              <a:t>118 Members </a:t>
            </a:r>
            <a:r>
              <a:rPr lang="en-US" dirty="0" smtClean="0"/>
              <a:t>                                                (</a:t>
            </a:r>
            <a:r>
              <a:rPr lang="en-US" dirty="0">
                <a:solidFill>
                  <a:srgbClr val="FF0000"/>
                </a:solidFill>
              </a:rPr>
              <a:t>21.8% </a:t>
            </a:r>
            <a:r>
              <a:rPr lang="en-US" dirty="0"/>
              <a:t>of the total membership</a:t>
            </a:r>
            <a:r>
              <a:rPr lang="en-US" dirty="0" smtClean="0"/>
              <a:t>)</a:t>
            </a:r>
          </a:p>
          <a:p>
            <a:r>
              <a:rPr lang="en-US" b="1" dirty="0" smtClean="0">
                <a:solidFill>
                  <a:srgbClr val="0070C0"/>
                </a:solidFill>
              </a:rPr>
              <a:t>U.S. = 7.2%</a:t>
            </a:r>
            <a:endParaRPr lang="en-US" b="1" dirty="0">
              <a:solidFill>
                <a:srgbClr val="0070C0"/>
              </a:solidFill>
            </a:endParaRP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35562"/>
          </a:xfrm>
        </p:spPr>
        <p:txBody>
          <a:bodyPr/>
          <a:lstStyle/>
          <a:p>
            <a:r>
              <a:rPr lang="en-US" dirty="0" smtClean="0"/>
              <a:t>SUMMARY …</a:t>
            </a:r>
            <a:endParaRPr lang="en-US" dirty="0"/>
          </a:p>
        </p:txBody>
      </p:sp>
      <p:sp>
        <p:nvSpPr>
          <p:cNvPr id="3" name="Content Placeholder 2"/>
          <p:cNvSpPr>
            <a:spLocks noGrp="1"/>
          </p:cNvSpPr>
          <p:nvPr>
            <p:ph idx="1"/>
          </p:nvPr>
        </p:nvSpPr>
        <p:spPr>
          <a:xfrm>
            <a:off x="457200" y="457200"/>
            <a:ext cx="8229600" cy="5668963"/>
          </a:xfrm>
        </p:spPr>
        <p:txBody>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750596"/>
            <a:ext cx="8229600" cy="1143000"/>
          </a:xfrm>
        </p:spPr>
        <p:txBody>
          <a:bodyPr/>
          <a:lstStyle/>
          <a:p>
            <a:r>
              <a:rPr lang="en-US" dirty="0" smtClean="0"/>
              <a:t>Congress looks like …</a:t>
            </a:r>
            <a:endParaRPr lang="en-US" dirty="0"/>
          </a:p>
        </p:txBody>
      </p:sp>
      <p:pic>
        <p:nvPicPr>
          <p:cNvPr id="4" name="Content Placeholder 3" descr="photo-olprd-white-guys.jpg"/>
          <p:cNvPicPr>
            <a:picLocks noGrp="1" noChangeAspect="1"/>
          </p:cNvPicPr>
          <p:nvPr>
            <p:ph idx="1"/>
          </p:nvPr>
        </p:nvPicPr>
        <p:blipFill>
          <a:blip r:embed="rId2" cstate="print"/>
          <a:stretch>
            <a:fillRect/>
          </a:stretch>
        </p:blipFill>
        <p:spPr>
          <a:xfrm>
            <a:off x="609600" y="300697"/>
            <a:ext cx="7848600" cy="5429384"/>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20-workplace-diversity-part-I.jpg"/>
          <p:cNvPicPr>
            <a:picLocks noGrp="1" noChangeAspect="1"/>
          </p:cNvPicPr>
          <p:nvPr>
            <p:ph idx="1"/>
          </p:nvPr>
        </p:nvPicPr>
        <p:blipFill>
          <a:blip r:embed="rId2" cstate="print"/>
          <a:stretch>
            <a:fillRect/>
          </a:stretch>
        </p:blipFill>
        <p:spPr>
          <a:xfrm>
            <a:off x="914400" y="749815"/>
            <a:ext cx="7391400" cy="6291598"/>
          </a:xfrm>
        </p:spPr>
      </p:pic>
      <p:sp>
        <p:nvSpPr>
          <p:cNvPr id="2" name="Title 1"/>
          <p:cNvSpPr>
            <a:spLocks noGrp="1"/>
          </p:cNvSpPr>
          <p:nvPr>
            <p:ph type="title"/>
          </p:nvPr>
        </p:nvSpPr>
        <p:spPr>
          <a:xfrm>
            <a:off x="457200" y="10886"/>
            <a:ext cx="8229600" cy="1143000"/>
          </a:xfrm>
        </p:spPr>
        <p:txBody>
          <a:bodyPr/>
          <a:lstStyle/>
          <a:p>
            <a:r>
              <a:rPr lang="en-US" dirty="0" smtClean="0"/>
              <a:t>WHILE THE U.S. IS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3352800"/>
          </a:xfrm>
        </p:spPr>
        <p:txBody>
          <a:bodyPr>
            <a:normAutofit fontScale="90000"/>
          </a:bodyPr>
          <a:lstStyle/>
          <a:p>
            <a:r>
              <a:rPr lang="en-US" dirty="0" smtClean="0">
                <a:solidFill>
                  <a:schemeClr val="tx2"/>
                </a:solidFill>
              </a:rPr>
              <a:t>115</a:t>
            </a:r>
            <a:r>
              <a:rPr lang="en-US" baseline="30000" dirty="0" smtClean="0">
                <a:solidFill>
                  <a:schemeClr val="tx2"/>
                </a:solidFill>
              </a:rPr>
              <a:t>th</a:t>
            </a:r>
            <a:r>
              <a:rPr lang="en-US" dirty="0">
                <a:solidFill>
                  <a:schemeClr val="tx2"/>
                </a:solidFill>
              </a:rPr>
              <a:t> </a:t>
            </a:r>
            <a:r>
              <a:rPr lang="en-US" dirty="0" smtClean="0">
                <a:solidFill>
                  <a:schemeClr val="tx2"/>
                </a:solidFill>
              </a:rPr>
              <a:t>Congress</a:t>
            </a:r>
            <a:r>
              <a:rPr lang="en-US" dirty="0" smtClean="0"/>
              <a:t/>
            </a:r>
            <a:br>
              <a:rPr lang="en-US" dirty="0" smtClean="0"/>
            </a:br>
            <a:r>
              <a:rPr lang="en-US" dirty="0"/>
              <a:t/>
            </a:r>
            <a:br>
              <a:rPr lang="en-US" dirty="0"/>
            </a:br>
            <a:r>
              <a:rPr lang="en-US" sz="3600" dirty="0" smtClean="0"/>
              <a:t>- Current </a:t>
            </a:r>
            <a:r>
              <a:rPr lang="en-US" sz="3600" dirty="0"/>
              <a:t>meeting of the legislative branch of the United States federal government, composed of the Senate and the House of Representatives. It meets in Washington, D.C. from January 3, 2017, to January 3, </a:t>
            </a:r>
            <a:r>
              <a:rPr lang="en-US" sz="3600" dirty="0" smtClean="0"/>
              <a:t>2019.</a:t>
            </a:r>
            <a:endParaRPr lang="en-US" sz="3600"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324600"/>
          </a:xfrm>
        </p:spPr>
        <p:txBody>
          <a:bodyPr>
            <a:normAutofit fontScale="85000" lnSpcReduction="10000"/>
          </a:bodyPr>
          <a:lstStyle/>
          <a:p>
            <a:pPr>
              <a:buNone/>
            </a:pPr>
            <a:r>
              <a:rPr lang="en-US" b="1" u="sng" dirty="0" smtClean="0"/>
              <a:t>The House of Representatives</a:t>
            </a:r>
            <a:endParaRPr lang="en-US" dirty="0" smtClean="0"/>
          </a:p>
          <a:p>
            <a:r>
              <a:rPr lang="en-US" dirty="0" smtClean="0"/>
              <a:t>a.  The House is more institutionalized than the Senate meaning it is more hierarchical</a:t>
            </a:r>
          </a:p>
          <a:p>
            <a:r>
              <a:rPr lang="en-US" dirty="0" smtClean="0"/>
              <a:t>b.  Party loyalty to leadership and party-line voting are more common in the House (since there are more members – leaders do more leading)</a:t>
            </a:r>
          </a:p>
          <a:p>
            <a:r>
              <a:rPr lang="en-US" dirty="0" smtClean="0"/>
              <a:t>c.  </a:t>
            </a:r>
            <a:r>
              <a:rPr lang="en-US" b="1" dirty="0" smtClean="0">
                <a:solidFill>
                  <a:srgbClr val="FF0000"/>
                </a:solidFill>
              </a:rPr>
              <a:t>House Rules Committee</a:t>
            </a:r>
            <a:r>
              <a:rPr lang="en-US" dirty="0" smtClean="0"/>
              <a:t>:  unique committee in the House that reviews most bills coming from a House committee before they go to the full House</a:t>
            </a:r>
          </a:p>
          <a:p>
            <a:pPr lvl="1"/>
            <a:r>
              <a:rPr lang="en-US" dirty="0" smtClean="0"/>
              <a:t>1.  Each bill is given a “</a:t>
            </a:r>
            <a:r>
              <a:rPr lang="en-US" i="1" dirty="0" smtClean="0"/>
              <a:t>rule</a:t>
            </a:r>
            <a:r>
              <a:rPr lang="en-US" dirty="0" smtClean="0"/>
              <a:t>” which schedules the bill on the calendar, allots time for debate, and sometimes even specifies what kind of amendments may be offered (speaker appoints members)</a:t>
            </a:r>
          </a:p>
          <a:p>
            <a:pPr marL="0" indent="0">
              <a:buNone/>
            </a:pPr>
            <a:r>
              <a:rPr lang="en-US" dirty="0"/>
              <a:t> </a:t>
            </a:r>
            <a:r>
              <a:rPr lang="en-US" dirty="0" smtClean="0"/>
              <a:t>        </a:t>
            </a:r>
            <a:r>
              <a:rPr lang="en-US" dirty="0" smtClean="0">
                <a:solidFill>
                  <a:srgbClr val="0070C0"/>
                </a:solidFill>
              </a:rPr>
              <a:t>d.  House can impeach officials and all revenue bills 	   must start there</a:t>
            </a:r>
            <a:endParaRPr lang="en-US" dirty="0">
              <a:solidFill>
                <a:srgbClr val="0070C0"/>
              </a:solidFill>
            </a:endParaRPr>
          </a:p>
        </p:txBody>
      </p:sp>
      <p:sp>
        <p:nvSpPr>
          <p:cNvPr id="4" name="5-Point Star 3"/>
          <p:cNvSpPr/>
          <p:nvPr/>
        </p:nvSpPr>
        <p:spPr>
          <a:xfrm>
            <a:off x="609600" y="53340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lstStyle/>
          <a:p>
            <a:endParaRPr lang="en-US"/>
          </a:p>
        </p:txBody>
      </p:sp>
      <p:sp>
        <p:nvSpPr>
          <p:cNvPr id="3" name="Content Placeholder 2"/>
          <p:cNvSpPr>
            <a:spLocks noGrp="1"/>
          </p:cNvSpPr>
          <p:nvPr>
            <p:ph idx="1"/>
          </p:nvPr>
        </p:nvSpPr>
        <p:spPr>
          <a:xfrm>
            <a:off x="76200" y="274638"/>
            <a:ext cx="8610600" cy="6430962"/>
          </a:xfrm>
        </p:spPr>
        <p:txBody>
          <a:bodyPr>
            <a:normAutofit fontScale="92500" lnSpcReduction="10000"/>
          </a:bodyPr>
          <a:lstStyle/>
          <a:p>
            <a:pPr marL="0" indent="0">
              <a:buNone/>
            </a:pPr>
            <a:r>
              <a:rPr lang="en-US" dirty="0" smtClean="0">
                <a:solidFill>
                  <a:srgbClr val="0070C0"/>
                </a:solidFill>
              </a:rPr>
              <a:t>House Speaker:	Paul Ryan (R)</a:t>
            </a:r>
            <a:endParaRPr lang="en-US" dirty="0">
              <a:solidFill>
                <a:srgbClr val="0070C0"/>
              </a:solidFill>
            </a:endParaRPr>
          </a:p>
          <a:p>
            <a:r>
              <a:rPr lang="en-US" dirty="0" smtClean="0"/>
              <a:t>Majority </a:t>
            </a:r>
            <a:r>
              <a:rPr lang="en-US" dirty="0"/>
              <a:t>(Republican) leadership</a:t>
            </a:r>
          </a:p>
          <a:p>
            <a:pPr marL="0" indent="0">
              <a:buNone/>
            </a:pPr>
            <a:r>
              <a:rPr lang="en-US" dirty="0" smtClean="0"/>
              <a:t>	Majority </a:t>
            </a:r>
            <a:r>
              <a:rPr lang="en-US" dirty="0"/>
              <a:t>Leader: Kevin </a:t>
            </a:r>
            <a:r>
              <a:rPr lang="en-US" dirty="0" smtClean="0"/>
              <a:t>McCarthy</a:t>
            </a:r>
          </a:p>
          <a:p>
            <a:pPr marL="0" indent="0">
              <a:buNone/>
            </a:pPr>
            <a:r>
              <a:rPr lang="en-US" dirty="0" smtClean="0"/>
              <a:t>  	Majority </a:t>
            </a:r>
            <a:r>
              <a:rPr lang="en-US" dirty="0"/>
              <a:t>Whip: Steve </a:t>
            </a:r>
            <a:r>
              <a:rPr lang="en-US" dirty="0" err="1"/>
              <a:t>Scalise</a:t>
            </a:r>
            <a:endParaRPr lang="en-US" dirty="0"/>
          </a:p>
          <a:p>
            <a:pPr marL="0" indent="0">
              <a:buNone/>
            </a:pPr>
            <a:endParaRPr lang="en-US" dirty="0"/>
          </a:p>
          <a:p>
            <a:r>
              <a:rPr lang="en-US" dirty="0"/>
              <a:t>Minority (Democratic) leadership</a:t>
            </a:r>
          </a:p>
          <a:p>
            <a:pPr marL="0" indent="0">
              <a:buNone/>
            </a:pPr>
            <a:r>
              <a:rPr lang="en-US" dirty="0" smtClean="0">
                <a:solidFill>
                  <a:srgbClr val="0070C0"/>
                </a:solidFill>
              </a:rPr>
              <a:t>    Minority </a:t>
            </a:r>
            <a:r>
              <a:rPr lang="en-US" dirty="0">
                <a:solidFill>
                  <a:srgbClr val="0070C0"/>
                </a:solidFill>
              </a:rPr>
              <a:t>Leader: Nancy Pelosi</a:t>
            </a:r>
          </a:p>
          <a:p>
            <a:pPr marL="0" indent="0">
              <a:buNone/>
            </a:pPr>
            <a:r>
              <a:rPr lang="en-US" dirty="0" smtClean="0"/>
              <a:t>    Minority </a:t>
            </a:r>
            <a:r>
              <a:rPr lang="en-US" dirty="0"/>
              <a:t>Whip: </a:t>
            </a:r>
            <a:r>
              <a:rPr lang="en-US" dirty="0" err="1"/>
              <a:t>Steny</a:t>
            </a:r>
            <a:r>
              <a:rPr lang="en-US" dirty="0"/>
              <a:t> Hoyer</a:t>
            </a:r>
          </a:p>
          <a:p>
            <a:pPr marL="0" indent="0">
              <a:buNone/>
            </a:pPr>
            <a:r>
              <a:rPr lang="en-US" dirty="0"/>
              <a:t>    </a:t>
            </a:r>
            <a:r>
              <a:rPr lang="en-US" dirty="0" smtClean="0"/>
              <a:t>Assistant </a:t>
            </a:r>
            <a:r>
              <a:rPr lang="en-US" dirty="0"/>
              <a:t>Minority Leader: Jim </a:t>
            </a:r>
            <a:r>
              <a:rPr lang="en-US" dirty="0" smtClean="0"/>
              <a:t>Clyburn</a:t>
            </a:r>
          </a:p>
          <a:p>
            <a:pPr marL="0" indent="0">
              <a:buNone/>
            </a:pPr>
            <a:endParaRPr lang="en-US" dirty="0" smtClean="0"/>
          </a:p>
          <a:p>
            <a:pPr marL="0" indent="0">
              <a:buNone/>
            </a:pPr>
            <a:r>
              <a:rPr lang="en-US" sz="2400" dirty="0" smtClean="0"/>
              <a:t>[A </a:t>
            </a:r>
            <a:r>
              <a:rPr lang="en-US" sz="2400" dirty="0"/>
              <a:t>whip is an official of a political party whose task is to ensure party discipline in a legislature. Whips are the party's </a:t>
            </a:r>
            <a:r>
              <a:rPr lang="en-US" sz="2400" i="1" dirty="0"/>
              <a:t>"</a:t>
            </a:r>
            <a:r>
              <a:rPr lang="en-US" sz="2400" i="1" dirty="0" smtClean="0"/>
              <a:t>enforcers”</a:t>
            </a:r>
            <a:r>
              <a:rPr lang="en-US" sz="2400" dirty="0" smtClean="0"/>
              <a:t>; </a:t>
            </a:r>
            <a:r>
              <a:rPr lang="en-US" sz="2400" dirty="0"/>
              <a:t>they invite their fellow legislators to attend voting sessions and to vote according to the official party policy</a:t>
            </a:r>
            <a:r>
              <a:rPr lang="en-US" sz="2400" dirty="0" smtClean="0"/>
              <a:t>.]</a:t>
            </a:r>
            <a:endParaRPr lang="en-US" sz="2400"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1"/>
            <a:ext cx="2369676" cy="2667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551" y="2701835"/>
            <a:ext cx="2340125" cy="2340125"/>
          </a:xfrm>
          <a:prstGeom prst="rect">
            <a:avLst/>
          </a:prstGeom>
        </p:spPr>
      </p:pic>
    </p:spTree>
    <p:extLst>
      <p:ext uri="{BB962C8B-B14F-4D97-AF65-F5344CB8AC3E}">
        <p14:creationId xmlns:p14="http://schemas.microsoft.com/office/powerpoint/2010/main" val="1608071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172200"/>
          </a:xfrm>
        </p:spPr>
        <p:txBody>
          <a:bodyPr>
            <a:normAutofit fontScale="92500" lnSpcReduction="20000"/>
          </a:bodyPr>
          <a:lstStyle/>
          <a:p>
            <a:pPr algn="ctr">
              <a:buNone/>
            </a:pPr>
            <a:r>
              <a:rPr lang="en-US" sz="4800" b="1" u="sng" dirty="0" smtClean="0"/>
              <a:t>The Senate</a:t>
            </a:r>
            <a:endParaRPr lang="en-US" sz="4800" dirty="0" smtClean="0"/>
          </a:p>
          <a:p>
            <a:r>
              <a:rPr lang="en-US" dirty="0" smtClean="0"/>
              <a:t>Since the Senate is smaller it is less disciplined and less centralized</a:t>
            </a:r>
          </a:p>
          <a:p>
            <a:r>
              <a:rPr lang="en-US" dirty="0" smtClean="0"/>
              <a:t>Committees and the party leadership are important in determining the Senate legislative agenda</a:t>
            </a:r>
          </a:p>
          <a:p>
            <a:pPr marL="0" indent="0">
              <a:buNone/>
            </a:pPr>
            <a:r>
              <a:rPr lang="en-US" dirty="0" smtClean="0"/>
              <a:t>	1.  The party leaders do for scheduling what 	     the Rules Committee does in the House</a:t>
            </a:r>
          </a:p>
          <a:p>
            <a:r>
              <a:rPr lang="en-US" b="1" dirty="0" smtClean="0">
                <a:solidFill>
                  <a:srgbClr val="0070C0"/>
                </a:solidFill>
              </a:rPr>
              <a:t>Filibuster</a:t>
            </a:r>
            <a:r>
              <a:rPr lang="en-US" dirty="0" smtClean="0"/>
              <a:t>:  a strategy unique to the Senate whereby opponents of a piece of legislation try to talk it to death, based on the tradition of unlimited debate</a:t>
            </a:r>
          </a:p>
          <a:p>
            <a:pPr marL="0" indent="0">
              <a:buNone/>
            </a:pPr>
            <a:r>
              <a:rPr lang="en-US" dirty="0" smtClean="0"/>
              <a:t>	1.  </a:t>
            </a:r>
            <a:r>
              <a:rPr lang="en-US" b="1" dirty="0" smtClean="0">
                <a:solidFill>
                  <a:srgbClr val="0070C0"/>
                </a:solidFill>
              </a:rPr>
              <a:t>Cloture</a:t>
            </a:r>
            <a:r>
              <a:rPr lang="en-US" dirty="0" smtClean="0"/>
              <a:t>:  today 60 members can vote to 	     stop a filibuster</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16123"/>
            <a:ext cx="6096000" cy="3611306"/>
          </a:xfrm>
        </p:spPr>
        <p:txBody>
          <a:bodyPr>
            <a:noAutofit/>
          </a:bodyPr>
          <a:lstStyle/>
          <a:p>
            <a:r>
              <a:rPr lang="en-US" sz="2400" b="1" dirty="0">
                <a:solidFill>
                  <a:srgbClr val="0070C0"/>
                </a:solidFill>
              </a:rPr>
              <a:t>Senate President: Mike Pence (R)</a:t>
            </a:r>
            <a:r>
              <a:rPr lang="en-US" sz="1600" dirty="0"/>
              <a:t/>
            </a:r>
            <a:br>
              <a:rPr lang="en-US" sz="1600" dirty="0"/>
            </a:br>
            <a:r>
              <a:rPr lang="en-US" sz="1600" dirty="0"/>
              <a:t>Under the Constitution, the vice president serves as President of the Senate. He or she may vote in the Senate in the case of a tie, but is not required to. For much of the nation's history the task of presiding over Senate sessions was one of the vice president's principal duties (the other being to receive from the states the tally of electoral ballots cast for president and vice president and to open the certificates "in the Presence of the Senate and House of Representatives," so that the total votes could be counted). Since the 1950s, vice presidents have presided over few Senate debates. Instead, they have usually presided only on ceremonial occasions, such as swearing in new senators, joint sessions, or at times to announce the result of significant legislation or nomination, or when a tie vote on an important issue is anticipated.</a:t>
            </a:r>
            <a:br>
              <a:rPr lang="en-US" sz="1600" dirty="0"/>
            </a:br>
            <a:endParaRPr lang="en-US" sz="1600" dirty="0"/>
          </a:p>
        </p:txBody>
      </p:sp>
      <p:sp>
        <p:nvSpPr>
          <p:cNvPr id="3" name="Content Placeholder 2"/>
          <p:cNvSpPr>
            <a:spLocks noGrp="1"/>
          </p:cNvSpPr>
          <p:nvPr>
            <p:ph idx="1"/>
          </p:nvPr>
        </p:nvSpPr>
        <p:spPr>
          <a:xfrm>
            <a:off x="76200" y="2819400"/>
            <a:ext cx="8991600" cy="3962400"/>
          </a:xfrm>
        </p:spPr>
        <p:txBody>
          <a:bodyPr>
            <a:normAutofit fontScale="40000" lnSpcReduction="20000"/>
          </a:bodyPr>
          <a:lstStyle/>
          <a:p>
            <a:pPr marL="0" indent="0">
              <a:buNone/>
            </a:pPr>
            <a:endParaRPr lang="en-US" dirty="0" smtClean="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John </a:t>
            </a:r>
            <a:r>
              <a:rPr lang="en-US" b="1" dirty="0"/>
              <a:t>Nance Garner III </a:t>
            </a:r>
            <a:r>
              <a:rPr lang="en-US" dirty="0" smtClean="0"/>
              <a:t>(D-TX), was </a:t>
            </a:r>
            <a:r>
              <a:rPr lang="en-US" dirty="0"/>
              <a:t>the 39th Speaker of the United States House of Representatives from 1931 to 1933. He was also the 32nd Vice President of the United States, serving from 1933 to </a:t>
            </a:r>
            <a:r>
              <a:rPr lang="en-US" dirty="0" smtClean="0"/>
              <a:t>1941 (under FDR as President).</a:t>
            </a:r>
            <a:endParaRPr lang="en-US" dirty="0"/>
          </a:p>
          <a:p>
            <a:pPr marL="0" indent="0">
              <a:buNone/>
            </a:pPr>
            <a:endParaRPr lang="en-US" dirty="0"/>
          </a:p>
          <a:p>
            <a:pPr marL="0" indent="0">
              <a:buNone/>
            </a:pPr>
            <a:r>
              <a:rPr lang="en-US" dirty="0" smtClean="0"/>
              <a:t>The Vice-Presidency was </a:t>
            </a:r>
            <a:r>
              <a:rPr lang="en-US" sz="7000" i="1" dirty="0" smtClean="0">
                <a:solidFill>
                  <a:srgbClr val="7030A0"/>
                </a:solidFill>
              </a:rPr>
              <a:t>“Not </a:t>
            </a:r>
            <a:r>
              <a:rPr lang="en-US" sz="7000" i="1" dirty="0">
                <a:solidFill>
                  <a:srgbClr val="7030A0"/>
                </a:solidFill>
              </a:rPr>
              <a:t>worth a bucket of warm </a:t>
            </a:r>
            <a:r>
              <a:rPr lang="en-US" sz="7000" i="1" dirty="0" smtClean="0">
                <a:solidFill>
                  <a:srgbClr val="7030A0"/>
                </a:solidFill>
              </a:rPr>
              <a:t>piss”</a:t>
            </a:r>
            <a:endParaRPr lang="en-US" sz="7000" i="1" dirty="0">
              <a:solidFill>
                <a:srgbClr val="7030A0"/>
              </a:solidFill>
            </a:endParaRPr>
          </a:p>
          <a:p>
            <a:pPr marL="0" indent="0">
              <a:buNone/>
            </a:pPr>
            <a:r>
              <a:rPr lang="en-US" dirty="0" smtClean="0"/>
              <a:t>					- Comment </a:t>
            </a:r>
            <a:r>
              <a:rPr lang="en-US" dirty="0"/>
              <a:t>to Lyndon B. Johnson on the vice </a:t>
            </a:r>
            <a:r>
              <a:rPr lang="en-US" dirty="0" smtClean="0"/>
              <a:t>presidency</a:t>
            </a:r>
          </a:p>
          <a:p>
            <a:pPr marL="0" indent="0" algn="ctr">
              <a:buNone/>
            </a:pPr>
            <a:r>
              <a:rPr lang="en-US" sz="5000" i="1" dirty="0" smtClean="0">
                <a:solidFill>
                  <a:srgbClr val="7030A0"/>
                </a:solidFill>
              </a:rPr>
              <a:t>“Worst </a:t>
            </a:r>
            <a:r>
              <a:rPr lang="en-US" sz="5000" i="1" dirty="0" err="1" smtClean="0">
                <a:solidFill>
                  <a:srgbClr val="7030A0"/>
                </a:solidFill>
              </a:rPr>
              <a:t>damnfool</a:t>
            </a:r>
            <a:r>
              <a:rPr lang="en-US" sz="5000" i="1" dirty="0" smtClean="0">
                <a:solidFill>
                  <a:srgbClr val="7030A0"/>
                </a:solidFill>
              </a:rPr>
              <a:t> mistake I ever made was letting myself be elected Vice President of the United States. Should have stuck with my old chores as Speaker of the House. I gave up the second most important job in the Government for one that didn't amount to a hill of beans. I spent eight long years as Mr. Roosevelt's spare tire. I might still be Speaker if I didn't let them elect me Vice-President.”</a:t>
            </a:r>
          </a:p>
          <a:p>
            <a:pPr marL="0" indent="0" algn="ctr">
              <a:buNone/>
            </a:pPr>
            <a:endParaRPr lang="en-US" i="1" dirty="0" smtClean="0"/>
          </a:p>
        </p:txBody>
      </p:sp>
      <p:cxnSp>
        <p:nvCxnSpPr>
          <p:cNvPr id="5" name="Straight Connector 4"/>
          <p:cNvCxnSpPr/>
          <p:nvPr/>
        </p:nvCxnSpPr>
        <p:spPr>
          <a:xfrm>
            <a:off x="152400" y="3962400"/>
            <a:ext cx="86106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349" y="44574"/>
            <a:ext cx="2566851" cy="3803607"/>
          </a:xfrm>
          <a:prstGeom prst="rect">
            <a:avLst/>
          </a:prstGeom>
        </p:spPr>
      </p:pic>
    </p:spTree>
    <p:extLst>
      <p:ext uri="{BB962C8B-B14F-4D97-AF65-F5344CB8AC3E}">
        <p14:creationId xmlns:p14="http://schemas.microsoft.com/office/powerpoint/2010/main" val="3684233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91000" cy="3306762"/>
          </a:xfrm>
        </p:spPr>
        <p:txBody>
          <a:bodyPr>
            <a:normAutofit fontScale="90000"/>
          </a:bodyPr>
          <a:lstStyle/>
          <a:p>
            <a:r>
              <a:rPr lang="en-US" sz="2400" b="1" dirty="0">
                <a:solidFill>
                  <a:srgbClr val="0070C0"/>
                </a:solidFill>
              </a:rPr>
              <a:t>Senate President pro tempore: Orrin Hatch (R)</a:t>
            </a:r>
            <a:br>
              <a:rPr lang="en-US" sz="2400" b="1" dirty="0">
                <a:solidFill>
                  <a:srgbClr val="0070C0"/>
                </a:solidFill>
              </a:rPr>
            </a:br>
            <a:r>
              <a:rPr lang="en-US" sz="1200" dirty="0"/>
              <a:t> </a:t>
            </a:r>
            <a:r>
              <a:rPr lang="en-US" sz="1800" dirty="0"/>
              <a:t>(Latin for "president for a time”) </a:t>
            </a:r>
            <a:br>
              <a:rPr lang="en-US" sz="1800" dirty="0"/>
            </a:br>
            <a:r>
              <a:rPr lang="en-US" sz="1800" dirty="0" smtClean="0"/>
              <a:t>- presides </a:t>
            </a:r>
            <a:r>
              <a:rPr lang="en-US" sz="1800" dirty="0"/>
              <a:t>over the chamber in the vice president's absence, and is, by custom, the senator of the majority party with the longest record of continuous service. Like the vice president, the president pro tempore does not normally preside over the Senate, but typically delegates the responsibility of presiding to a majority-party senator who presides over the Senate</a:t>
            </a:r>
            <a:br>
              <a:rPr lang="en-US" sz="1800" dirty="0"/>
            </a:br>
            <a:endParaRPr lang="en-US" sz="1800" dirty="0"/>
          </a:p>
        </p:txBody>
      </p:sp>
      <p:sp>
        <p:nvSpPr>
          <p:cNvPr id="3" name="Content Placeholder 2"/>
          <p:cNvSpPr>
            <a:spLocks noGrp="1"/>
          </p:cNvSpPr>
          <p:nvPr>
            <p:ph idx="1"/>
          </p:nvPr>
        </p:nvSpPr>
        <p:spPr>
          <a:xfrm>
            <a:off x="152400" y="3429000"/>
            <a:ext cx="8839200" cy="3276600"/>
          </a:xfrm>
        </p:spPr>
        <p:txBody>
          <a:bodyPr>
            <a:normAutofit fontScale="70000" lnSpcReduction="20000"/>
          </a:bodyPr>
          <a:lstStyle/>
          <a:p>
            <a:endParaRPr lang="en-US" dirty="0"/>
          </a:p>
          <a:p>
            <a:pPr marL="0" indent="0">
              <a:buNone/>
            </a:pPr>
            <a:r>
              <a:rPr lang="en-US" dirty="0"/>
              <a:t>PARTY LEADERS: Each party elects Senate party leaders. Floor leaders act as the party chief spokesmen. The Senate Majority Leader is responsible for </a:t>
            </a:r>
            <a:r>
              <a:rPr lang="en-US" dirty="0" smtClean="0"/>
              <a:t>scheduling </a:t>
            </a:r>
            <a:r>
              <a:rPr lang="en-US" dirty="0"/>
              <a:t>debates and votes. </a:t>
            </a:r>
          </a:p>
          <a:p>
            <a:pPr marL="0" indent="0">
              <a:buNone/>
            </a:pPr>
            <a:r>
              <a:rPr lang="en-US" dirty="0"/>
              <a:t>Majority (Republican) leadership</a:t>
            </a:r>
          </a:p>
          <a:p>
            <a:r>
              <a:rPr lang="en-US" dirty="0"/>
              <a:t>Majority Leader: </a:t>
            </a:r>
            <a:r>
              <a:rPr lang="en-US" dirty="0">
                <a:solidFill>
                  <a:srgbClr val="0070C0"/>
                </a:solidFill>
              </a:rPr>
              <a:t>Mitch McConnell</a:t>
            </a:r>
          </a:p>
          <a:p>
            <a:r>
              <a:rPr lang="en-US" dirty="0"/>
              <a:t>Majority Whip: John </a:t>
            </a:r>
            <a:r>
              <a:rPr lang="en-US" dirty="0" err="1"/>
              <a:t>Cornyn</a:t>
            </a:r>
            <a:endParaRPr lang="en-US" dirty="0"/>
          </a:p>
          <a:p>
            <a:pPr marL="0" indent="0">
              <a:buNone/>
            </a:pPr>
            <a:r>
              <a:rPr lang="en-US" dirty="0"/>
              <a:t>Minority (Democratic) leadership</a:t>
            </a:r>
          </a:p>
          <a:p>
            <a:r>
              <a:rPr lang="en-US" dirty="0"/>
              <a:t>Minority Leader: </a:t>
            </a:r>
            <a:r>
              <a:rPr lang="en-US" dirty="0">
                <a:solidFill>
                  <a:srgbClr val="0070C0"/>
                </a:solidFill>
              </a:rPr>
              <a:t>Chuck Schumer</a:t>
            </a:r>
          </a:p>
          <a:p>
            <a:r>
              <a:rPr lang="en-US" dirty="0"/>
              <a:t>Minority Whip: Dick </a:t>
            </a:r>
            <a:r>
              <a:rPr lang="en-US" dirty="0" smtClean="0"/>
              <a:t>Durbin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76200"/>
            <a:ext cx="2819400" cy="35524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4343400"/>
            <a:ext cx="2133600" cy="2133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4562747"/>
            <a:ext cx="2209800" cy="2209800"/>
          </a:xfrm>
          <a:prstGeom prst="rect">
            <a:avLst/>
          </a:prstGeom>
        </p:spPr>
      </p:pic>
      <p:cxnSp>
        <p:nvCxnSpPr>
          <p:cNvPr id="8" name="Straight Connector 7"/>
          <p:cNvCxnSpPr/>
          <p:nvPr/>
        </p:nvCxnSpPr>
        <p:spPr>
          <a:xfrm>
            <a:off x="342900" y="3662227"/>
            <a:ext cx="8458200" cy="76200"/>
          </a:xfrm>
          <a:prstGeom prst="line">
            <a:avLst/>
          </a:prstGeom>
        </p:spPr>
        <p:style>
          <a:lnRef idx="3">
            <a:schemeClr val="accent1"/>
          </a:lnRef>
          <a:fillRef idx="0">
            <a:schemeClr val="accent1"/>
          </a:fillRef>
          <a:effectRef idx="2">
            <a:schemeClr val="accent1"/>
          </a:effectRef>
          <a:fontRef idx="minor">
            <a:schemeClr val="tx1"/>
          </a:fontRef>
        </p:style>
      </p:cxnSp>
      <p:sp>
        <p:nvSpPr>
          <p:cNvPr id="10" name="Freeform 9"/>
          <p:cNvSpPr/>
          <p:nvPr/>
        </p:nvSpPr>
        <p:spPr>
          <a:xfrm>
            <a:off x="3937257" y="6287589"/>
            <a:ext cx="2698674" cy="470899"/>
          </a:xfrm>
          <a:custGeom>
            <a:avLst/>
            <a:gdLst>
              <a:gd name="connsiteX0" fmla="*/ 51269 w 2698674"/>
              <a:gd name="connsiteY0" fmla="*/ 0 h 470899"/>
              <a:gd name="connsiteX1" fmla="*/ 86103 w 2698674"/>
              <a:gd name="connsiteY1" fmla="*/ 426720 h 470899"/>
              <a:gd name="connsiteX2" fmla="*/ 852457 w 2698674"/>
              <a:gd name="connsiteY2" fmla="*/ 374468 h 470899"/>
              <a:gd name="connsiteX3" fmla="*/ 1575269 w 2698674"/>
              <a:gd name="connsiteY3" fmla="*/ 304800 h 470899"/>
              <a:gd name="connsiteX4" fmla="*/ 2071657 w 2698674"/>
              <a:gd name="connsiteY4" fmla="*/ 470262 h 470899"/>
              <a:gd name="connsiteX5" fmla="*/ 2655132 w 2698674"/>
              <a:gd name="connsiteY5" fmla="*/ 365760 h 470899"/>
              <a:gd name="connsiteX6" fmla="*/ 2655132 w 2698674"/>
              <a:gd name="connsiteY6" fmla="*/ 365760 h 470899"/>
              <a:gd name="connsiteX7" fmla="*/ 2698674 w 2698674"/>
              <a:gd name="connsiteY7" fmla="*/ 365760 h 47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674" h="470899">
                <a:moveTo>
                  <a:pt x="51269" y="0"/>
                </a:moveTo>
                <a:cubicBezTo>
                  <a:pt x="1920" y="182154"/>
                  <a:pt x="-47428" y="364309"/>
                  <a:pt x="86103" y="426720"/>
                </a:cubicBezTo>
                <a:cubicBezTo>
                  <a:pt x="219634" y="489131"/>
                  <a:pt x="604263" y="394788"/>
                  <a:pt x="852457" y="374468"/>
                </a:cubicBezTo>
                <a:cubicBezTo>
                  <a:pt x="1100651" y="354148"/>
                  <a:pt x="1372069" y="288834"/>
                  <a:pt x="1575269" y="304800"/>
                </a:cubicBezTo>
                <a:cubicBezTo>
                  <a:pt x="1778469" y="320766"/>
                  <a:pt x="1891680" y="460102"/>
                  <a:pt x="2071657" y="470262"/>
                </a:cubicBezTo>
                <a:cubicBezTo>
                  <a:pt x="2251634" y="480422"/>
                  <a:pt x="2655132" y="365760"/>
                  <a:pt x="2655132" y="365760"/>
                </a:cubicBezTo>
                <a:lnTo>
                  <a:pt x="2655132" y="365760"/>
                </a:lnTo>
                <a:lnTo>
                  <a:pt x="2698674" y="365760"/>
                </a:lnTo>
              </a:path>
            </a:pathLst>
          </a:custGeom>
          <a:noFill/>
          <a:ln>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049486" y="5303520"/>
            <a:ext cx="389048" cy="286356"/>
          </a:xfrm>
          <a:custGeom>
            <a:avLst/>
            <a:gdLst>
              <a:gd name="connsiteX0" fmla="*/ 0 w 389048"/>
              <a:gd name="connsiteY0" fmla="*/ 0 h 286356"/>
              <a:gd name="connsiteX1" fmla="*/ 95794 w 389048"/>
              <a:gd name="connsiteY1" fmla="*/ 278674 h 286356"/>
              <a:gd name="connsiteX2" fmla="*/ 365760 w 389048"/>
              <a:gd name="connsiteY2" fmla="*/ 209006 h 286356"/>
              <a:gd name="connsiteX3" fmla="*/ 357051 w 389048"/>
              <a:gd name="connsiteY3" fmla="*/ 217714 h 286356"/>
            </a:gdLst>
            <a:ahLst/>
            <a:cxnLst>
              <a:cxn ang="0">
                <a:pos x="connsiteX0" y="connsiteY0"/>
              </a:cxn>
              <a:cxn ang="0">
                <a:pos x="connsiteX1" y="connsiteY1"/>
              </a:cxn>
              <a:cxn ang="0">
                <a:pos x="connsiteX2" y="connsiteY2"/>
              </a:cxn>
              <a:cxn ang="0">
                <a:pos x="connsiteX3" y="connsiteY3"/>
              </a:cxn>
            </a:cxnLst>
            <a:rect l="l" t="t" r="r" b="b"/>
            <a:pathLst>
              <a:path w="389048" h="286356">
                <a:moveTo>
                  <a:pt x="0" y="0"/>
                </a:moveTo>
                <a:cubicBezTo>
                  <a:pt x="17417" y="121920"/>
                  <a:pt x="34834" y="243840"/>
                  <a:pt x="95794" y="278674"/>
                </a:cubicBezTo>
                <a:cubicBezTo>
                  <a:pt x="156754" y="313508"/>
                  <a:pt x="322217" y="219166"/>
                  <a:pt x="365760" y="209006"/>
                </a:cubicBezTo>
                <a:cubicBezTo>
                  <a:pt x="409303" y="198846"/>
                  <a:pt x="383177" y="208280"/>
                  <a:pt x="357051" y="217714"/>
                </a:cubicBezTo>
              </a:path>
            </a:pathLst>
          </a:custGeom>
          <a:noFill/>
          <a:ln>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557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p:spPr>
        <p:txBody>
          <a:bodyPr>
            <a:normAutofit/>
          </a:bodyPr>
          <a:lstStyle/>
          <a:p>
            <a:pPr>
              <a:buNone/>
            </a:pPr>
            <a:r>
              <a:rPr lang="en-US" b="1" u="sng" dirty="0" smtClean="0">
                <a:solidFill>
                  <a:srgbClr val="0070C0"/>
                </a:solidFill>
              </a:rPr>
              <a:t>The Committees and Subcommittees</a:t>
            </a:r>
            <a:endParaRPr lang="en-US" dirty="0" smtClean="0">
              <a:solidFill>
                <a:srgbClr val="0070C0"/>
              </a:solidFill>
            </a:endParaRPr>
          </a:p>
          <a:p>
            <a:pPr marL="514350" indent="-514350">
              <a:buAutoNum type="arabicPeriod"/>
            </a:pPr>
            <a:r>
              <a:rPr lang="en-US" dirty="0" smtClean="0"/>
              <a:t>Most of the real work of Congress goes on in committees</a:t>
            </a:r>
          </a:p>
          <a:p>
            <a:pPr marL="0" indent="0">
              <a:buNone/>
            </a:pPr>
            <a:endParaRPr lang="en-US" sz="800" dirty="0" smtClean="0"/>
          </a:p>
          <a:p>
            <a:pPr marL="400050" lvl="1" indent="0">
              <a:buNone/>
            </a:pPr>
            <a:r>
              <a:rPr lang="en-US" dirty="0" smtClean="0"/>
              <a:t>a.  Committees dominate policy-making.</a:t>
            </a:r>
          </a:p>
          <a:p>
            <a:pPr marL="400050" lvl="1" indent="0">
              <a:buNone/>
            </a:pPr>
            <a:r>
              <a:rPr lang="en-US" dirty="0" smtClean="0"/>
              <a:t>b.  Committees regularly hold hearings to investigate problems and possible wrong-doing and to oversee the executive branch.</a:t>
            </a:r>
          </a:p>
          <a:p>
            <a:pPr marL="400050" lvl="1" indent="0">
              <a:buNone/>
            </a:pPr>
            <a:r>
              <a:rPr lang="en-US" dirty="0" smtClean="0"/>
              <a:t>c.  They control the congressional agenda and guide legislation from its introduction to its send-off for the president’s signature.</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1000"/>
            <a:ext cx="8229600" cy="6172200"/>
          </a:xfrm>
          <a:blipFill dpi="0" rotWithShape="1">
            <a:blip r:embed="rId2">
              <a:alphaModFix amt="35000"/>
            </a:blip>
            <a:srcRect/>
            <a:stretch>
              <a:fillRect/>
            </a:stretch>
          </a:blipFill>
        </p:spPr>
        <p:txBody>
          <a:bodyPr>
            <a:normAutofit fontScale="92500"/>
          </a:bodyPr>
          <a:lstStyle/>
          <a:p>
            <a:pPr marL="514350" indent="-514350">
              <a:buAutoNum type="arabicPeriod" startAt="2"/>
            </a:pPr>
            <a:r>
              <a:rPr lang="en-US" dirty="0" smtClean="0"/>
              <a:t>Committees can be grouped into four types:</a:t>
            </a:r>
          </a:p>
          <a:p>
            <a:pPr marL="514350" indent="-514350">
              <a:buAutoNum type="arabicPeriod" startAt="2"/>
            </a:pPr>
            <a:endParaRPr lang="en-US" dirty="0" smtClean="0"/>
          </a:p>
          <a:p>
            <a:pPr marL="0" indent="0">
              <a:buNone/>
            </a:pPr>
            <a:r>
              <a:rPr lang="en-US" dirty="0" smtClean="0"/>
              <a:t>a.  </a:t>
            </a:r>
            <a:r>
              <a:rPr lang="en-US" b="1" dirty="0" smtClean="0">
                <a:solidFill>
                  <a:srgbClr val="0070C0"/>
                </a:solidFill>
              </a:rPr>
              <a:t>Standing committees</a:t>
            </a:r>
            <a:r>
              <a:rPr lang="en-US" dirty="0" smtClean="0"/>
              <a:t>:  separate permanent subject-matter committees in each house of Congress that handle bills in different policy areas</a:t>
            </a:r>
          </a:p>
          <a:p>
            <a:pPr lvl="0"/>
            <a:r>
              <a:rPr lang="en-US" dirty="0" smtClean="0"/>
              <a:t>Subcommittees:  smaller units of a committee created out of the committee membership</a:t>
            </a:r>
          </a:p>
          <a:p>
            <a:pPr lvl="0"/>
            <a:r>
              <a:rPr lang="en-US" dirty="0"/>
              <a:t>T</a:t>
            </a:r>
            <a:r>
              <a:rPr lang="en-US" dirty="0" smtClean="0"/>
              <a:t>he typical member of the House serves on two standing committees and four subcommittees</a:t>
            </a:r>
          </a:p>
          <a:p>
            <a:pPr lvl="0"/>
            <a:r>
              <a:rPr lang="en-US" dirty="0" smtClean="0"/>
              <a:t>In the Senate, the typical member served on three committees and seven subcommittees</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76200" y="1600200"/>
            <a:ext cx="8839200" cy="4525963"/>
          </a:xfrm>
        </p:spPr>
        <p:txBody>
          <a:bodyPr>
            <a:normAutofit fontScale="85000" lnSpcReduction="10000"/>
          </a:bodyPr>
          <a:lstStyle/>
          <a:p>
            <a:pPr marL="0" indent="0">
              <a:buNone/>
            </a:pPr>
            <a:r>
              <a:rPr lang="en-US" dirty="0">
                <a:solidFill>
                  <a:srgbClr val="0070C0"/>
                </a:solidFill>
              </a:rPr>
              <a:t>House Committee on the Judiciary </a:t>
            </a:r>
          </a:p>
          <a:p>
            <a:pPr marL="0" indent="0">
              <a:buNone/>
            </a:pPr>
            <a:r>
              <a:rPr lang="en-US" dirty="0"/>
              <a:t>•	Subcommittee on Task Force on </a:t>
            </a:r>
            <a:r>
              <a:rPr lang="en-US" dirty="0" smtClean="0"/>
              <a:t>Antitrust </a:t>
            </a:r>
            <a:endParaRPr lang="en-US" dirty="0"/>
          </a:p>
          <a:p>
            <a:pPr marL="0" indent="0">
              <a:buNone/>
            </a:pPr>
            <a:r>
              <a:rPr lang="en-US" dirty="0"/>
              <a:t>•	Subcommittee on Commercial and Administrative Law </a:t>
            </a:r>
          </a:p>
          <a:p>
            <a:pPr marL="0" indent="0">
              <a:buNone/>
            </a:pPr>
            <a:r>
              <a:rPr lang="en-US" dirty="0"/>
              <a:t>•	Subcommittee on the Constitution </a:t>
            </a:r>
          </a:p>
          <a:p>
            <a:pPr marL="0" indent="0">
              <a:buNone/>
            </a:pPr>
            <a:r>
              <a:rPr lang="en-US" dirty="0"/>
              <a:t>•	Subcommittee on </a:t>
            </a:r>
            <a:r>
              <a:rPr lang="en-US" dirty="0" smtClean="0"/>
              <a:t>Courts, </a:t>
            </a:r>
            <a:r>
              <a:rPr lang="en-US" dirty="0"/>
              <a:t>the </a:t>
            </a:r>
            <a:r>
              <a:rPr lang="en-US" dirty="0" smtClean="0"/>
              <a:t>Internet, </a:t>
            </a:r>
            <a:r>
              <a:rPr lang="en-US" dirty="0"/>
              <a:t>and Intellectual </a:t>
            </a:r>
            <a:r>
              <a:rPr lang="en-US" dirty="0" smtClean="0"/>
              <a:t>	Property </a:t>
            </a:r>
            <a:endParaRPr lang="en-US" dirty="0"/>
          </a:p>
          <a:p>
            <a:pPr marL="0" indent="0">
              <a:buNone/>
            </a:pPr>
            <a:r>
              <a:rPr lang="en-US" dirty="0"/>
              <a:t>•	Subcommittee on </a:t>
            </a:r>
            <a:r>
              <a:rPr lang="en-US" dirty="0" smtClean="0"/>
              <a:t>Crime, Terrorism, </a:t>
            </a:r>
            <a:r>
              <a:rPr lang="en-US" dirty="0"/>
              <a:t>and Homeland </a:t>
            </a:r>
            <a:r>
              <a:rPr lang="en-US" dirty="0" smtClean="0"/>
              <a:t>	Security </a:t>
            </a:r>
            <a:endParaRPr lang="en-US" dirty="0"/>
          </a:p>
          <a:p>
            <a:pPr marL="0" indent="0">
              <a:buNone/>
            </a:pPr>
            <a:r>
              <a:rPr lang="en-US" dirty="0"/>
              <a:t>•	Subcommittee on </a:t>
            </a:r>
            <a:r>
              <a:rPr lang="en-US" dirty="0" smtClean="0"/>
              <a:t>Immigration, </a:t>
            </a:r>
            <a:r>
              <a:rPr lang="en-US" dirty="0"/>
              <a:t>Border </a:t>
            </a:r>
            <a:r>
              <a:rPr lang="en-US" dirty="0" smtClean="0"/>
              <a:t>Security, </a:t>
            </a:r>
            <a:r>
              <a:rPr lang="en-US" dirty="0"/>
              <a:t>and </a:t>
            </a:r>
            <a:r>
              <a:rPr lang="en-US" dirty="0" smtClean="0"/>
              <a:t>	Claims</a:t>
            </a:r>
            <a:endParaRPr lang="en-US" dirty="0"/>
          </a:p>
          <a:p>
            <a:endParaRPr lang="en-US" dirty="0"/>
          </a:p>
        </p:txBody>
      </p:sp>
    </p:spTree>
    <p:extLst>
      <p:ext uri="{BB962C8B-B14F-4D97-AF65-F5344CB8AC3E}">
        <p14:creationId xmlns:p14="http://schemas.microsoft.com/office/powerpoint/2010/main" val="2197324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1000"/>
            <a:ext cx="8229600" cy="5745163"/>
          </a:xfrm>
        </p:spPr>
        <p:txBody>
          <a:bodyPr/>
          <a:lstStyle/>
          <a:p>
            <a:pPr marL="514350" indent="-514350">
              <a:buAutoNum type="alphaLcPeriod" startAt="2"/>
            </a:pPr>
            <a:r>
              <a:rPr lang="en-US" b="1" dirty="0" smtClean="0">
                <a:solidFill>
                  <a:srgbClr val="0070C0"/>
                </a:solidFill>
              </a:rPr>
              <a:t>Joint committees</a:t>
            </a:r>
            <a:r>
              <a:rPr lang="en-US" dirty="0" smtClean="0"/>
              <a:t>:  Congressional committee on a few subject-matter areas with membership drawn from both houses</a:t>
            </a:r>
            <a:endParaRPr lang="en-US" dirty="0"/>
          </a:p>
          <a:p>
            <a:r>
              <a:rPr lang="en-US" dirty="0" smtClean="0"/>
              <a:t>Are </a:t>
            </a:r>
            <a:r>
              <a:rPr lang="en-US" dirty="0"/>
              <a:t>permanent panels that include members from both chambers, which generally conduct studies or perform housekeeping tasks rather than consider measures. For instance, the Joint Committee on Printing oversees the functions of the Government Printing Office and general printing procedures of the federal government.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1000"/>
            <a:ext cx="8229600" cy="5745163"/>
          </a:xfrm>
        </p:spPr>
        <p:txBody>
          <a:bodyPr/>
          <a:lstStyle/>
          <a:p>
            <a:pPr marL="514350" indent="-514350">
              <a:buAutoNum type="alphaLcPeriod" startAt="3"/>
            </a:pPr>
            <a:r>
              <a:rPr lang="en-US" b="1" dirty="0" smtClean="0">
                <a:solidFill>
                  <a:srgbClr val="0070C0"/>
                </a:solidFill>
              </a:rPr>
              <a:t>Conference committees</a:t>
            </a:r>
            <a:r>
              <a:rPr lang="en-US" dirty="0" smtClean="0"/>
              <a:t>:  congressional committees formed to work out differences when the Senate and the House pass a particular bill in different forms</a:t>
            </a:r>
          </a:p>
          <a:p>
            <a:pPr marL="0" indent="0">
              <a:buNone/>
            </a:pPr>
            <a:endParaRPr lang="en-US" dirty="0" smtClean="0"/>
          </a:p>
          <a:p>
            <a:pPr marL="0" indent="0">
              <a:buNone/>
            </a:pPr>
            <a:r>
              <a:rPr lang="en-US" dirty="0" smtClean="0"/>
              <a:t>	1.  Party leadership appoints members 	     from each house</a:t>
            </a:r>
          </a:p>
          <a:p>
            <a:pPr marL="0" indent="0">
              <a:buNone/>
            </a:pPr>
            <a:r>
              <a:rPr lang="en-US" dirty="0" smtClean="0"/>
              <a:t>	2.  The result must be a single bill</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blip>
          <a:srcRect/>
          <a:stretch>
            <a:fillRect l="-27000" r="-2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House of Representatives</a:t>
            </a:r>
            <a:endParaRPr lang="en-US" dirty="0"/>
          </a:p>
        </p:txBody>
      </p:sp>
      <p:sp>
        <p:nvSpPr>
          <p:cNvPr id="3" name="Content Placeholder 2"/>
          <p:cNvSpPr>
            <a:spLocks noGrp="1"/>
          </p:cNvSpPr>
          <p:nvPr>
            <p:ph idx="1"/>
          </p:nvPr>
        </p:nvSpPr>
        <p:spPr>
          <a:xfrm>
            <a:off x="457200" y="1447800"/>
            <a:ext cx="8229600" cy="4678363"/>
          </a:xfrm>
        </p:spPr>
        <p:txBody>
          <a:bodyPr>
            <a:normAutofit fontScale="92500"/>
          </a:bodyPr>
          <a:lstStyle/>
          <a:p>
            <a:r>
              <a:rPr lang="en-US" dirty="0" smtClean="0"/>
              <a:t>In the </a:t>
            </a:r>
            <a:r>
              <a:rPr lang="en-US" dirty="0"/>
              <a:t>House of Representatives there are </a:t>
            </a:r>
            <a:r>
              <a:rPr lang="en-US" dirty="0" smtClean="0">
                <a:solidFill>
                  <a:srgbClr val="FF0000"/>
                </a:solidFill>
              </a:rPr>
              <a:t>239 </a:t>
            </a:r>
            <a:r>
              <a:rPr lang="en-US" dirty="0">
                <a:solidFill>
                  <a:srgbClr val="FF0000"/>
                </a:solidFill>
              </a:rPr>
              <a:t>Republicans</a:t>
            </a:r>
            <a:r>
              <a:rPr lang="en-US" dirty="0"/>
              <a:t>, </a:t>
            </a:r>
            <a:r>
              <a:rPr lang="en-US" dirty="0" smtClean="0">
                <a:solidFill>
                  <a:srgbClr val="0070C0"/>
                </a:solidFill>
              </a:rPr>
              <a:t>194 Democrats</a:t>
            </a:r>
            <a:r>
              <a:rPr lang="en-US" dirty="0" smtClean="0"/>
              <a:t>, </a:t>
            </a:r>
            <a:r>
              <a:rPr lang="en-US" dirty="0"/>
              <a:t>and 2</a:t>
            </a:r>
            <a:r>
              <a:rPr lang="en-US" dirty="0" smtClean="0"/>
              <a:t> </a:t>
            </a:r>
            <a:r>
              <a:rPr lang="en-US" dirty="0"/>
              <a:t>vacant seats. </a:t>
            </a:r>
            <a:endParaRPr lang="en-US" dirty="0" smtClean="0"/>
          </a:p>
          <a:p>
            <a:r>
              <a:rPr lang="en-US" sz="2600" dirty="0" smtClean="0"/>
              <a:t>There are 5 delegates representing the District of Columbia, the Virgin Islands, Guam, American Samoa, and the Commonwealth of the Northern Mariana Islands. A resident commissioner represents Puerto Rico. They possess the same powers as other members of the House, except that </a:t>
            </a:r>
            <a:r>
              <a:rPr lang="en-US" sz="2600" dirty="0" smtClean="0">
                <a:solidFill>
                  <a:srgbClr val="FF0000"/>
                </a:solidFill>
              </a:rPr>
              <a:t>they may not vote </a:t>
            </a:r>
            <a:r>
              <a:rPr lang="en-US" sz="2600" dirty="0" smtClean="0"/>
              <a:t>when the House is meeting as the House of Representatives. [total = 6 non-voting members]</a:t>
            </a:r>
          </a:p>
          <a:p>
            <a:r>
              <a:rPr lang="en-US" dirty="0" smtClean="0"/>
              <a:t>Representatives represent about 710,000 people each and serve 2 year terms.</a:t>
            </a:r>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324600"/>
          </a:xfrm>
        </p:spPr>
        <p:txBody>
          <a:bodyPr>
            <a:normAutofit/>
          </a:bodyPr>
          <a:lstStyle/>
          <a:p>
            <a:pPr marL="514350" indent="-514350">
              <a:buAutoNum type="alphaLcPeriod" startAt="4"/>
            </a:pPr>
            <a:r>
              <a:rPr lang="en-US" b="1" dirty="0" smtClean="0">
                <a:solidFill>
                  <a:srgbClr val="0070C0"/>
                </a:solidFill>
              </a:rPr>
              <a:t>Select committees</a:t>
            </a:r>
            <a:r>
              <a:rPr lang="en-US" dirty="0" smtClean="0">
                <a:solidFill>
                  <a:srgbClr val="0070C0"/>
                </a:solidFill>
              </a:rPr>
              <a:t>:  </a:t>
            </a:r>
          </a:p>
          <a:p>
            <a:pPr marL="0" indent="0">
              <a:buNone/>
            </a:pPr>
            <a:r>
              <a:rPr lang="en-US" dirty="0" smtClean="0"/>
              <a:t>Congressional committees appointed for a specific purpose (temporary)</a:t>
            </a:r>
          </a:p>
          <a:p>
            <a:pPr marL="0" indent="0">
              <a:buNone/>
            </a:pPr>
            <a:endParaRPr lang="en-US" dirty="0" smtClean="0"/>
          </a:p>
          <a:p>
            <a:pPr lvl="1"/>
            <a:r>
              <a:rPr lang="en-US" dirty="0"/>
              <a:t>Senate Select Committee on Presidential Campaign </a:t>
            </a:r>
            <a:r>
              <a:rPr lang="en-US" dirty="0" smtClean="0"/>
              <a:t>Activities </a:t>
            </a:r>
            <a:r>
              <a:rPr lang="en-US" i="1" dirty="0" smtClean="0"/>
              <a:t>(“Watergate”)</a:t>
            </a:r>
          </a:p>
          <a:p>
            <a:pPr lvl="1"/>
            <a:r>
              <a:rPr lang="en-US" dirty="0" smtClean="0"/>
              <a:t>House </a:t>
            </a:r>
            <a:r>
              <a:rPr lang="en-US" dirty="0"/>
              <a:t>Select Committee on </a:t>
            </a:r>
            <a:r>
              <a:rPr lang="en-US" dirty="0" smtClean="0"/>
              <a:t>Benghazi</a:t>
            </a:r>
          </a:p>
          <a:p>
            <a:pPr lvl="1"/>
            <a:r>
              <a:rPr lang="en-US" dirty="0"/>
              <a:t>House Special Committee on Un-American </a:t>
            </a:r>
            <a:r>
              <a:rPr lang="en-US" dirty="0" smtClean="0"/>
              <a:t>Activities </a:t>
            </a:r>
            <a:r>
              <a:rPr lang="en-US" i="1" dirty="0" smtClean="0"/>
              <a:t>(“HUAC”)</a:t>
            </a:r>
          </a:p>
          <a:p>
            <a:pPr lvl="1"/>
            <a:r>
              <a:rPr lang="en-US" dirty="0"/>
              <a:t>House Select Committee to Investigate Covert Arms Transactions with Iran </a:t>
            </a:r>
            <a:r>
              <a:rPr lang="en-US" i="1" dirty="0" smtClean="0"/>
              <a:t>(“Iran–Contra” </a:t>
            </a:r>
            <a:r>
              <a:rPr lang="en-US" i="1" dirty="0"/>
              <a:t>Committee)</a:t>
            </a:r>
            <a:endParaRPr lang="en-US" i="1"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324600"/>
          </a:xfrm>
        </p:spPr>
        <p:txBody>
          <a:bodyPr>
            <a:normAutofit fontScale="77500" lnSpcReduction="20000"/>
          </a:bodyPr>
          <a:lstStyle/>
          <a:p>
            <a:pPr algn="ctr">
              <a:buNone/>
            </a:pPr>
            <a:r>
              <a:rPr lang="en-US" sz="5700" b="1" dirty="0" smtClean="0">
                <a:solidFill>
                  <a:srgbClr val="0070C0"/>
                </a:solidFill>
              </a:rPr>
              <a:t>Legislative </a:t>
            </a:r>
            <a:r>
              <a:rPr lang="en-US" sz="5700" b="1" dirty="0">
                <a:solidFill>
                  <a:srgbClr val="0070C0"/>
                </a:solidFill>
              </a:rPr>
              <a:t>O</a:t>
            </a:r>
            <a:r>
              <a:rPr lang="en-US" sz="5700" b="1" dirty="0" smtClean="0">
                <a:solidFill>
                  <a:srgbClr val="0070C0"/>
                </a:solidFill>
              </a:rPr>
              <a:t>versight</a:t>
            </a:r>
            <a:r>
              <a:rPr lang="en-US" sz="5700" dirty="0" smtClean="0">
                <a:solidFill>
                  <a:srgbClr val="0070C0"/>
                </a:solidFill>
              </a:rPr>
              <a:t>  </a:t>
            </a:r>
          </a:p>
          <a:p>
            <a:pPr>
              <a:buNone/>
            </a:pPr>
            <a:endParaRPr lang="en-US" dirty="0" smtClean="0"/>
          </a:p>
          <a:p>
            <a:pPr>
              <a:buNone/>
            </a:pPr>
            <a:r>
              <a:rPr lang="en-US" dirty="0" smtClean="0"/>
              <a:t>Congress’s monitoring of the bureaucracy and its administration of policy, performed mainly through hearings.</a:t>
            </a:r>
          </a:p>
          <a:p>
            <a:pPr>
              <a:buNone/>
            </a:pPr>
            <a:endParaRPr lang="en-US" dirty="0" smtClean="0"/>
          </a:p>
          <a:p>
            <a:pPr marL="800100" lvl="2" indent="0">
              <a:buNone/>
            </a:pPr>
            <a:r>
              <a:rPr lang="en-US" dirty="0" smtClean="0"/>
              <a:t>	1.  This is one of the checks that the legislative branch has over         </a:t>
            </a:r>
          </a:p>
          <a:p>
            <a:pPr marL="800100" lvl="2" indent="0">
              <a:buNone/>
            </a:pPr>
            <a:r>
              <a:rPr lang="en-US" dirty="0"/>
              <a:t> </a:t>
            </a:r>
            <a:r>
              <a:rPr lang="en-US" dirty="0" smtClean="0"/>
              <a:t>      the executive branch.</a:t>
            </a:r>
          </a:p>
          <a:p>
            <a:pPr marL="800100" lvl="2" indent="0">
              <a:buNone/>
            </a:pPr>
            <a:endParaRPr lang="en-US" dirty="0" smtClean="0"/>
          </a:p>
          <a:p>
            <a:pPr marL="800100" lvl="2" indent="0">
              <a:buNone/>
            </a:pPr>
            <a:r>
              <a:rPr lang="en-US" dirty="0" smtClean="0"/>
              <a:t>	2.  Members of a committee constantly monitor whether a law </a:t>
            </a:r>
          </a:p>
          <a:p>
            <a:pPr marL="800100" lvl="2" indent="0">
              <a:buNone/>
            </a:pPr>
            <a:r>
              <a:rPr lang="en-US" dirty="0"/>
              <a:t> </a:t>
            </a:r>
            <a:r>
              <a:rPr lang="en-US" dirty="0" smtClean="0"/>
              <a:t>      that they passed is being implemented – this allows  </a:t>
            </a:r>
          </a:p>
          <a:p>
            <a:pPr marL="800100" lvl="2" indent="0">
              <a:buNone/>
            </a:pPr>
            <a:r>
              <a:rPr lang="en-US" dirty="0"/>
              <a:t> </a:t>
            </a:r>
            <a:r>
              <a:rPr lang="en-US" dirty="0" smtClean="0"/>
              <a:t>      Congress to exert pressure on executive agencies, or even to cut </a:t>
            </a:r>
          </a:p>
          <a:p>
            <a:pPr marL="800100" lvl="2" indent="0">
              <a:buNone/>
            </a:pPr>
            <a:r>
              <a:rPr lang="en-US" dirty="0"/>
              <a:t> </a:t>
            </a:r>
            <a:r>
              <a:rPr lang="en-US" dirty="0" smtClean="0"/>
              <a:t>      their budgets in order to secure compliance with congressional </a:t>
            </a:r>
          </a:p>
          <a:p>
            <a:pPr marL="800100" lvl="2" indent="0">
              <a:buNone/>
            </a:pPr>
            <a:r>
              <a:rPr lang="en-US" dirty="0"/>
              <a:t> </a:t>
            </a:r>
            <a:r>
              <a:rPr lang="en-US" dirty="0" smtClean="0"/>
              <a:t>      wishes.</a:t>
            </a:r>
          </a:p>
          <a:p>
            <a:pPr marL="1714500" lvl="4" indent="0">
              <a:buNone/>
            </a:pPr>
            <a:r>
              <a:rPr lang="en-US" sz="2300" dirty="0" smtClean="0"/>
              <a:t>For example,  the subcommittee on Homeland Security could call in the administrator of the TSA to discuss their poor performance on two recent tests (wherein the TSA did not detect 95% and &gt;80% of weapons/explosives being brought onto airplanes). The 2012 budget of the TSA was $7.6 billion.</a:t>
            </a:r>
          </a:p>
          <a:p>
            <a:pPr marL="0" indent="0">
              <a:buNone/>
            </a:pPr>
            <a:r>
              <a:rPr lang="en-US" dirty="0" smtClean="0"/>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INCUMBENTS</a:t>
            </a:r>
            <a:endParaRPr lang="en-US" dirty="0"/>
          </a:p>
        </p:txBody>
      </p:sp>
      <p:sp>
        <p:nvSpPr>
          <p:cNvPr id="3" name="Content Placeholder 2"/>
          <p:cNvSpPr>
            <a:spLocks noGrp="1"/>
          </p:cNvSpPr>
          <p:nvPr>
            <p:ph idx="1"/>
          </p:nvPr>
        </p:nvSpPr>
        <p:spPr>
          <a:xfrm>
            <a:off x="457200" y="762000"/>
            <a:ext cx="8229600" cy="5364163"/>
          </a:xfrm>
        </p:spPr>
        <p:txBody>
          <a:bodyPr/>
          <a:lstStyle/>
          <a:p>
            <a:r>
              <a:rPr lang="en-US" dirty="0" smtClean="0"/>
              <a:t>Current officeholders</a:t>
            </a:r>
          </a:p>
          <a:p>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295400"/>
            <a:ext cx="7848600" cy="51408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23019"/>
            <a:ext cx="7620000" cy="7620000"/>
          </a:xfrm>
          <a:prstGeom prst="rect">
            <a:avLst/>
          </a:prstGeom>
        </p:spPr>
      </p:pic>
    </p:spTree>
    <p:extLst>
      <p:ext uri="{BB962C8B-B14F-4D97-AF65-F5344CB8AC3E}">
        <p14:creationId xmlns:p14="http://schemas.microsoft.com/office/powerpoint/2010/main" val="2758838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opularity-of-congress.jpg"/>
          <p:cNvPicPr>
            <a:picLocks noGrp="1" noChangeAspect="1"/>
          </p:cNvPicPr>
          <p:nvPr>
            <p:ph idx="1"/>
          </p:nvPr>
        </p:nvPicPr>
        <p:blipFill>
          <a:blip r:embed="rId2" cstate="print"/>
          <a:stretch>
            <a:fillRect/>
          </a:stretch>
        </p:blipFill>
        <p:spPr>
          <a:xfrm>
            <a:off x="609600" y="304800"/>
            <a:ext cx="7924800" cy="592398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Put another way …</a:t>
            </a:r>
            <a:endParaRPr lang="en-US" dirty="0"/>
          </a:p>
        </p:txBody>
      </p:sp>
      <p:sp>
        <p:nvSpPr>
          <p:cNvPr id="3" name="Content Placeholder 2"/>
          <p:cNvSpPr>
            <a:spLocks noGrp="1"/>
          </p:cNvSpPr>
          <p:nvPr>
            <p:ph idx="1"/>
          </p:nvPr>
        </p:nvSpPr>
        <p:spPr>
          <a:xfrm>
            <a:off x="152400" y="762000"/>
            <a:ext cx="8839200" cy="4525963"/>
          </a:xfrm>
        </p:spPr>
        <p:txBody>
          <a:bodyPr>
            <a:normAutofit/>
          </a:bodyPr>
          <a:lstStyle/>
          <a:p>
            <a:r>
              <a:rPr lang="en-US" dirty="0" smtClean="0"/>
              <a:t>A recent Gallup poll found that </a:t>
            </a:r>
            <a:r>
              <a:rPr lang="en-US" dirty="0" smtClean="0">
                <a:solidFill>
                  <a:srgbClr val="FF0000"/>
                </a:solidFill>
              </a:rPr>
              <a:t>11%</a:t>
            </a:r>
            <a:r>
              <a:rPr lang="en-US" dirty="0" smtClean="0"/>
              <a:t> of people found </a:t>
            </a:r>
            <a:r>
              <a:rPr lang="en-US" dirty="0" smtClean="0">
                <a:solidFill>
                  <a:srgbClr val="FF0000"/>
                </a:solidFill>
              </a:rPr>
              <a:t>polygamy</a:t>
            </a:r>
            <a:r>
              <a:rPr lang="en-US" dirty="0" smtClean="0"/>
              <a:t> "morally acceptable." </a:t>
            </a:r>
          </a:p>
          <a:p>
            <a:r>
              <a:rPr lang="en-US" dirty="0" smtClean="0"/>
              <a:t>Additionally, </a:t>
            </a:r>
            <a:r>
              <a:rPr lang="en-US" dirty="0" smtClean="0">
                <a:solidFill>
                  <a:srgbClr val="0070C0"/>
                </a:solidFill>
              </a:rPr>
              <a:t>30% </a:t>
            </a:r>
            <a:r>
              <a:rPr lang="en-US" dirty="0" smtClean="0"/>
              <a:t>of Americans expressed approval of </a:t>
            </a:r>
            <a:r>
              <a:rPr lang="en-US" dirty="0" smtClean="0">
                <a:solidFill>
                  <a:srgbClr val="0070C0"/>
                </a:solidFill>
              </a:rPr>
              <a:t>pornography</a:t>
            </a:r>
            <a:r>
              <a:rPr lang="en-US" dirty="0" smtClean="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14095"/>
            <a:ext cx="7391400" cy="365538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t>Why?</a:t>
            </a:r>
            <a:endParaRPr lang="en-US" sz="8000" dirty="0"/>
          </a:p>
        </p:txBody>
      </p:sp>
      <p:sp>
        <p:nvSpPr>
          <p:cNvPr id="3" name="Content Placeholder 2"/>
          <p:cNvSpPr>
            <a:spLocks noGrp="1"/>
          </p:cNvSpPr>
          <p:nvPr>
            <p:ph idx="1"/>
          </p:nvPr>
        </p:nvSpPr>
        <p:spPr/>
        <p:txBody>
          <a:bodyPr>
            <a:noAutofit/>
          </a:bodyPr>
          <a:lstStyle/>
          <a:p>
            <a:pPr marL="514350" indent="-514350">
              <a:buAutoNum type="arabicPeriod"/>
            </a:pPr>
            <a:r>
              <a:rPr lang="en-US" sz="4000" dirty="0" smtClean="0">
                <a:solidFill>
                  <a:srgbClr val="0070C0"/>
                </a:solidFill>
              </a:rPr>
              <a:t>Advertising</a:t>
            </a:r>
          </a:p>
          <a:p>
            <a:pPr lvl="1"/>
            <a:r>
              <a:rPr lang="en-US" sz="4000" dirty="0" smtClean="0"/>
              <a:t>Service to constituents</a:t>
            </a:r>
          </a:p>
          <a:p>
            <a:pPr marL="457200" lvl="1" indent="0">
              <a:buNone/>
            </a:pPr>
            <a:endParaRPr lang="en-US" sz="4000" dirty="0" smtClean="0"/>
          </a:p>
          <a:p>
            <a:pPr lvl="1"/>
            <a:r>
              <a:rPr lang="en-US" sz="4000" dirty="0" smtClean="0"/>
              <a:t>Franking Privilege: free use of the mail to contact constituents (except for electioneering purposes).</a:t>
            </a:r>
            <a:endParaRPr lang="en-US" sz="4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6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6400800"/>
          </a:xfrm>
        </p:spPr>
        <p:txBody>
          <a:bodyPr>
            <a:normAutofit/>
          </a:bodyPr>
          <a:lstStyle/>
          <a:p>
            <a:pPr marL="0" indent="0">
              <a:buNone/>
            </a:pPr>
            <a:r>
              <a:rPr lang="en-US" b="1" dirty="0" smtClean="0">
                <a:solidFill>
                  <a:srgbClr val="0070C0"/>
                </a:solidFill>
              </a:rPr>
              <a:t>2. Credit Claiming</a:t>
            </a:r>
          </a:p>
          <a:p>
            <a:pPr lvl="1"/>
            <a:r>
              <a:rPr lang="en-US" dirty="0" smtClean="0"/>
              <a:t>Service to constituents</a:t>
            </a:r>
          </a:p>
          <a:p>
            <a:pPr lvl="2"/>
            <a:r>
              <a:rPr lang="en-US" sz="2800" dirty="0" smtClean="0"/>
              <a:t>Casework: individual service</a:t>
            </a:r>
          </a:p>
          <a:p>
            <a:pPr lvl="2"/>
            <a:r>
              <a:rPr lang="en-US" sz="2800" dirty="0" smtClean="0"/>
              <a:t>Pork Barrel: $ for public projects</a:t>
            </a:r>
          </a:p>
          <a:p>
            <a:pPr lvl="3"/>
            <a:r>
              <a:rPr lang="en-US" sz="2800" dirty="0" smtClean="0"/>
              <a:t>Party in power has a decided advantage when it comes to awarding pork barrel money:</a:t>
            </a:r>
          </a:p>
          <a:p>
            <a:pPr lvl="4"/>
            <a:r>
              <a:rPr lang="en-US" sz="2800" dirty="0"/>
              <a:t>For example, NY 2015: </a:t>
            </a:r>
            <a:r>
              <a:rPr lang="en-US" sz="2800" dirty="0" smtClean="0"/>
              <a:t>“According </a:t>
            </a:r>
            <a:r>
              <a:rPr lang="en-US" sz="2800" dirty="0"/>
              <a:t>to the state Budget Division, $74 million in unspent member items still exists: </a:t>
            </a:r>
            <a:r>
              <a:rPr lang="en-US" sz="2800" dirty="0">
                <a:solidFill>
                  <a:srgbClr val="0070C0"/>
                </a:solidFill>
              </a:rPr>
              <a:t>$48 million assigned to Assembly Democrats; $21 million to the governor's </a:t>
            </a:r>
            <a:r>
              <a:rPr lang="en-US" sz="2800" dirty="0" smtClean="0">
                <a:solidFill>
                  <a:srgbClr val="0070C0"/>
                </a:solidFill>
              </a:rPr>
              <a:t>office</a:t>
            </a:r>
            <a:r>
              <a:rPr lang="en-US" sz="2800" dirty="0" smtClean="0"/>
              <a:t>; </a:t>
            </a:r>
            <a:r>
              <a:rPr lang="en-US" sz="2800" dirty="0"/>
              <a:t>and just </a:t>
            </a:r>
            <a:r>
              <a:rPr lang="en-US" sz="2800" dirty="0">
                <a:solidFill>
                  <a:srgbClr val="C00000"/>
                </a:solidFill>
              </a:rPr>
              <a:t>$1 million to Senate Republicans</a:t>
            </a:r>
            <a:r>
              <a:rPr lang="en-US" sz="2800" dirty="0" smtClean="0">
                <a:solidFill>
                  <a:srgbClr val="C00000"/>
                </a:solidFill>
              </a:rPr>
              <a:t>.</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800" b="1" dirty="0" smtClean="0">
                <a:solidFill>
                  <a:srgbClr val="0070C0"/>
                </a:solidFill>
              </a:rPr>
              <a:t>3. Position Taking</a:t>
            </a:r>
          </a:p>
          <a:p>
            <a:pPr lvl="1"/>
            <a:r>
              <a:rPr lang="en-US" sz="4800" dirty="0" smtClean="0"/>
              <a:t>Stances on issues</a:t>
            </a:r>
          </a:p>
          <a:p>
            <a:pPr lvl="1"/>
            <a:r>
              <a:rPr lang="en-US" sz="4800" dirty="0" smtClean="0"/>
              <a:t>Public Image</a:t>
            </a:r>
            <a:endParaRPr lang="en-US" sz="4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p:spPr>
        <p:txBody>
          <a:bodyPr/>
          <a:lstStyle/>
          <a:p>
            <a:pPr marL="0" indent="0">
              <a:buNone/>
            </a:pPr>
            <a:r>
              <a:rPr lang="en-US" b="1" dirty="0" smtClean="0">
                <a:solidFill>
                  <a:srgbClr val="0070C0"/>
                </a:solidFill>
              </a:rPr>
              <a:t>4. Weak Opponents</a:t>
            </a:r>
          </a:p>
          <a:p>
            <a:pPr lvl="1"/>
            <a:r>
              <a:rPr lang="en-US" dirty="0" smtClean="0"/>
              <a:t>Not well-known/qualified</a:t>
            </a:r>
          </a:p>
          <a:p>
            <a:pPr lvl="1"/>
            <a:r>
              <a:rPr lang="en-US" dirty="0" smtClean="0"/>
              <a:t>Lack experience</a:t>
            </a:r>
          </a:p>
          <a:p>
            <a:pPr lvl="1"/>
            <a:r>
              <a:rPr lang="en-US" dirty="0" smtClean="0"/>
              <a:t>Lack organization</a:t>
            </a:r>
          </a:p>
          <a:p>
            <a:pPr lvl="1"/>
            <a:r>
              <a:rPr lang="en-US" dirty="0" smtClean="0"/>
              <a:t>Lack $</a:t>
            </a:r>
          </a:p>
          <a:p>
            <a:pPr lvl="2"/>
            <a:r>
              <a:rPr lang="en-US" dirty="0" smtClean="0"/>
              <a:t>Herbert Alexander refers to </a:t>
            </a:r>
            <a:r>
              <a:rPr lang="en-US" i="1" dirty="0" smtClean="0">
                <a:solidFill>
                  <a:srgbClr val="FF0000"/>
                </a:solidFill>
              </a:rPr>
              <a:t>"the doctrine of sufficiency"</a:t>
            </a:r>
            <a:r>
              <a:rPr lang="en-US" dirty="0" smtClean="0"/>
              <a:t> to describe the idea that it is more important to have "enough" money than to have "more" money — enough to compete effectively, but not necessarily more money than the opponent. </a:t>
            </a:r>
          </a:p>
          <a:p>
            <a:pPr lvl="2"/>
            <a:r>
              <a:rPr lang="en-US" dirty="0" smtClean="0"/>
              <a:t>Winners having more $ may be more </a:t>
            </a:r>
            <a:r>
              <a:rPr lang="en-US" dirty="0" smtClean="0">
                <a:solidFill>
                  <a:srgbClr val="FF0000"/>
                </a:solidFill>
              </a:rPr>
              <a:t>correlative</a:t>
            </a:r>
            <a:r>
              <a:rPr lang="en-US" dirty="0" smtClean="0"/>
              <a:t> than </a:t>
            </a:r>
            <a:r>
              <a:rPr lang="en-US" dirty="0" smtClean="0">
                <a:solidFill>
                  <a:srgbClr val="FF0000"/>
                </a:solidFill>
              </a:rPr>
              <a:t>causative</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Senate</a:t>
            </a:r>
            <a:endParaRPr lang="en-US" dirty="0"/>
          </a:p>
        </p:txBody>
      </p:sp>
      <p:sp>
        <p:nvSpPr>
          <p:cNvPr id="3" name="Content Placeholder 2"/>
          <p:cNvSpPr>
            <a:spLocks noGrp="1"/>
          </p:cNvSpPr>
          <p:nvPr>
            <p:ph idx="1"/>
          </p:nvPr>
        </p:nvSpPr>
        <p:spPr/>
        <p:txBody>
          <a:bodyPr/>
          <a:lstStyle/>
          <a:p>
            <a:r>
              <a:rPr lang="en-US" dirty="0" smtClean="0"/>
              <a:t>The Senate has </a:t>
            </a:r>
            <a:r>
              <a:rPr lang="en-US" dirty="0" smtClean="0">
                <a:solidFill>
                  <a:srgbClr val="0070C0"/>
                </a:solidFill>
              </a:rPr>
              <a:t>46 Democrats, </a:t>
            </a:r>
            <a:r>
              <a:rPr lang="en-US" dirty="0" smtClean="0">
                <a:solidFill>
                  <a:srgbClr val="FF0000"/>
                </a:solidFill>
              </a:rPr>
              <a:t>52 Republicans</a:t>
            </a:r>
            <a:r>
              <a:rPr lang="en-US" dirty="0" smtClean="0"/>
              <a:t>, and </a:t>
            </a:r>
            <a:r>
              <a:rPr lang="en-US" dirty="0" smtClean="0">
                <a:solidFill>
                  <a:srgbClr val="0070C0"/>
                </a:solidFill>
              </a:rPr>
              <a:t>2 Independents</a:t>
            </a:r>
            <a:r>
              <a:rPr lang="en-US" dirty="0" smtClean="0"/>
              <a:t>, who caucus with the Democrats</a:t>
            </a:r>
          </a:p>
          <a:p>
            <a:pPr lvl="1"/>
            <a:r>
              <a:rPr lang="en-US" dirty="0" smtClean="0"/>
              <a:t>A senator represents between 1 and 37 million people, depending on their state’s population.</a:t>
            </a:r>
          </a:p>
          <a:p>
            <a:pPr lvl="1">
              <a:buNone/>
            </a:pPr>
            <a:endParaRPr lang="en-US" dirty="0" smtClean="0"/>
          </a:p>
          <a:p>
            <a:pPr lvl="1">
              <a:buNone/>
            </a:pPr>
            <a:r>
              <a:rPr lang="en-US" dirty="0" smtClean="0"/>
              <a:t>Senators serve staggered 6 year terms.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p:spPr>
        <p:txBody>
          <a:bodyPr/>
          <a:lstStyle/>
          <a:p>
            <a:r>
              <a:rPr lang="en-US" dirty="0" smtClean="0"/>
              <a:t>5. Gerrymandering</a:t>
            </a:r>
          </a:p>
          <a:p>
            <a:pPr lvl="1"/>
            <a:r>
              <a:rPr lang="en-US" dirty="0" smtClean="0"/>
              <a:t>a practice that attempts to establish a political advantage for a particular party or group by manipulating geographic boundaries to create partisan or incumbent-protected districts</a:t>
            </a:r>
          </a:p>
          <a:p>
            <a:pPr lvl="1"/>
            <a:endParaRPr lang="en-US" dirty="0"/>
          </a:p>
        </p:txBody>
      </p:sp>
      <p:pic>
        <p:nvPicPr>
          <p:cNvPr id="4" name="Picture 3" descr="gerrymandering.jpg"/>
          <p:cNvPicPr>
            <a:picLocks noChangeAspect="1"/>
          </p:cNvPicPr>
          <p:nvPr/>
        </p:nvPicPr>
        <p:blipFill>
          <a:blip r:embed="rId2" cstate="print"/>
          <a:stretch>
            <a:fillRect/>
          </a:stretch>
        </p:blipFill>
        <p:spPr>
          <a:xfrm>
            <a:off x="609600" y="2895600"/>
            <a:ext cx="7742653" cy="328612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1000"/>
            <a:ext cx="8229600" cy="5745163"/>
          </a:xfrm>
        </p:spPr>
        <p:txBody>
          <a:bodyPr>
            <a:normAutofit/>
          </a:bodyPr>
          <a:lstStyle/>
          <a:p>
            <a:r>
              <a:rPr lang="en-US" dirty="0" smtClean="0"/>
              <a:t>The word was created in reaction to a redrawing of Massachusetts state senate election districts under the then-governor Elbridge Gerry. </a:t>
            </a:r>
          </a:p>
          <a:p>
            <a:r>
              <a:rPr lang="en-US" dirty="0" smtClean="0"/>
              <a:t>In 1812, Governor Gerry signed a bill that redistricted Massachusetts to benefit his Democratic-Republican Party. When mapped, one of the contorted districts in the Boston area was said to resemble the shape of a salamander.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90600" y="-76200"/>
            <a:ext cx="6858000" cy="7181153"/>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181600"/>
            <a:ext cx="6943526" cy="1676400"/>
          </a:xfrm>
        </p:spPr>
        <p:txBody>
          <a:bodyPr>
            <a:normAutofit/>
          </a:bodyPr>
          <a:lstStyle/>
          <a:p>
            <a:pPr algn="l"/>
            <a:r>
              <a:rPr lang="en-US" sz="2000" dirty="0" smtClean="0"/>
              <a:t>         50 Precincts		   5 Districts	           5 Districts</a:t>
            </a:r>
            <a:br>
              <a:rPr lang="en-US" sz="2000" dirty="0" smtClean="0"/>
            </a:br>
            <a:r>
              <a:rPr lang="en-US" sz="2000" dirty="0" smtClean="0"/>
              <a:t>           60% Blue		     5 Blue</a:t>
            </a:r>
            <a:r>
              <a:rPr lang="en-US" sz="2000" dirty="0"/>
              <a:t>	</a:t>
            </a:r>
            <a:r>
              <a:rPr lang="en-US" sz="2000" dirty="0" smtClean="0"/>
              <a:t>             3 Red</a:t>
            </a:r>
            <a:br>
              <a:rPr lang="en-US" sz="2000" dirty="0" smtClean="0"/>
            </a:br>
            <a:r>
              <a:rPr lang="en-US" sz="2000" dirty="0" smtClean="0"/>
              <a:t>           40% Red		     0 Red		             2 Blue</a:t>
            </a:r>
            <a:br>
              <a:rPr lang="en-US" sz="2000" dirty="0" smtClean="0"/>
            </a:br>
            <a:r>
              <a:rPr lang="en-US" sz="2000" dirty="0"/>
              <a:t>	</a:t>
            </a:r>
            <a:r>
              <a:rPr lang="en-US" sz="2000" dirty="0" smtClean="0"/>
              <a:t>		  </a:t>
            </a:r>
            <a:r>
              <a:rPr lang="en-US" sz="2000" b="1" dirty="0" smtClean="0">
                <a:solidFill>
                  <a:srgbClr val="0070C0"/>
                </a:solidFill>
              </a:rPr>
              <a:t>BLUE WINS</a:t>
            </a:r>
            <a:r>
              <a:rPr lang="en-US" sz="2000" dirty="0" smtClean="0"/>
              <a:t>	         </a:t>
            </a:r>
            <a:r>
              <a:rPr lang="en-US" sz="2000" b="1" dirty="0" smtClean="0">
                <a:solidFill>
                  <a:srgbClr val="FF0000"/>
                </a:solidFill>
              </a:rPr>
              <a:t>RED WINS</a:t>
            </a:r>
            <a:endParaRPr lang="en-US" sz="2000" b="1" dirty="0">
              <a:solidFill>
                <a:srgbClr val="FF0000"/>
              </a:solidFill>
            </a:endParaRPr>
          </a:p>
        </p:txBody>
      </p:sp>
      <p:pic>
        <p:nvPicPr>
          <p:cNvPr id="6" name="Content Placeholder 5"/>
          <p:cNvPicPr>
            <a:picLocks noGrp="1" noChangeAspect="1"/>
          </p:cNvPicPr>
          <p:nvPr>
            <p:ph idx="1"/>
          </p:nvPr>
        </p:nvPicPr>
        <p:blipFill>
          <a:blip r:embed="rId2"/>
          <a:stretch>
            <a:fillRect/>
          </a:stretch>
        </p:blipFill>
        <p:spPr>
          <a:xfrm>
            <a:off x="990600" y="7778"/>
            <a:ext cx="6943526" cy="5173822"/>
          </a:xfrm>
          <a:prstGeom prst="rect">
            <a:avLst/>
          </a:prstGeom>
        </p:spPr>
      </p:pic>
    </p:spTree>
    <p:extLst>
      <p:ext uri="{BB962C8B-B14F-4D97-AF65-F5344CB8AC3E}">
        <p14:creationId xmlns:p14="http://schemas.microsoft.com/office/powerpoint/2010/main" val="47462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949" y="685800"/>
            <a:ext cx="9067800" cy="4953000"/>
          </a:xfrm>
          <a:prstGeom prst="rect">
            <a:avLst/>
          </a:prstGeom>
        </p:spPr>
      </p:pic>
    </p:spTree>
    <p:extLst>
      <p:ext uri="{BB962C8B-B14F-4D97-AF65-F5344CB8AC3E}">
        <p14:creationId xmlns:p14="http://schemas.microsoft.com/office/powerpoint/2010/main" val="1530566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inch.png"/>
          <p:cNvPicPr>
            <a:picLocks noGrp="1" noChangeAspect="1"/>
          </p:cNvPicPr>
          <p:nvPr>
            <p:ph sz="half" idx="1"/>
          </p:nvPr>
        </p:nvPicPr>
        <p:blipFill>
          <a:blip r:embed="rId2" cstate="print"/>
          <a:stretch>
            <a:fillRect/>
          </a:stretch>
        </p:blipFill>
        <p:spPr>
          <a:xfrm>
            <a:off x="-240196" y="0"/>
            <a:ext cx="6000499" cy="3581400"/>
          </a:xfrm>
        </p:spPr>
      </p:pic>
      <p:sp>
        <p:nvSpPr>
          <p:cNvPr id="2" name="Title 1"/>
          <p:cNvSpPr>
            <a:spLocks noGrp="1"/>
          </p:cNvSpPr>
          <p:nvPr>
            <p:ph type="title"/>
          </p:nvPr>
        </p:nvSpPr>
        <p:spPr/>
        <p:txBody>
          <a:bodyPr/>
          <a:lstStyle/>
          <a:p>
            <a:endParaRPr lang="en-US"/>
          </a:p>
        </p:txBody>
      </p:sp>
      <p:pic>
        <p:nvPicPr>
          <p:cNvPr id="8" name="Content Placeholder 7" descr="gibs.jpg"/>
          <p:cNvPicPr>
            <a:picLocks noGrp="1" noChangeAspect="1"/>
          </p:cNvPicPr>
          <p:nvPr>
            <p:ph sz="half" idx="2"/>
          </p:nvPr>
        </p:nvPicPr>
        <p:blipFill>
          <a:blip r:embed="rId3" cstate="print"/>
          <a:stretch>
            <a:fillRect/>
          </a:stretch>
        </p:blipFill>
        <p:spPr>
          <a:xfrm>
            <a:off x="4114800" y="2971800"/>
            <a:ext cx="5029200" cy="4127584"/>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u="sng" dirty="0" smtClean="0">
                <a:solidFill>
                  <a:srgbClr val="0070C0"/>
                </a:solidFill>
              </a:rPr>
              <a:t>Baker v. Carr</a:t>
            </a:r>
            <a:r>
              <a:rPr lang="en-US" i="1" dirty="0" smtClean="0">
                <a:solidFill>
                  <a:srgbClr val="0070C0"/>
                </a:solidFill>
              </a:rPr>
              <a:t> </a:t>
            </a:r>
            <a:r>
              <a:rPr lang="en-US" dirty="0" smtClean="0">
                <a:solidFill>
                  <a:srgbClr val="0070C0"/>
                </a:solidFill>
              </a:rPr>
              <a:t>(1962)</a:t>
            </a:r>
            <a:endParaRPr lang="en-US" dirty="0">
              <a:solidFill>
                <a:srgbClr val="0070C0"/>
              </a:solidFill>
            </a:endParaRPr>
          </a:p>
        </p:txBody>
      </p:sp>
      <p:sp>
        <p:nvSpPr>
          <p:cNvPr id="6" name="Content Placeholder 5"/>
          <p:cNvSpPr>
            <a:spLocks noGrp="1"/>
          </p:cNvSpPr>
          <p:nvPr>
            <p:ph idx="1"/>
          </p:nvPr>
        </p:nvSpPr>
        <p:spPr>
          <a:xfrm>
            <a:off x="457200" y="1417638"/>
            <a:ext cx="8229600" cy="5364162"/>
          </a:xfrm>
        </p:spPr>
        <p:txBody>
          <a:bodyPr>
            <a:normAutofit fontScale="62500" lnSpcReduction="20000"/>
          </a:bodyPr>
          <a:lstStyle/>
          <a:p>
            <a:r>
              <a:rPr lang="en-US" dirty="0"/>
              <a:t>Baker's complaint was that Tennessee had not redistricted since 1901, in response to the 1900 census.</a:t>
            </a:r>
          </a:p>
          <a:p>
            <a:r>
              <a:rPr lang="en-US" dirty="0" smtClean="0"/>
              <a:t>By </a:t>
            </a:r>
            <a:r>
              <a:rPr lang="en-US" dirty="0"/>
              <a:t>the time of Baker's lawsuit, the population had shifted such that his district </a:t>
            </a:r>
            <a:r>
              <a:rPr lang="en-US" dirty="0" smtClean="0"/>
              <a:t>had </a:t>
            </a:r>
            <a:r>
              <a:rPr lang="en-US" dirty="0"/>
              <a:t>about ten times as many residents as some of the rural districts. The votes of rural citizens were overrepresented compared to those of urban citizens. Baker's argument was that this discrepancy was causing him to fail to receive the </a:t>
            </a:r>
            <a:r>
              <a:rPr lang="en-US" i="1" dirty="0"/>
              <a:t>"equal protection of the laws"</a:t>
            </a:r>
            <a:r>
              <a:rPr lang="en-US" dirty="0"/>
              <a:t> required by the Fourteenth Amendment</a:t>
            </a:r>
            <a:r>
              <a:rPr lang="en-US" dirty="0" smtClean="0"/>
              <a:t>.</a:t>
            </a:r>
          </a:p>
          <a:p>
            <a:r>
              <a:rPr lang="en-US" dirty="0" smtClean="0"/>
              <a:t>So, the three questions presented in this case:</a:t>
            </a:r>
          </a:p>
          <a:p>
            <a:pPr lvl="1"/>
            <a:r>
              <a:rPr lang="en-US" dirty="0" smtClean="0"/>
              <a:t>Is redistricting “justiciable” (subject to trial in a court of law)?</a:t>
            </a:r>
          </a:p>
          <a:p>
            <a:pPr lvl="1"/>
            <a:r>
              <a:rPr lang="en-US" dirty="0" smtClean="0"/>
              <a:t>Was the current situation a violation of the 14</a:t>
            </a:r>
            <a:r>
              <a:rPr lang="en-US" baseline="30000" dirty="0" smtClean="0"/>
              <a:t>th</a:t>
            </a:r>
            <a:r>
              <a:rPr lang="en-US" dirty="0" smtClean="0"/>
              <a:t> amendment and, thus, requiring remediation?</a:t>
            </a:r>
          </a:p>
          <a:p>
            <a:pPr lvl="1"/>
            <a:r>
              <a:rPr lang="en-US" dirty="0" smtClean="0"/>
              <a:t>If so, what standard should be used to obtain equity between voting districts?</a:t>
            </a:r>
            <a:endParaRPr lang="en-US" dirty="0"/>
          </a:p>
          <a:p>
            <a:r>
              <a:rPr lang="en-US" dirty="0"/>
              <a:t>R</a:t>
            </a:r>
            <a:r>
              <a:rPr lang="en-US" dirty="0" smtClean="0"/>
              <a:t>edistricting (attempts to change the way voting districts are drawn) issues present justiciable questions, thus enabling federal courts to intervene in and to decide redistricting cases. The defendants unsuccessfully argued that redistricting of legislative districts is a </a:t>
            </a:r>
            <a:r>
              <a:rPr lang="en-US" i="1" dirty="0" smtClean="0"/>
              <a:t>"political question"</a:t>
            </a:r>
            <a:r>
              <a:rPr lang="en-US" dirty="0" smtClean="0"/>
              <a:t>, and hence not a question that may be resolved by federal courts. </a:t>
            </a:r>
            <a:r>
              <a:rPr lang="en-US" dirty="0" smtClean="0">
                <a:solidFill>
                  <a:srgbClr val="0070C0"/>
                </a:solidFill>
              </a:rPr>
              <a:t>Court’s decision = Yes, districting is justiciable.</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5851525"/>
          </a:xfrm>
        </p:spPr>
        <p:txBody>
          <a:bodyPr>
            <a:normAutofit fontScale="92500" lnSpcReduction="20000"/>
          </a:bodyPr>
          <a:lstStyle/>
          <a:p>
            <a:r>
              <a:rPr lang="en-US" dirty="0"/>
              <a:t>Having declared redistricting issues justiciable in Baker, the court laid out a new test for evaluating such claims. </a:t>
            </a:r>
          </a:p>
          <a:p>
            <a:r>
              <a:rPr lang="en-US" dirty="0" smtClean="0"/>
              <a:t>The Court formulated the famous </a:t>
            </a:r>
            <a:r>
              <a:rPr lang="en-US" dirty="0" smtClean="0">
                <a:solidFill>
                  <a:srgbClr val="FF0000"/>
                </a:solidFill>
              </a:rPr>
              <a:t>"one person, one vote" </a:t>
            </a:r>
            <a:r>
              <a:rPr lang="en-US" dirty="0" smtClean="0"/>
              <a:t>standard for legislative redistricting, holding that each individual had to be weighted equally in legislative apportionment.</a:t>
            </a:r>
          </a:p>
          <a:p>
            <a:r>
              <a:rPr lang="en-US" dirty="0" smtClean="0"/>
              <a:t>Equalizing the population of districts and attempting to create compact, contiguous districts. </a:t>
            </a:r>
          </a:p>
          <a:p>
            <a:r>
              <a:rPr lang="en-US" dirty="0" smtClean="0"/>
              <a:t>Trying to keep political units and communities within a single district, and avoiding the drawing of boundaries for purposes of partisan advantage or incumbent protection</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248400"/>
          </a:xfrm>
        </p:spPr>
        <p:txBody>
          <a:bodyPr>
            <a:normAutofit fontScale="92500" lnSpcReduction="10000"/>
          </a:bodyPr>
          <a:lstStyle/>
          <a:p>
            <a:r>
              <a:rPr lang="en-US" dirty="0" smtClean="0"/>
              <a:t>The </a:t>
            </a:r>
            <a:r>
              <a:rPr lang="en-US" dirty="0">
                <a:solidFill>
                  <a:srgbClr val="0070C0"/>
                </a:solidFill>
              </a:rPr>
              <a:t>Voting Rights Act of 1965 </a:t>
            </a:r>
            <a:r>
              <a:rPr lang="en-US" dirty="0"/>
              <a:t>and its subsequent amendments, </a:t>
            </a:r>
            <a:r>
              <a:rPr lang="en-US" dirty="0" smtClean="0"/>
              <a:t>declared that redistricting </a:t>
            </a:r>
            <a:r>
              <a:rPr lang="en-US" dirty="0"/>
              <a:t>to carve maps to intentionally </a:t>
            </a:r>
            <a:r>
              <a:rPr lang="en-US" u="sng" dirty="0"/>
              <a:t>diminish the power of voters who were in a racial or linguistic </a:t>
            </a:r>
            <a:r>
              <a:rPr lang="en-US" u="sng" dirty="0" smtClean="0"/>
              <a:t>minority</a:t>
            </a:r>
            <a:r>
              <a:rPr lang="en-US" dirty="0" smtClean="0"/>
              <a:t> </a:t>
            </a:r>
            <a:r>
              <a:rPr lang="en-US" dirty="0"/>
              <a:t>was prohibited. The Voting Rights Act was amended by Congress in the 1980s, Congress to "make states redraw maps if they have a discriminatory effect</a:t>
            </a:r>
            <a:r>
              <a:rPr lang="en-US" dirty="0" smtClean="0"/>
              <a:t>.“</a:t>
            </a:r>
          </a:p>
          <a:p>
            <a:r>
              <a:rPr lang="en-US" dirty="0" smtClean="0"/>
              <a:t>In </a:t>
            </a:r>
            <a:r>
              <a:rPr lang="en-US" i="1" u="sng" dirty="0">
                <a:solidFill>
                  <a:srgbClr val="0070C0"/>
                </a:solidFill>
              </a:rPr>
              <a:t>Hunt v. Cromartie</a:t>
            </a:r>
            <a:r>
              <a:rPr lang="en-US" i="1" dirty="0"/>
              <a:t> </a:t>
            </a:r>
            <a:r>
              <a:rPr lang="en-US" dirty="0"/>
              <a:t>(1999), the Supreme Court approved a racially focused gerrymandering of a congressional district on the grounds that the definition was not pure racial gerrymandering but instead partisan gerrymandering, which is constitutionally permissible. </a:t>
            </a:r>
          </a:p>
        </p:txBody>
      </p:sp>
    </p:spTree>
    <p:extLst>
      <p:ext uri="{BB962C8B-B14F-4D97-AF65-F5344CB8AC3E}">
        <p14:creationId xmlns:p14="http://schemas.microsoft.com/office/powerpoint/2010/main" val="2402978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Prison-based Gerrymandering</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r>
              <a:rPr lang="en-US" dirty="0" smtClean="0"/>
              <a:t>Occurs in places like New York </a:t>
            </a:r>
            <a:r>
              <a:rPr lang="en-US" dirty="0" smtClean="0">
                <a:solidFill>
                  <a:srgbClr val="FF0000"/>
                </a:solidFill>
              </a:rPr>
              <a:t>when prisoners are counted as residents of a particular district</a:t>
            </a:r>
            <a:r>
              <a:rPr lang="en-US" dirty="0" smtClean="0"/>
              <a:t>, increasing the district's population with non-voters when assigning political apportionment. </a:t>
            </a:r>
          </a:p>
          <a:p>
            <a:r>
              <a:rPr lang="en-US" dirty="0" smtClean="0"/>
              <a:t>Although many prisoners come from (and return to) urban communities, they are counted as "residents" of the rural districts that contain large prisons, thereby artificially inflating the political representation in districts with prisons at the expense of voters in all other districts without prisons.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6324600"/>
          </a:xfrm>
        </p:spPr>
        <p:txBody>
          <a:bodyPr>
            <a:normAutofit lnSpcReduction="10000"/>
          </a:bodyPr>
          <a:lstStyle/>
          <a:p>
            <a:r>
              <a:rPr lang="en-US" dirty="0" smtClean="0"/>
              <a:t>The annual salary of each Representative is </a:t>
            </a:r>
            <a:r>
              <a:rPr lang="en-US" dirty="0" smtClean="0">
                <a:solidFill>
                  <a:srgbClr val="FF0000"/>
                </a:solidFill>
              </a:rPr>
              <a:t>$174,000</a:t>
            </a:r>
            <a:r>
              <a:rPr lang="en-US" dirty="0" smtClean="0"/>
              <a:t>.</a:t>
            </a:r>
            <a:r>
              <a:rPr lang="en-US" baseline="30000" dirty="0" smtClean="0"/>
              <a:t> </a:t>
            </a:r>
            <a:r>
              <a:rPr lang="en-US" dirty="0" smtClean="0"/>
              <a:t>The Speaker of the House earns more: </a:t>
            </a:r>
            <a:r>
              <a:rPr lang="en-US" dirty="0" smtClean="0">
                <a:solidFill>
                  <a:srgbClr val="FF0000"/>
                </a:solidFill>
              </a:rPr>
              <a:t>$223,500 </a:t>
            </a:r>
            <a:r>
              <a:rPr lang="en-US" dirty="0" smtClean="0">
                <a:solidFill>
                  <a:schemeClr val="accent1"/>
                </a:solidFill>
              </a:rPr>
              <a:t>[Paul Ryan]</a:t>
            </a:r>
          </a:p>
          <a:p>
            <a:r>
              <a:rPr lang="en-US" dirty="0" smtClean="0">
                <a:solidFill>
                  <a:srgbClr val="FF0000"/>
                </a:solidFill>
              </a:rPr>
              <a:t>$193,400 </a:t>
            </a:r>
            <a:r>
              <a:rPr lang="en-US" dirty="0" smtClean="0"/>
              <a:t>for their party leaders (the same as Senate leaders). </a:t>
            </a:r>
          </a:p>
          <a:p>
            <a:r>
              <a:rPr lang="en-US" sz="2600" dirty="0" smtClean="0"/>
              <a:t>A cost-of-living-adjustment (COLA) increase takes effect annually unless Congress votes to not accept it. </a:t>
            </a:r>
          </a:p>
          <a:p>
            <a:r>
              <a:rPr lang="en-US" sz="2600" dirty="0" smtClean="0"/>
              <a:t>Congress sets members' salaries; however, the </a:t>
            </a:r>
            <a:r>
              <a:rPr lang="en-US" sz="2600" dirty="0" smtClean="0">
                <a:solidFill>
                  <a:srgbClr val="FF0000"/>
                </a:solidFill>
              </a:rPr>
              <a:t>27</a:t>
            </a:r>
            <a:r>
              <a:rPr lang="en-US" sz="2600" baseline="30000" dirty="0" smtClean="0">
                <a:solidFill>
                  <a:srgbClr val="FF0000"/>
                </a:solidFill>
              </a:rPr>
              <a:t>th</a:t>
            </a:r>
            <a:r>
              <a:rPr lang="en-US" sz="2600" dirty="0" smtClean="0">
                <a:solidFill>
                  <a:srgbClr val="FF0000"/>
                </a:solidFill>
              </a:rPr>
              <a:t>  Amendment </a:t>
            </a:r>
            <a:r>
              <a:rPr lang="en-US" sz="2600" dirty="0" smtClean="0"/>
              <a:t>to the United States Constitution prohibits a change in salary (but not COLA) from taking effect until after the next election of the whole House. Representatives are eligible for retirement benefits after serving for five years. Outside pay is limited to 15% of congressional pay.</a:t>
            </a:r>
            <a:endParaRPr lang="en-US" sz="2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REPRESENTATION</a:t>
            </a:r>
            <a:endParaRPr lang="en-US" u="sng" dirty="0"/>
          </a:p>
        </p:txBody>
      </p:sp>
      <p:sp>
        <p:nvSpPr>
          <p:cNvPr id="5" name="Content Placeholder 4"/>
          <p:cNvSpPr>
            <a:spLocks noGrp="1"/>
          </p:cNvSpPr>
          <p:nvPr>
            <p:ph idx="1"/>
          </p:nvPr>
        </p:nvSpPr>
        <p:spPr/>
        <p:txBody>
          <a:bodyPr>
            <a:normAutofit/>
          </a:bodyPr>
          <a:lstStyle/>
          <a:p>
            <a:pPr algn="ctr">
              <a:buNone/>
            </a:pPr>
            <a:r>
              <a:rPr lang="en-US" sz="5400" dirty="0" smtClean="0"/>
              <a:t>Does Congress/our representatives need to be </a:t>
            </a:r>
            <a:r>
              <a:rPr lang="en-US" sz="5400" dirty="0" smtClean="0">
                <a:solidFill>
                  <a:srgbClr val="FF0000"/>
                </a:solidFill>
              </a:rPr>
              <a:t>DESCRIPTIVE</a:t>
            </a:r>
            <a:r>
              <a:rPr lang="en-US" sz="5400" dirty="0" smtClean="0"/>
              <a:t> in order to be </a:t>
            </a:r>
            <a:r>
              <a:rPr lang="en-US" sz="5400" dirty="0" smtClean="0">
                <a:solidFill>
                  <a:srgbClr val="0070C0"/>
                </a:solidFill>
              </a:rPr>
              <a:t>SUBSTANTIVE</a:t>
            </a:r>
            <a:r>
              <a:rPr lang="en-US" sz="5400" dirty="0" smtClean="0"/>
              <a:t>?</a:t>
            </a:r>
            <a:endParaRPr lang="en-US" sz="5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t="-42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AGE</a:t>
            </a:r>
            <a:endParaRPr lang="en-US" u="sng" dirty="0"/>
          </a:p>
        </p:txBody>
      </p:sp>
      <p:sp>
        <p:nvSpPr>
          <p:cNvPr id="3" name="Content Placeholder 2"/>
          <p:cNvSpPr>
            <a:spLocks noGrp="1"/>
          </p:cNvSpPr>
          <p:nvPr>
            <p:ph idx="1"/>
          </p:nvPr>
        </p:nvSpPr>
        <p:spPr/>
        <p:txBody>
          <a:bodyPr>
            <a:normAutofit/>
          </a:bodyPr>
          <a:lstStyle/>
          <a:p>
            <a:r>
              <a:rPr lang="en-US" dirty="0"/>
              <a:t>The average age of Members of the House at the beginning of the 112th Congress was </a:t>
            </a:r>
            <a:r>
              <a:rPr lang="en-US" dirty="0" smtClean="0">
                <a:solidFill>
                  <a:srgbClr val="FF0000"/>
                </a:solidFill>
              </a:rPr>
              <a:t>57.8 years; and </a:t>
            </a:r>
            <a:r>
              <a:rPr lang="en-US" dirty="0">
                <a:solidFill>
                  <a:srgbClr val="FF0000"/>
                </a:solidFill>
              </a:rPr>
              <a:t>of Senators, </a:t>
            </a:r>
            <a:r>
              <a:rPr lang="en-US" dirty="0" smtClean="0">
                <a:solidFill>
                  <a:srgbClr val="FF0000"/>
                </a:solidFill>
              </a:rPr>
              <a:t>61.8 </a:t>
            </a:r>
            <a:r>
              <a:rPr lang="en-US" dirty="0">
                <a:solidFill>
                  <a:srgbClr val="FF0000"/>
                </a:solidFill>
              </a:rPr>
              <a:t>years. </a:t>
            </a:r>
          </a:p>
          <a:p>
            <a:r>
              <a:rPr lang="en-US" b="1" dirty="0" smtClean="0">
                <a:solidFill>
                  <a:srgbClr val="0070C0"/>
                </a:solidFill>
              </a:rPr>
              <a:t>U.S. = 36.8 years</a:t>
            </a:r>
            <a:endParaRPr lang="en-US" b="1"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4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u="sng" dirty="0" smtClean="0"/>
              <a:t>EDUCATION</a:t>
            </a:r>
            <a:endParaRPr lang="en-US" u="sng" dirty="0"/>
          </a:p>
        </p:txBody>
      </p:sp>
      <p:sp>
        <p:nvSpPr>
          <p:cNvPr id="3" name="Content Placeholder 2"/>
          <p:cNvSpPr>
            <a:spLocks noGrp="1"/>
          </p:cNvSpPr>
          <p:nvPr>
            <p:ph idx="1"/>
          </p:nvPr>
        </p:nvSpPr>
        <p:spPr>
          <a:xfrm>
            <a:off x="457200" y="1066800"/>
            <a:ext cx="8229600" cy="5059363"/>
          </a:xfrm>
        </p:spPr>
        <p:txBody>
          <a:bodyPr>
            <a:normAutofit/>
          </a:bodyPr>
          <a:lstStyle/>
          <a:p>
            <a:pPr lvl="0"/>
            <a:r>
              <a:rPr lang="en-US" dirty="0" smtClean="0"/>
              <a:t>The </a:t>
            </a:r>
            <a:r>
              <a:rPr lang="en-US" dirty="0"/>
              <a:t>vast majority of Members (</a:t>
            </a:r>
            <a:r>
              <a:rPr lang="en-US" dirty="0" smtClean="0">
                <a:solidFill>
                  <a:srgbClr val="FF0000"/>
                </a:solidFill>
              </a:rPr>
              <a:t>94.1%</a:t>
            </a:r>
            <a:r>
              <a:rPr lang="en-US" dirty="0" smtClean="0"/>
              <a:t> </a:t>
            </a:r>
            <a:r>
              <a:rPr lang="en-US" dirty="0"/>
              <a:t>of House </a:t>
            </a:r>
            <a:r>
              <a:rPr lang="en-US" dirty="0" smtClean="0"/>
              <a:t>Members and </a:t>
            </a:r>
            <a:r>
              <a:rPr lang="en-US" dirty="0" smtClean="0">
                <a:solidFill>
                  <a:srgbClr val="FF0000"/>
                </a:solidFill>
              </a:rPr>
              <a:t>100%</a:t>
            </a:r>
            <a:r>
              <a:rPr lang="en-US" dirty="0" smtClean="0"/>
              <a:t> </a:t>
            </a:r>
            <a:r>
              <a:rPr lang="en-US" dirty="0"/>
              <a:t>of Senators) </a:t>
            </a:r>
            <a:r>
              <a:rPr lang="en-US" dirty="0" smtClean="0"/>
              <a:t>hold </a:t>
            </a:r>
            <a:r>
              <a:rPr lang="en-US" u="sng" dirty="0"/>
              <a:t>bachelor’s </a:t>
            </a:r>
            <a:r>
              <a:rPr lang="en-US" u="sng" dirty="0" smtClean="0"/>
              <a:t>degrees</a:t>
            </a:r>
            <a:r>
              <a:rPr lang="en-US" dirty="0" smtClean="0"/>
              <a:t>.</a:t>
            </a:r>
          </a:p>
          <a:p>
            <a:pPr lvl="0"/>
            <a:r>
              <a:rPr lang="en-US" dirty="0" smtClean="0"/>
              <a:t>18 </a:t>
            </a:r>
            <a:r>
              <a:rPr lang="en-US" dirty="0"/>
              <a:t>Members of the House and </a:t>
            </a:r>
            <a:r>
              <a:rPr lang="en-US" dirty="0" smtClean="0"/>
              <a:t>Senate </a:t>
            </a:r>
            <a:r>
              <a:rPr lang="en-US" dirty="0"/>
              <a:t>have </a:t>
            </a:r>
            <a:r>
              <a:rPr lang="en-US" u="sng" dirty="0" smtClean="0"/>
              <a:t>no degree </a:t>
            </a:r>
            <a:r>
              <a:rPr lang="en-US" u="sng" dirty="0"/>
              <a:t>beyond a high school diploma</a:t>
            </a:r>
            <a:r>
              <a:rPr lang="en-US" dirty="0"/>
              <a:t>. </a:t>
            </a:r>
            <a:endParaRPr lang="en-US" dirty="0" smtClean="0"/>
          </a:p>
          <a:p>
            <a:pPr lvl="0"/>
            <a:r>
              <a:rPr lang="en-US" u="sng" dirty="0" smtClean="0"/>
              <a:t>Law </a:t>
            </a:r>
            <a:r>
              <a:rPr lang="en-US" u="sng" dirty="0"/>
              <a:t>degrees</a:t>
            </a:r>
            <a:r>
              <a:rPr lang="en-US" dirty="0"/>
              <a:t> are held by 167 Members of the House (</a:t>
            </a:r>
            <a:r>
              <a:rPr lang="en-US" dirty="0">
                <a:solidFill>
                  <a:srgbClr val="FF0000"/>
                </a:solidFill>
              </a:rPr>
              <a:t>38</a:t>
            </a:r>
            <a:r>
              <a:rPr lang="en-US" dirty="0" smtClean="0">
                <a:solidFill>
                  <a:srgbClr val="FF0000"/>
                </a:solidFill>
              </a:rPr>
              <a:t>%</a:t>
            </a:r>
            <a:r>
              <a:rPr lang="en-US" dirty="0" smtClean="0"/>
              <a:t>) </a:t>
            </a:r>
            <a:r>
              <a:rPr lang="en-US" dirty="0"/>
              <a:t>and 55 Senators (</a:t>
            </a:r>
            <a:r>
              <a:rPr lang="en-US" dirty="0">
                <a:solidFill>
                  <a:srgbClr val="FF0000"/>
                </a:solidFill>
              </a:rPr>
              <a:t>55</a:t>
            </a:r>
            <a:r>
              <a:rPr lang="en-US" dirty="0" smtClean="0">
                <a:solidFill>
                  <a:srgbClr val="FF0000"/>
                </a:solidFill>
              </a:rPr>
              <a:t>%</a:t>
            </a:r>
            <a:r>
              <a:rPr lang="en-US" dirty="0" smtClean="0"/>
              <a:t>).</a:t>
            </a:r>
          </a:p>
          <a:p>
            <a:pPr lvl="0"/>
            <a:r>
              <a:rPr lang="en-US" dirty="0" smtClean="0">
                <a:solidFill>
                  <a:schemeClr val="tx2"/>
                </a:solidFill>
              </a:rPr>
              <a:t>U.S. (aged 25+) = 32%</a:t>
            </a:r>
            <a:endParaRPr lang="en-US" dirty="0">
              <a:solidFill>
                <a:schemeClr val="tx2"/>
              </a:solidFill>
            </a:endParaRP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BACKGROUND/EMPLOYMENT</a:t>
            </a:r>
            <a:endParaRPr lang="en-US" u="sng" dirty="0"/>
          </a:p>
        </p:txBody>
      </p:sp>
      <p:sp>
        <p:nvSpPr>
          <p:cNvPr id="3" name="Content Placeholder 2"/>
          <p:cNvSpPr>
            <a:spLocks noGrp="1"/>
          </p:cNvSpPr>
          <p:nvPr>
            <p:ph idx="1"/>
          </p:nvPr>
        </p:nvSpPr>
        <p:spPr/>
        <p:txBody>
          <a:bodyPr>
            <a:normAutofit/>
          </a:bodyPr>
          <a:lstStyle/>
          <a:p>
            <a:pPr lvl="0"/>
            <a:r>
              <a:rPr lang="en-US" dirty="0" smtClean="0">
                <a:solidFill>
                  <a:srgbClr val="FF0000"/>
                </a:solidFill>
              </a:rPr>
              <a:t>Law</a:t>
            </a:r>
            <a:r>
              <a:rPr lang="en-US" dirty="0" smtClean="0"/>
              <a:t> </a:t>
            </a:r>
            <a:r>
              <a:rPr lang="en-US" dirty="0"/>
              <a:t>is the dominantly declared profession </a:t>
            </a:r>
            <a:r>
              <a:rPr lang="en-US" dirty="0" smtClean="0"/>
              <a:t>of Senators</a:t>
            </a:r>
            <a:r>
              <a:rPr lang="en-US" dirty="0"/>
              <a:t>, followed by public service/politics, then business; </a:t>
            </a:r>
            <a:endParaRPr lang="en-US" dirty="0" smtClean="0"/>
          </a:p>
          <a:p>
            <a:pPr lvl="0"/>
            <a:r>
              <a:rPr lang="en-US" dirty="0" smtClean="0"/>
              <a:t>For </a:t>
            </a:r>
            <a:r>
              <a:rPr lang="en-US" dirty="0"/>
              <a:t>Representatives, </a:t>
            </a:r>
            <a:r>
              <a:rPr lang="en-US" dirty="0">
                <a:solidFill>
                  <a:srgbClr val="FF0000"/>
                </a:solidFill>
              </a:rPr>
              <a:t>business</a:t>
            </a:r>
            <a:r>
              <a:rPr lang="en-US" dirty="0"/>
              <a:t> is </a:t>
            </a:r>
            <a:r>
              <a:rPr lang="en-US" dirty="0" smtClean="0"/>
              <a:t>first, followed </a:t>
            </a:r>
            <a:r>
              <a:rPr lang="en-US" dirty="0"/>
              <a:t>by public service/politics, then law.</a:t>
            </a:r>
          </a:p>
          <a:p>
            <a:pPr>
              <a:buNone/>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96992</TotalTime>
  <Words>2199</Words>
  <Application>Microsoft Office PowerPoint</Application>
  <PresentationFormat>On-screen Show (4:3)</PresentationFormat>
  <Paragraphs>206</Paragraphs>
  <Slides>49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Batang</vt:lpstr>
      <vt:lpstr>Calibri</vt:lpstr>
      <vt:lpstr>Office Theme</vt:lpstr>
      <vt:lpstr>PowerPoint Presentation</vt:lpstr>
      <vt:lpstr>115th Congress  - Current meeting of the legislative branch of the United States federal government, composed of the Senate and the House of Representatives. It meets in Washington, D.C. from January 3, 2017, to January 3, 2019.</vt:lpstr>
      <vt:lpstr>The House of Representatives</vt:lpstr>
      <vt:lpstr>The Senate</vt:lpstr>
      <vt:lpstr>PowerPoint Presentation</vt:lpstr>
      <vt:lpstr>REPRESENTATION</vt:lpstr>
      <vt:lpstr>AGE</vt:lpstr>
      <vt:lpstr>EDUCATION</vt:lpstr>
      <vt:lpstr>BACKGROUND/EMPLOYMENT</vt:lpstr>
      <vt:lpstr>RELIGION  (numbers for 112th)</vt:lpstr>
      <vt:lpstr>SEX</vt:lpstr>
      <vt:lpstr>RACE [2010 Census figures in red]</vt:lpstr>
      <vt:lpstr>PowerPoint Presentation</vt:lpstr>
      <vt:lpstr>PowerPoint Presentation</vt:lpstr>
      <vt:lpstr>RACE: LATINO/HISPANIC</vt:lpstr>
      <vt:lpstr>VETERANS</vt:lpstr>
      <vt:lpstr>SUMMARY …</vt:lpstr>
      <vt:lpstr>Congress looks like …</vt:lpstr>
      <vt:lpstr>WHILE THE U.S. IS …</vt:lpstr>
      <vt:lpstr>PowerPoint Presentation</vt:lpstr>
      <vt:lpstr>PowerPoint Presentation</vt:lpstr>
      <vt:lpstr>PowerPoint Presentation</vt:lpstr>
      <vt:lpstr>Senate President: Mike Pence (R) Under the Constitution, the vice president serves as President of the Senate. He or she may vote in the Senate in the case of a tie, but is not required to. For much of the nation's history the task of presiding over Senate sessions was one of the vice president's principal duties (the other being to receive from the states the tally of electoral ballots cast for president and vice president and to open the certificates "in the Presence of the Senate and House of Representatives," so that the total votes could be counted). Since the 1950s, vice presidents have presided over few Senate debates. Instead, they have usually presided only on ceremonial occasions, such as swearing in new senators, joint sessions, or at times to announce the result of significant legislation or nomination, or when a tie vote on an important issue is anticipated. </vt:lpstr>
      <vt:lpstr>Senate President pro tempore: Orrin Hatch (R)  (Latin for "president for a time”)  - presides over the chamber in the vice president's absence, and is, by custom, the senator of the majority party with the longest record of continuous service. Like the vice president, the president pro tempore does not normally preside over the Senate, but typically delegates the responsibility of presiding to a majority-party senator who presides over the Senate </vt:lpstr>
      <vt:lpstr>PowerPoint Presentation</vt:lpstr>
      <vt:lpstr>PowerPoint Presentation</vt:lpstr>
      <vt:lpstr>Example:</vt:lpstr>
      <vt:lpstr>PowerPoint Presentation</vt:lpstr>
      <vt:lpstr>PowerPoint Presentation</vt:lpstr>
      <vt:lpstr>PowerPoint Presentation</vt:lpstr>
      <vt:lpstr>PowerPoint Presentation</vt:lpstr>
      <vt:lpstr>INCUMBENTS</vt:lpstr>
      <vt:lpstr>PowerPoint Presentation</vt:lpstr>
      <vt:lpstr>PowerPoint Presentation</vt:lpstr>
      <vt:lpstr>Put another way …</vt:lpstr>
      <vt:lpstr>Why?</vt:lpstr>
      <vt:lpstr>PowerPoint Presentation</vt:lpstr>
      <vt:lpstr>PowerPoint Presentation</vt:lpstr>
      <vt:lpstr>PowerPoint Presentation</vt:lpstr>
      <vt:lpstr>PowerPoint Presentation</vt:lpstr>
      <vt:lpstr>PowerPoint Presentation</vt:lpstr>
      <vt:lpstr>PowerPoint Presentation</vt:lpstr>
      <vt:lpstr>         50 Precincts     5 Districts            5 Districts            60% Blue       5 Blue              3 Red            40% Red       0 Red               2 Blue      BLUE WINS          RED WINS</vt:lpstr>
      <vt:lpstr>PowerPoint Presentation</vt:lpstr>
      <vt:lpstr>PowerPoint Presentation</vt:lpstr>
      <vt:lpstr>Baker v. Carr (1962)</vt:lpstr>
      <vt:lpstr>PowerPoint Presentation</vt:lpstr>
      <vt:lpstr>PowerPoint Presentation</vt:lpstr>
      <vt:lpstr>Prison-based Gerrymandering</vt:lpstr>
    </vt:vector>
  </TitlesOfParts>
  <Company>Saugerties Central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112th Congress</dc:title>
  <dc:creator>user</dc:creator>
  <cp:lastModifiedBy>SCSD User</cp:lastModifiedBy>
  <cp:revision>85</cp:revision>
  <dcterms:created xsi:type="dcterms:W3CDTF">2012-02-23T14:08:53Z</dcterms:created>
  <dcterms:modified xsi:type="dcterms:W3CDTF">2019-05-02T14:39:57Z</dcterms:modified>
</cp:coreProperties>
</file>