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2"/>
  </p:notesMasterIdLst>
  <p:sldIdLst>
    <p:sldId id="256" r:id="rId2"/>
    <p:sldId id="359" r:id="rId3"/>
    <p:sldId id="257" r:id="rId4"/>
    <p:sldId id="326" r:id="rId5"/>
    <p:sldId id="327" r:id="rId6"/>
    <p:sldId id="258" r:id="rId7"/>
    <p:sldId id="259" r:id="rId8"/>
    <p:sldId id="275" r:id="rId9"/>
    <p:sldId id="323" r:id="rId10"/>
    <p:sldId id="324" r:id="rId11"/>
    <p:sldId id="325" r:id="rId12"/>
    <p:sldId id="264" r:id="rId13"/>
    <p:sldId id="328" r:id="rId14"/>
    <p:sldId id="265" r:id="rId15"/>
    <p:sldId id="329" r:id="rId16"/>
    <p:sldId id="384" r:id="rId17"/>
    <p:sldId id="389" r:id="rId18"/>
    <p:sldId id="383" r:id="rId19"/>
    <p:sldId id="260" r:id="rId20"/>
    <p:sldId id="276" r:id="rId21"/>
    <p:sldId id="360" r:id="rId22"/>
    <p:sldId id="261" r:id="rId23"/>
    <p:sldId id="262" r:id="rId24"/>
    <p:sldId id="277" r:id="rId25"/>
    <p:sldId id="278" r:id="rId26"/>
    <p:sldId id="279" r:id="rId27"/>
    <p:sldId id="387" r:id="rId28"/>
    <p:sldId id="385" r:id="rId29"/>
    <p:sldId id="386" r:id="rId30"/>
    <p:sldId id="388" r:id="rId31"/>
    <p:sldId id="263" r:id="rId32"/>
    <p:sldId id="330" r:id="rId33"/>
    <p:sldId id="280" r:id="rId34"/>
    <p:sldId id="266" r:id="rId35"/>
    <p:sldId id="331" r:id="rId36"/>
    <p:sldId id="281" r:id="rId37"/>
    <p:sldId id="267" r:id="rId38"/>
    <p:sldId id="268" r:id="rId39"/>
    <p:sldId id="282" r:id="rId40"/>
    <p:sldId id="334" r:id="rId41"/>
    <p:sldId id="270" r:id="rId42"/>
    <p:sldId id="283" r:id="rId43"/>
    <p:sldId id="333" r:id="rId44"/>
    <p:sldId id="271" r:id="rId45"/>
    <p:sldId id="289" r:id="rId46"/>
    <p:sldId id="272" r:id="rId47"/>
    <p:sldId id="274" r:id="rId48"/>
    <p:sldId id="273" r:id="rId49"/>
    <p:sldId id="286" r:id="rId50"/>
    <p:sldId id="336" r:id="rId51"/>
    <p:sldId id="337" r:id="rId52"/>
    <p:sldId id="335" r:id="rId53"/>
    <p:sldId id="362" r:id="rId54"/>
    <p:sldId id="288" r:id="rId55"/>
    <p:sldId id="332" r:id="rId56"/>
    <p:sldId id="298" r:id="rId57"/>
    <p:sldId id="299" r:id="rId58"/>
    <p:sldId id="363" r:id="rId59"/>
    <p:sldId id="300" r:id="rId60"/>
    <p:sldId id="301" r:id="rId61"/>
    <p:sldId id="364" r:id="rId62"/>
    <p:sldId id="294" r:id="rId63"/>
    <p:sldId id="295" r:id="rId64"/>
    <p:sldId id="296" r:id="rId65"/>
    <p:sldId id="297" r:id="rId66"/>
    <p:sldId id="302" r:id="rId67"/>
    <p:sldId id="303" r:id="rId68"/>
    <p:sldId id="305" r:id="rId69"/>
    <p:sldId id="304" r:id="rId70"/>
    <p:sldId id="290" r:id="rId71"/>
    <p:sldId id="291" r:id="rId72"/>
    <p:sldId id="292" r:id="rId73"/>
    <p:sldId id="293" r:id="rId74"/>
    <p:sldId id="287" r:id="rId75"/>
    <p:sldId id="338" r:id="rId76"/>
    <p:sldId id="306" r:id="rId77"/>
    <p:sldId id="308" r:id="rId78"/>
    <p:sldId id="361" r:id="rId79"/>
    <p:sldId id="309" r:id="rId80"/>
    <p:sldId id="307" r:id="rId81"/>
    <p:sldId id="284" r:id="rId82"/>
    <p:sldId id="269" r:id="rId83"/>
    <p:sldId id="285" r:id="rId84"/>
    <p:sldId id="311" r:id="rId85"/>
    <p:sldId id="315" r:id="rId86"/>
    <p:sldId id="312" r:id="rId87"/>
    <p:sldId id="314" r:id="rId88"/>
    <p:sldId id="310" r:id="rId89"/>
    <p:sldId id="313" r:id="rId90"/>
    <p:sldId id="372" r:id="rId91"/>
    <p:sldId id="377" r:id="rId92"/>
    <p:sldId id="373" r:id="rId93"/>
    <p:sldId id="378" r:id="rId94"/>
    <p:sldId id="375" r:id="rId95"/>
    <p:sldId id="374" r:id="rId96"/>
    <p:sldId id="379" r:id="rId97"/>
    <p:sldId id="376" r:id="rId98"/>
    <p:sldId id="380" r:id="rId99"/>
    <p:sldId id="316" r:id="rId100"/>
    <p:sldId id="367" r:id="rId101"/>
    <p:sldId id="317" r:id="rId102"/>
    <p:sldId id="368" r:id="rId103"/>
    <p:sldId id="318" r:id="rId104"/>
    <p:sldId id="319" r:id="rId105"/>
    <p:sldId id="369" r:id="rId106"/>
    <p:sldId id="357" r:id="rId107"/>
    <p:sldId id="348" r:id="rId108"/>
    <p:sldId id="349" r:id="rId109"/>
    <p:sldId id="358" r:id="rId110"/>
    <p:sldId id="352" r:id="rId111"/>
    <p:sldId id="353" r:id="rId112"/>
    <p:sldId id="350" r:id="rId113"/>
    <p:sldId id="371" r:id="rId114"/>
    <p:sldId id="351" r:id="rId115"/>
    <p:sldId id="356" r:id="rId116"/>
    <p:sldId id="354" r:id="rId117"/>
    <p:sldId id="355" r:id="rId118"/>
    <p:sldId id="344" r:id="rId119"/>
    <p:sldId id="320" r:id="rId120"/>
    <p:sldId id="382" r:id="rId121"/>
    <p:sldId id="321" r:id="rId122"/>
    <p:sldId id="370" r:id="rId123"/>
    <p:sldId id="322" r:id="rId124"/>
    <p:sldId id="345" r:id="rId125"/>
    <p:sldId id="341" r:id="rId126"/>
    <p:sldId id="342" r:id="rId127"/>
    <p:sldId id="381" r:id="rId128"/>
    <p:sldId id="343" r:id="rId129"/>
    <p:sldId id="347" r:id="rId130"/>
    <p:sldId id="346" r:id="rId1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119ABC-2F75-450F-8D41-1D7BAA535697}" type="datetimeFigureOut">
              <a:rPr lang="en-US" smtClean="0"/>
              <a:pPr/>
              <a:t>4/29/2019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8DC584-8820-4F47-9A9A-8329D51BF3D7}" type="slidenum">
              <a:rPr lang="en-US" smtClean="0"/>
              <a:pPr/>
              <a:t>‹#›</a:t>
            </a:fld>
            <a:endParaRPr lang="en-US"/>
          </a:p>
        </p:txBody>
      </p:sp>
    </p:spTree>
    <p:extLst>
      <p:ext uri="{BB962C8B-B14F-4D97-AF65-F5344CB8AC3E}">
        <p14:creationId xmlns:p14="http://schemas.microsoft.com/office/powerpoint/2010/main" val="350648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8DC584-8820-4F47-9A9A-8329D51BF3D7}" type="slidenum">
              <a:rPr lang="en-US" smtClean="0"/>
              <a:pPr/>
              <a:t>39</a:t>
            </a:fld>
            <a:endParaRPr lang="en-US"/>
          </a:p>
        </p:txBody>
      </p:sp>
    </p:spTree>
    <p:extLst>
      <p:ext uri="{BB962C8B-B14F-4D97-AF65-F5344CB8AC3E}">
        <p14:creationId xmlns:p14="http://schemas.microsoft.com/office/powerpoint/2010/main" val="2465343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8DC584-8820-4F47-9A9A-8329D51BF3D7}" type="slidenum">
              <a:rPr lang="en-US" smtClean="0"/>
              <a:pPr/>
              <a:t>61</a:t>
            </a:fld>
            <a:endParaRPr lang="en-US"/>
          </a:p>
        </p:txBody>
      </p:sp>
    </p:spTree>
    <p:extLst>
      <p:ext uri="{BB962C8B-B14F-4D97-AF65-F5344CB8AC3E}">
        <p14:creationId xmlns:p14="http://schemas.microsoft.com/office/powerpoint/2010/main" val="3071498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6D7D4F-A842-4397-9747-8DCD586190A4}" type="datetimeFigureOut">
              <a:rPr lang="en-US" smtClean="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A351E3-27F0-4EE7-908A-E0C17E3F312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D7D4F-A842-4397-9747-8DCD586190A4}" type="datetimeFigureOut">
              <a:rPr lang="en-US" smtClean="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A351E3-27F0-4EE7-908A-E0C17E3F312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D7D4F-A842-4397-9747-8DCD586190A4}" type="datetimeFigureOut">
              <a:rPr lang="en-US" smtClean="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A351E3-27F0-4EE7-908A-E0C17E3F312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D7D4F-A842-4397-9747-8DCD586190A4}" type="datetimeFigureOut">
              <a:rPr lang="en-US" smtClean="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A351E3-27F0-4EE7-908A-E0C17E3F312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6D7D4F-A842-4397-9747-8DCD586190A4}" type="datetimeFigureOut">
              <a:rPr lang="en-US" smtClean="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A351E3-27F0-4EE7-908A-E0C17E3F312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6D7D4F-A842-4397-9747-8DCD586190A4}" type="datetimeFigureOut">
              <a:rPr lang="en-US" smtClean="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A351E3-27F0-4EE7-908A-E0C17E3F312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6D7D4F-A842-4397-9747-8DCD586190A4}" type="datetimeFigureOut">
              <a:rPr lang="en-US" smtClean="0"/>
              <a:pPr/>
              <a:t>4/29/2019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A351E3-27F0-4EE7-908A-E0C17E3F312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6D7D4F-A842-4397-9747-8DCD586190A4}" type="datetimeFigureOut">
              <a:rPr lang="en-US" smtClean="0"/>
              <a:pPr/>
              <a:t>4/29/2019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A351E3-27F0-4EE7-908A-E0C17E3F312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D7D4F-A842-4397-9747-8DCD586190A4}" type="datetimeFigureOut">
              <a:rPr lang="en-US" smtClean="0"/>
              <a:pPr/>
              <a:t>4/29/2019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A351E3-27F0-4EE7-908A-E0C17E3F312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D7D4F-A842-4397-9747-8DCD586190A4}" type="datetimeFigureOut">
              <a:rPr lang="en-US" smtClean="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A351E3-27F0-4EE7-908A-E0C17E3F312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D7D4F-A842-4397-9747-8DCD586190A4}" type="datetimeFigureOut">
              <a:rPr lang="en-US" smtClean="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A351E3-27F0-4EE7-908A-E0C17E3F312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D7D4F-A842-4397-9747-8DCD586190A4}" type="datetimeFigureOut">
              <a:rPr lang="en-US" smtClean="0"/>
              <a:pPr/>
              <a:t>4/29/2019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351E3-27F0-4EE7-908A-E0C17E3F312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usconstitution.net/xconst_Am1.html"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5486399"/>
          </a:xfrm>
        </p:spPr>
        <p:txBody>
          <a:bodyPr>
            <a:noAutofit/>
          </a:bodyPr>
          <a:lstStyle/>
          <a:p>
            <a:r>
              <a:rPr lang="en-US" sz="8800" b="1" dirty="0" smtClean="0">
                <a:latin typeface="Papyrus" pitchFamily="66" charset="0"/>
              </a:rPr>
              <a:t>Civil Liberties &amp; Public Policy</a:t>
            </a:r>
            <a:endParaRPr lang="en-US" sz="8800" b="1" dirty="0">
              <a:latin typeface="Papyrus" pitchFamily="66" charset="0"/>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a:bodyPr>
          <a:lstStyle/>
          <a:p>
            <a:pPr algn="ctr">
              <a:buNone/>
            </a:pPr>
            <a:r>
              <a:rPr lang="en-US" sz="6600" dirty="0" smtClean="0">
                <a:latin typeface="Castellar" pitchFamily="18" charset="0"/>
              </a:rPr>
              <a:t>“</a:t>
            </a:r>
          </a:p>
          <a:p>
            <a:pPr algn="ctr">
              <a:buNone/>
            </a:pPr>
            <a:r>
              <a:rPr lang="en-US" sz="6300" dirty="0" smtClean="0">
                <a:solidFill>
                  <a:srgbClr val="FF0000"/>
                </a:solidFill>
                <a:latin typeface="Castellar" pitchFamily="18" charset="0"/>
              </a:rPr>
              <a:t>THE “ESTABLISHMENT CLAUSE”</a:t>
            </a:r>
            <a:endParaRPr lang="en-US" sz="6300" dirty="0">
              <a:solidFill>
                <a:srgbClr val="FF0000"/>
              </a:solidFill>
              <a:latin typeface="Castellar"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ohanarrest.jpg"/>
          <p:cNvPicPr>
            <a:picLocks noGrp="1" noChangeAspect="1"/>
          </p:cNvPicPr>
          <p:nvPr>
            <p:ph idx="1"/>
          </p:nvPr>
        </p:nvPicPr>
        <p:blipFill>
          <a:blip r:embed="rId2" cstate="print"/>
          <a:stretch>
            <a:fillRect/>
          </a:stretch>
        </p:blipFill>
        <p:spPr>
          <a:xfrm>
            <a:off x="-67733" y="304800"/>
            <a:ext cx="9211733" cy="5181600"/>
          </a:xfr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4</a:t>
            </a:r>
            <a:r>
              <a:rPr lang="en-US" baseline="30000" dirty="0" smtClean="0">
                <a:solidFill>
                  <a:srgbClr val="0070C0"/>
                </a:solidFill>
              </a:rPr>
              <a:t>th</a:t>
            </a:r>
            <a:r>
              <a:rPr lang="en-US" dirty="0" smtClean="0">
                <a:solidFill>
                  <a:srgbClr val="0070C0"/>
                </a:solidFill>
              </a:rPr>
              <a:t> Amendment</a:t>
            </a:r>
            <a:endParaRPr lang="en-US" dirty="0">
              <a:solidFill>
                <a:srgbClr val="0070C0"/>
              </a:solidFill>
            </a:endParaRPr>
          </a:p>
        </p:txBody>
      </p:sp>
      <p:sp>
        <p:nvSpPr>
          <p:cNvPr id="3" name="Content Placeholder 2"/>
          <p:cNvSpPr>
            <a:spLocks noGrp="1"/>
          </p:cNvSpPr>
          <p:nvPr>
            <p:ph idx="1"/>
          </p:nvPr>
        </p:nvSpPr>
        <p:spPr/>
        <p:txBody>
          <a:bodyPr/>
          <a:lstStyle/>
          <a:p>
            <a:pPr>
              <a:buNone/>
            </a:pPr>
            <a:r>
              <a:rPr lang="en-US" i="1" dirty="0" smtClean="0"/>
              <a:t>“The right of the people to be secure in their </a:t>
            </a:r>
            <a:r>
              <a:rPr lang="en-US" i="1" dirty="0" smtClean="0">
                <a:solidFill>
                  <a:srgbClr val="FF0000"/>
                </a:solidFill>
              </a:rPr>
              <a:t>persons, houses, papers, and effects</a:t>
            </a:r>
            <a:r>
              <a:rPr lang="en-US" i="1" dirty="0" smtClean="0"/>
              <a:t>, against unreasonable searches and seizures, shall not be violated, and no Warrants shall issue, but upon probable cause, supported by Oath or affirmation, and particularly describing the place to be searched, and the persons or things to be seized.”</a:t>
            </a:r>
            <a:endParaRPr lang="en-US" i="1"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ourthamendment.jpg"/>
          <p:cNvPicPr>
            <a:picLocks noGrp="1" noChangeAspect="1"/>
          </p:cNvPicPr>
          <p:nvPr>
            <p:ph idx="1"/>
          </p:nvPr>
        </p:nvPicPr>
        <p:blipFill>
          <a:blip r:embed="rId2" cstate="print"/>
          <a:stretch>
            <a:fillRect/>
          </a:stretch>
        </p:blipFill>
        <p:spPr>
          <a:xfrm>
            <a:off x="838200" y="304800"/>
            <a:ext cx="7467600" cy="5640087"/>
          </a:xfr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a:bodyPr>
          <a:lstStyle/>
          <a:p>
            <a:r>
              <a:rPr lang="en-US" b="1" dirty="0" smtClean="0">
                <a:solidFill>
                  <a:srgbClr val="0070C0"/>
                </a:solidFill>
              </a:rPr>
              <a:t>Exclusionary Rule</a:t>
            </a:r>
            <a:r>
              <a:rPr lang="en-US" dirty="0" smtClean="0"/>
              <a:t>: evidence, no matter how incriminating, cannot be introduced into a trial if it was not constitutionally obtained [1914]</a:t>
            </a:r>
          </a:p>
          <a:p>
            <a:pPr>
              <a:buNone/>
            </a:pPr>
            <a:r>
              <a:rPr lang="en-US" b="1" i="1" u="sng" dirty="0" err="1" smtClean="0">
                <a:solidFill>
                  <a:srgbClr val="0070C0"/>
                </a:solidFill>
              </a:rPr>
              <a:t>Mapp</a:t>
            </a:r>
            <a:r>
              <a:rPr lang="en-US" b="1" i="1" u="sng" dirty="0" smtClean="0">
                <a:solidFill>
                  <a:srgbClr val="0070C0"/>
                </a:solidFill>
              </a:rPr>
              <a:t> v. Ohio</a:t>
            </a:r>
            <a:r>
              <a:rPr lang="en-US" dirty="0" smtClean="0">
                <a:solidFill>
                  <a:srgbClr val="0070C0"/>
                </a:solidFill>
              </a:rPr>
              <a:t>, 1961</a:t>
            </a:r>
            <a:r>
              <a:rPr lang="en-US" dirty="0" smtClean="0"/>
              <a:t>:  Supreme Court decision ruling that the 4</a:t>
            </a:r>
            <a:r>
              <a:rPr lang="en-US" baseline="30000" dirty="0" smtClean="0"/>
              <a:t>th</a:t>
            </a:r>
            <a:r>
              <a:rPr lang="en-US" dirty="0" smtClean="0"/>
              <a:t> Amendment’s protections and the Exclusionary Rules must be extended to the states (‘Incorporation’)</a:t>
            </a:r>
          </a:p>
          <a:p>
            <a:pPr>
              <a:buNone/>
            </a:pPr>
            <a:r>
              <a:rPr lang="en-US" dirty="0" smtClean="0"/>
              <a:t>&gt; Critics of the exclusionary rule claim that it lets guilty people go free because of police carelessness or innocent errors</a:t>
            </a:r>
          </a:p>
          <a:p>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fontScale="85000" lnSpcReduction="20000"/>
          </a:bodyPr>
          <a:lstStyle/>
          <a:p>
            <a:pPr>
              <a:buNone/>
            </a:pPr>
            <a:r>
              <a:rPr lang="en-US" dirty="0" smtClean="0">
                <a:solidFill>
                  <a:srgbClr val="0070C0"/>
                </a:solidFill>
              </a:rPr>
              <a:t>EXCEPTIONS TO THE EXCLUSIONARY RULE:</a:t>
            </a:r>
          </a:p>
          <a:p>
            <a:r>
              <a:rPr lang="en-US" dirty="0" smtClean="0"/>
              <a:t>a.  </a:t>
            </a:r>
            <a:r>
              <a:rPr lang="en-US" i="1" u="sng" dirty="0" smtClean="0"/>
              <a:t>Nix v. Williams</a:t>
            </a:r>
            <a:r>
              <a:rPr lang="en-US" dirty="0" smtClean="0"/>
              <a:t>, 1984:  the Court allowed the use of illegally obtained evidence when the evidence led police to a discovery </a:t>
            </a:r>
            <a:r>
              <a:rPr lang="en-US" dirty="0" smtClean="0">
                <a:solidFill>
                  <a:srgbClr val="FF0000"/>
                </a:solidFill>
              </a:rPr>
              <a:t>that they eventually would have made without it</a:t>
            </a:r>
          </a:p>
          <a:p>
            <a:r>
              <a:rPr lang="en-US" dirty="0" smtClean="0"/>
              <a:t>b.  </a:t>
            </a:r>
            <a:r>
              <a:rPr lang="en-US" i="1" u="sng" dirty="0" smtClean="0"/>
              <a:t>United States v. Leon</a:t>
            </a:r>
            <a:r>
              <a:rPr lang="en-US" dirty="0" smtClean="0"/>
              <a:t>, 1984:  established the </a:t>
            </a:r>
            <a:r>
              <a:rPr lang="en-US" dirty="0" smtClean="0">
                <a:solidFill>
                  <a:srgbClr val="FF0000"/>
                </a:solidFill>
              </a:rPr>
              <a:t>good-faith exception</a:t>
            </a:r>
            <a:r>
              <a:rPr lang="en-US" dirty="0" smtClean="0"/>
              <a:t>, which permitted evidence to be used if the police who seized it mistakenly thought they were operating under a constitutionally valid warrant</a:t>
            </a:r>
          </a:p>
          <a:p>
            <a:r>
              <a:rPr lang="en-US" dirty="0" smtClean="0"/>
              <a:t>c.  </a:t>
            </a:r>
            <a:r>
              <a:rPr lang="en-US" i="1" u="sng" dirty="0" smtClean="0"/>
              <a:t>United States v. </a:t>
            </a:r>
            <a:r>
              <a:rPr lang="en-US" i="1" u="sng" dirty="0" err="1" smtClean="0"/>
              <a:t>Payner</a:t>
            </a:r>
            <a:r>
              <a:rPr lang="en-US" dirty="0" smtClean="0"/>
              <a:t>, 1980:  allowed evidence illegally obtained from a banker to be used to convict one of his customers</a:t>
            </a:r>
          </a:p>
          <a:p>
            <a:r>
              <a:rPr lang="en-US" dirty="0" smtClean="0"/>
              <a:t>d.  1995:  Court ruled that the exclusionary rule does not bar evidence illegally obtained as a result of a </a:t>
            </a:r>
            <a:r>
              <a:rPr lang="en-US" dirty="0" smtClean="0">
                <a:solidFill>
                  <a:srgbClr val="FF0000"/>
                </a:solidFill>
              </a:rPr>
              <a:t>clerical error</a:t>
            </a:r>
          </a:p>
          <a:p>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xclusionaryRule1.gif"/>
          <p:cNvPicPr>
            <a:picLocks noGrp="1" noChangeAspect="1"/>
          </p:cNvPicPr>
          <p:nvPr>
            <p:ph idx="1"/>
          </p:nvPr>
        </p:nvPicPr>
        <p:blipFill>
          <a:blip r:embed="rId2" cstate="print"/>
          <a:stretch>
            <a:fillRect/>
          </a:stretch>
        </p:blipFill>
        <p:spPr>
          <a:xfrm>
            <a:off x="304800" y="-37501"/>
            <a:ext cx="8839200" cy="6895501"/>
          </a:xfr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ndoms.jpeg"/>
          <p:cNvPicPr>
            <a:picLocks noGrp="1" noChangeAspect="1"/>
          </p:cNvPicPr>
          <p:nvPr>
            <p:ph idx="1"/>
          </p:nvPr>
        </p:nvPicPr>
        <p:blipFill>
          <a:blip r:embed="rId2" cstate="print"/>
          <a:stretch>
            <a:fillRect/>
          </a:stretch>
        </p:blipFill>
        <p:spPr>
          <a:xfrm>
            <a:off x="1143000" y="304800"/>
            <a:ext cx="6476999" cy="5991224"/>
          </a:xfrm>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to Privacy”</a:t>
            </a:r>
            <a:endParaRPr lang="en-US" dirty="0"/>
          </a:p>
        </p:txBody>
      </p:sp>
      <p:sp>
        <p:nvSpPr>
          <p:cNvPr id="3" name="Content Placeholder 2"/>
          <p:cNvSpPr>
            <a:spLocks noGrp="1"/>
          </p:cNvSpPr>
          <p:nvPr>
            <p:ph idx="1"/>
          </p:nvPr>
        </p:nvSpPr>
        <p:spPr/>
        <p:txBody>
          <a:bodyPr/>
          <a:lstStyle/>
          <a:p>
            <a:r>
              <a:rPr lang="en-US" i="1" u="sng" dirty="0" smtClean="0">
                <a:solidFill>
                  <a:srgbClr val="0070C0"/>
                </a:solidFill>
              </a:rPr>
              <a:t>Griswold v. CT</a:t>
            </a:r>
            <a:r>
              <a:rPr lang="en-US" dirty="0" smtClean="0"/>
              <a:t>, (1965)</a:t>
            </a:r>
          </a:p>
          <a:p>
            <a:pPr lvl="1"/>
            <a:r>
              <a:rPr lang="en-US" dirty="0" smtClean="0"/>
              <a:t>involved a Connecticut law that prohibited the use of </a:t>
            </a:r>
            <a:r>
              <a:rPr lang="en-US" i="1" dirty="0" smtClean="0">
                <a:solidFill>
                  <a:srgbClr val="FF0000"/>
                </a:solidFill>
                <a:latin typeface="Calibri Light" pitchFamily="34" charset="0"/>
                <a:ea typeface="Batang" pitchFamily="18" charset="-127"/>
              </a:rPr>
              <a:t>"any drug, medicinal article or instrument for the purpose of preventing conception”</a:t>
            </a:r>
          </a:p>
          <a:p>
            <a:pPr lvl="1"/>
            <a:r>
              <a:rPr lang="en-US" dirty="0" smtClean="0">
                <a:ea typeface="Batang" pitchFamily="18" charset="-127"/>
              </a:rPr>
              <a:t>Court overturns the law, citing a “right to privacy” [majority opinion], 9</a:t>
            </a:r>
            <a:r>
              <a:rPr lang="en-US" baseline="30000" dirty="0" smtClean="0">
                <a:ea typeface="Batang" pitchFamily="18" charset="-127"/>
              </a:rPr>
              <a:t>th</a:t>
            </a:r>
            <a:r>
              <a:rPr lang="en-US" dirty="0" smtClean="0">
                <a:ea typeface="Batang" pitchFamily="18" charset="-127"/>
              </a:rPr>
              <a:t> Amendment, &amp; 14</a:t>
            </a:r>
            <a:r>
              <a:rPr lang="en-US" baseline="30000" dirty="0" smtClean="0">
                <a:ea typeface="Batang" pitchFamily="18" charset="-127"/>
              </a:rPr>
              <a:t>th</a:t>
            </a:r>
            <a:r>
              <a:rPr lang="en-US" dirty="0" smtClean="0">
                <a:ea typeface="Batang" pitchFamily="18" charset="-127"/>
              </a:rPr>
              <a:t> Amendment’s Due Process Clause [concurring opinions]</a:t>
            </a:r>
            <a:endParaRPr lang="en-US" dirty="0">
              <a:ea typeface="Batang" pitchFamily="18" charset="-127"/>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04800"/>
            <a:ext cx="8229600" cy="5821363"/>
          </a:xfrm>
        </p:spPr>
        <p:txBody>
          <a:bodyPr/>
          <a:lstStyle/>
          <a:p>
            <a:pPr>
              <a:buNone/>
            </a:pPr>
            <a:r>
              <a:rPr lang="en-US" dirty="0" smtClean="0"/>
              <a:t>The Right to Privacy was ‘created by penumbras of the Bill of Rights’</a:t>
            </a:r>
          </a:p>
          <a:p>
            <a:pPr>
              <a:buNone/>
            </a:pPr>
            <a:r>
              <a:rPr lang="en-US" i="1" dirty="0" smtClean="0">
                <a:solidFill>
                  <a:srgbClr val="FF0000"/>
                </a:solidFill>
                <a:latin typeface="Batang" pitchFamily="18" charset="-127"/>
                <a:ea typeface="Batang" pitchFamily="18" charset="-127"/>
              </a:rPr>
              <a:t>penumbra</a:t>
            </a:r>
            <a:r>
              <a:rPr lang="en-US" dirty="0" smtClean="0"/>
              <a:t> </a:t>
            </a:r>
            <a:r>
              <a:rPr lang="en-US" dirty="0" smtClean="0">
                <a:latin typeface="Batang" pitchFamily="18" charset="-127"/>
                <a:ea typeface="Batang" pitchFamily="18" charset="-127"/>
              </a:rPr>
              <a:t>= unstated liberties implied by the explicitly stated rights in the Const.</a:t>
            </a:r>
          </a:p>
          <a:p>
            <a:pPr>
              <a:buNone/>
            </a:pPr>
            <a:r>
              <a:rPr lang="en-US" u="sng" dirty="0" smtClean="0"/>
              <a:t>BASIS</a:t>
            </a:r>
            <a:r>
              <a:rPr lang="en-US" dirty="0" smtClean="0"/>
              <a:t>:</a:t>
            </a:r>
          </a:p>
          <a:p>
            <a:pPr>
              <a:buNone/>
            </a:pPr>
            <a:r>
              <a:rPr lang="en-US" dirty="0" smtClean="0"/>
              <a:t>	&gt;	Religion clauses that protect private beliefs</a:t>
            </a:r>
          </a:p>
          <a:p>
            <a:pPr>
              <a:buNone/>
            </a:pPr>
            <a:r>
              <a:rPr lang="en-US" dirty="0" smtClean="0"/>
              <a:t>	&gt;	3</a:t>
            </a:r>
            <a:r>
              <a:rPr lang="en-US" baseline="30000" dirty="0" smtClean="0"/>
              <a:t>rd</a:t>
            </a:r>
            <a:r>
              <a:rPr lang="en-US" dirty="0" smtClean="0"/>
              <a:t> amendment</a:t>
            </a:r>
          </a:p>
          <a:p>
            <a:pPr>
              <a:buNone/>
            </a:pPr>
            <a:r>
              <a:rPr lang="en-US" dirty="0" smtClean="0"/>
              <a:t>	&gt;	4</a:t>
            </a:r>
            <a:r>
              <a:rPr lang="en-US" baseline="30000" dirty="0" smtClean="0"/>
              <a:t>th</a:t>
            </a:r>
            <a:r>
              <a:rPr lang="en-US" dirty="0" smtClean="0"/>
              <a:t> amendment</a:t>
            </a:r>
          </a:p>
          <a:p>
            <a:pPr>
              <a:buNone/>
            </a:pPr>
            <a:r>
              <a:rPr lang="en-US" dirty="0" smtClean="0"/>
              <a:t>	&gt;	5</a:t>
            </a:r>
            <a:r>
              <a:rPr lang="en-US" baseline="30000" dirty="0" smtClean="0"/>
              <a:t>th</a:t>
            </a:r>
            <a:r>
              <a:rPr lang="en-US" dirty="0" smtClean="0"/>
              <a:t> amendment’s Eminent Domain clause</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663300">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ivacy.jpg"/>
          <p:cNvPicPr>
            <a:picLocks noGrp="1" noChangeAspect="1"/>
          </p:cNvPicPr>
          <p:nvPr>
            <p:ph idx="1"/>
          </p:nvPr>
        </p:nvPicPr>
        <p:blipFill>
          <a:blip r:embed="rId2" cstate="print"/>
          <a:stretch>
            <a:fillRect/>
          </a:stretch>
        </p:blipFill>
        <p:spPr>
          <a:xfrm>
            <a:off x="2057400" y="94805"/>
            <a:ext cx="4495799" cy="6737401"/>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n0112.gif"/>
          <p:cNvPicPr>
            <a:picLocks noGrp="1" noChangeAspect="1"/>
          </p:cNvPicPr>
          <p:nvPr>
            <p:ph idx="1"/>
          </p:nvPr>
        </p:nvPicPr>
        <p:blipFill>
          <a:blip r:embed="rId2" cstate="print"/>
          <a:stretch>
            <a:fillRect/>
          </a:stretch>
        </p:blipFill>
        <p:spPr>
          <a:xfrm>
            <a:off x="457200" y="228600"/>
            <a:ext cx="8458201" cy="5638800"/>
          </a:xfr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err="1" smtClean="0">
                <a:solidFill>
                  <a:srgbClr val="0070C0"/>
                </a:solidFill>
              </a:rPr>
              <a:t>Eisenstadt</a:t>
            </a:r>
            <a:r>
              <a:rPr lang="en-US" i="1" u="sng" dirty="0" smtClean="0">
                <a:solidFill>
                  <a:srgbClr val="0070C0"/>
                </a:solidFill>
              </a:rPr>
              <a:t> v. Baird</a:t>
            </a:r>
            <a:r>
              <a:rPr lang="en-US" dirty="0" smtClean="0"/>
              <a:t>, (1972)</a:t>
            </a:r>
            <a:endParaRPr lang="en-US" dirty="0"/>
          </a:p>
        </p:txBody>
      </p:sp>
      <p:sp>
        <p:nvSpPr>
          <p:cNvPr id="3" name="Content Placeholder 2"/>
          <p:cNvSpPr>
            <a:spLocks noGrp="1"/>
          </p:cNvSpPr>
          <p:nvPr>
            <p:ph idx="1"/>
          </p:nvPr>
        </p:nvSpPr>
        <p:spPr/>
        <p:txBody>
          <a:bodyPr/>
          <a:lstStyle/>
          <a:p>
            <a:r>
              <a:rPr lang="en-US" dirty="0" smtClean="0"/>
              <a:t>Extended its holding to unmarried couples, whereas the "right of privacy" in </a:t>
            </a:r>
            <a:r>
              <a:rPr lang="en-US" i="1" dirty="0" smtClean="0"/>
              <a:t>Griswold</a:t>
            </a:r>
            <a:r>
              <a:rPr lang="en-US" dirty="0" smtClean="0"/>
              <a:t> </a:t>
            </a:r>
            <a:r>
              <a:rPr lang="en-US" i="1" u="sng" dirty="0" smtClean="0"/>
              <a:t>only applied to marital relationships</a:t>
            </a:r>
            <a:r>
              <a:rPr lang="en-US" dirty="0" smtClean="0"/>
              <a:t>. The argument for </a:t>
            </a:r>
            <a:r>
              <a:rPr lang="en-US" i="1" dirty="0" err="1" smtClean="0"/>
              <a:t>Eisenstadt</a:t>
            </a:r>
            <a:r>
              <a:rPr lang="en-US" dirty="0" smtClean="0"/>
              <a:t> was built on the claim that it was a violation of the Equal Protection Clause of the Fourteenth Amendment to deny unmarried couples the right to use contraception when married couples did have that right.</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fontScale="92500"/>
          </a:bodyPr>
          <a:lstStyle/>
          <a:p>
            <a:pPr algn="ctr">
              <a:buNone/>
            </a:pPr>
            <a:r>
              <a:rPr lang="en-US" sz="4000" i="1" dirty="0" smtClean="0">
                <a:latin typeface="Calibri Light" pitchFamily="34" charset="0"/>
                <a:ea typeface="Batang" pitchFamily="18" charset="-127"/>
                <a:cs typeface="Estrangelo Edessa" pitchFamily="66" charset="0"/>
              </a:rPr>
              <a:t>“</a:t>
            </a:r>
            <a:r>
              <a:rPr lang="en-US" sz="4800" b="1" i="1" dirty="0" smtClean="0">
                <a:latin typeface="Calibri Light" pitchFamily="34" charset="0"/>
                <a:ea typeface="Batang" pitchFamily="18" charset="-127"/>
                <a:cs typeface="Estrangelo Edessa" pitchFamily="66" charset="0"/>
              </a:rPr>
              <a:t>If the right of privacy means anything, it is the right of the individual, married or single, to be free from unwarranted governmental intrusion into matters so fundamentally affecting a person as the decision whether to bear or beget a child."</a:t>
            </a:r>
            <a:endParaRPr lang="en-US" sz="4800" b="1" i="1" dirty="0">
              <a:latin typeface="Calibri Light" pitchFamily="34" charset="0"/>
              <a:ea typeface="Batang" pitchFamily="18" charset="-127"/>
              <a:cs typeface="Estrangelo Edessa" pitchFamily="66"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solidFill>
                  <a:srgbClr val="0070C0"/>
                </a:solidFill>
              </a:rPr>
              <a:t>Roe v. Wade</a:t>
            </a:r>
            <a:r>
              <a:rPr lang="en-US" dirty="0" smtClean="0"/>
              <a:t>, (1973)</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dirty="0" smtClean="0"/>
              <a:t>ruled that a woman's choice to have an abortion was protected as a private decision between her and her doctor</a:t>
            </a:r>
          </a:p>
          <a:p>
            <a:r>
              <a:rPr lang="en-US" dirty="0" smtClean="0"/>
              <a:t>Using trimesters, established guidelines &gt;&gt;&gt;</a:t>
            </a:r>
          </a:p>
          <a:p>
            <a:pPr lvl="1"/>
            <a:r>
              <a:rPr lang="en-US" dirty="0" smtClean="0"/>
              <a:t>1</a:t>
            </a:r>
            <a:r>
              <a:rPr lang="en-US" baseline="30000" dirty="0" smtClean="0"/>
              <a:t>st</a:t>
            </a:r>
            <a:r>
              <a:rPr lang="en-US" dirty="0" smtClean="0"/>
              <a:t>: forbids state control</a:t>
            </a:r>
          </a:p>
          <a:p>
            <a:pPr lvl="1"/>
            <a:r>
              <a:rPr lang="en-US" dirty="0" smtClean="0"/>
              <a:t>2</a:t>
            </a:r>
            <a:r>
              <a:rPr lang="en-US" baseline="30000" dirty="0" smtClean="0"/>
              <a:t>nd</a:t>
            </a:r>
            <a:r>
              <a:rPr lang="en-US" dirty="0" smtClean="0"/>
              <a:t>: allows control only to protect the mother’s health</a:t>
            </a:r>
          </a:p>
          <a:p>
            <a:pPr lvl="1"/>
            <a:r>
              <a:rPr lang="en-US" dirty="0" smtClean="0"/>
              <a:t>3</a:t>
            </a:r>
            <a:r>
              <a:rPr lang="en-US" baseline="30000" dirty="0" smtClean="0"/>
              <a:t>rd</a:t>
            </a:r>
            <a:r>
              <a:rPr lang="en-US" dirty="0" smtClean="0"/>
              <a:t>: allows states to ban except when the health/life of the mother is endangered</a:t>
            </a: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oevwadeopinion.gif"/>
          <p:cNvPicPr>
            <a:picLocks noGrp="1" noChangeAspect="1"/>
          </p:cNvPicPr>
          <p:nvPr>
            <p:ph idx="1"/>
          </p:nvPr>
        </p:nvPicPr>
        <p:blipFill>
          <a:blip r:embed="rId2" cstate="print"/>
          <a:stretch>
            <a:fillRect/>
          </a:stretch>
        </p:blipFill>
        <p:spPr>
          <a:xfrm>
            <a:off x="0" y="0"/>
            <a:ext cx="9169530" cy="6858000"/>
          </a:xfr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u="sng" dirty="0" smtClean="0">
                <a:solidFill>
                  <a:srgbClr val="0070C0"/>
                </a:solidFill>
              </a:rPr>
              <a:t>Planned Parenthood v. Casey</a:t>
            </a:r>
            <a:r>
              <a:rPr lang="en-US" dirty="0" smtClean="0"/>
              <a:t>, (1992)</a:t>
            </a:r>
            <a:endParaRPr lang="en-US" dirty="0"/>
          </a:p>
        </p:txBody>
      </p:sp>
      <p:sp>
        <p:nvSpPr>
          <p:cNvPr id="3" name="Content Placeholder 2"/>
          <p:cNvSpPr>
            <a:spLocks noGrp="1"/>
          </p:cNvSpPr>
          <p:nvPr>
            <p:ph idx="1"/>
          </p:nvPr>
        </p:nvSpPr>
        <p:spPr/>
        <p:txBody>
          <a:bodyPr>
            <a:normAutofit lnSpcReduction="10000"/>
          </a:bodyPr>
          <a:lstStyle/>
          <a:p>
            <a:r>
              <a:rPr lang="en-US" dirty="0" smtClean="0"/>
              <a:t>The standard for evaluating changes from “strict scrutiny” of any restraints on a ‘fundamental right’ to one of an “Undue burden” on the mother (i.e. allows for more regulation of abortion services).</a:t>
            </a:r>
          </a:p>
          <a:p>
            <a:pPr lvl="1"/>
            <a:r>
              <a:rPr lang="en-US" dirty="0" smtClean="0"/>
              <a:t>24 hour waiting period</a:t>
            </a:r>
          </a:p>
          <a:p>
            <a:pPr lvl="1"/>
            <a:r>
              <a:rPr lang="en-US" dirty="0" smtClean="0"/>
              <a:t>Consent for minors</a:t>
            </a:r>
          </a:p>
          <a:p>
            <a:pPr lvl="1"/>
            <a:r>
              <a:rPr lang="en-US" dirty="0" smtClean="0"/>
              <a:t>Present women with the risks</a:t>
            </a:r>
          </a:p>
          <a:p>
            <a:pPr lvl="1"/>
            <a:r>
              <a:rPr lang="en-US" dirty="0" smtClean="0"/>
              <a:t>And lately: sonogram images, heartbeats, etc.</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Freedom of Access to Clinic Entrances Act </a:t>
            </a:r>
            <a:r>
              <a:rPr lang="en-US" dirty="0" smtClean="0"/>
              <a:t>(1994)	</a:t>
            </a:r>
            <a:endParaRPr lang="en-US" dirty="0"/>
          </a:p>
        </p:txBody>
      </p:sp>
      <p:sp>
        <p:nvSpPr>
          <p:cNvPr id="3" name="Content Placeholder 2"/>
          <p:cNvSpPr>
            <a:spLocks noGrp="1"/>
          </p:cNvSpPr>
          <p:nvPr>
            <p:ph idx="1"/>
          </p:nvPr>
        </p:nvSpPr>
        <p:spPr/>
        <p:txBody>
          <a:bodyPr/>
          <a:lstStyle/>
          <a:p>
            <a:r>
              <a:rPr lang="en-US" dirty="0" smtClean="0"/>
              <a:t>Made it a federal crime to intimidate abortion providers or women seeking abortion services and/or access to facilities providing abortion services.</a:t>
            </a: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solidFill>
                  <a:srgbClr val="0070C0"/>
                </a:solidFill>
              </a:rPr>
              <a:t>Lawrence v. Texas</a:t>
            </a:r>
            <a:r>
              <a:rPr lang="en-US" dirty="0" smtClean="0"/>
              <a:t>, (2003)</a:t>
            </a:r>
            <a:endParaRPr lang="en-US" dirty="0"/>
          </a:p>
        </p:txBody>
      </p:sp>
      <p:sp>
        <p:nvSpPr>
          <p:cNvPr id="3" name="Content Placeholder 2"/>
          <p:cNvSpPr>
            <a:spLocks noGrp="1"/>
          </p:cNvSpPr>
          <p:nvPr>
            <p:ph idx="1"/>
          </p:nvPr>
        </p:nvSpPr>
        <p:spPr/>
        <p:txBody>
          <a:bodyPr/>
          <a:lstStyle/>
          <a:p>
            <a:r>
              <a:rPr lang="en-US" dirty="0" smtClean="0"/>
              <a:t>struck down a Texas state law that prohibited certain forms of intimate sexual contact between members of the same sex [sodomy]</a:t>
            </a:r>
          </a:p>
          <a:p>
            <a:r>
              <a:rPr lang="en-US" dirty="0" smtClean="0"/>
              <a:t>by extension, invalidated sodomy laws in thirteen other states, making same-sex sexual activity legal in every U.S. state and territory</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r>
              <a:rPr lang="en-US" i="1" dirty="0" smtClean="0">
                <a:latin typeface="Batang" pitchFamily="18" charset="-127"/>
                <a:ea typeface="Batang" pitchFamily="18" charset="-127"/>
              </a:rPr>
              <a:t>"Texas statute furthers </a:t>
            </a:r>
            <a:r>
              <a:rPr lang="en-US" i="1" dirty="0" smtClean="0">
                <a:solidFill>
                  <a:srgbClr val="FF0000"/>
                </a:solidFill>
                <a:latin typeface="Batang" pitchFamily="18" charset="-127"/>
                <a:ea typeface="Batang" pitchFamily="18" charset="-127"/>
              </a:rPr>
              <a:t>no legitimate state interest </a:t>
            </a:r>
            <a:r>
              <a:rPr lang="en-US" i="1" dirty="0" smtClean="0">
                <a:latin typeface="Batang" pitchFamily="18" charset="-127"/>
                <a:ea typeface="Batang" pitchFamily="18" charset="-127"/>
              </a:rPr>
              <a:t>which can justify its intrusion into the personal and private life of the individual."</a:t>
            </a:r>
            <a:r>
              <a:rPr lang="en-US" dirty="0" smtClean="0"/>
              <a:t> </a:t>
            </a:r>
          </a:p>
          <a:p>
            <a:r>
              <a:rPr lang="en-US" dirty="0" smtClean="0"/>
              <a:t>statute touched </a:t>
            </a:r>
            <a:r>
              <a:rPr lang="en-US" i="1" dirty="0" smtClean="0">
                <a:latin typeface="Batang" pitchFamily="18" charset="-127"/>
                <a:ea typeface="Batang" pitchFamily="18" charset="-127"/>
              </a:rPr>
              <a:t>"upon the most private human conduct, sexual behavior, and in the most private of places, the home," </a:t>
            </a:r>
            <a:r>
              <a:rPr lang="en-US" dirty="0" smtClean="0"/>
              <a:t>and attempted to </a:t>
            </a:r>
            <a:r>
              <a:rPr lang="en-US" i="1" dirty="0" smtClean="0">
                <a:latin typeface="Batang" pitchFamily="18" charset="-127"/>
                <a:ea typeface="Batang" pitchFamily="18" charset="-127"/>
              </a:rPr>
              <a:t>"control a personal relationship that . . . is within the liberty of persons to choose without being punished."</a:t>
            </a:r>
            <a:endParaRPr lang="en-US" i="1" dirty="0">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ilent.jpg"/>
          <p:cNvPicPr>
            <a:picLocks noGrp="1" noChangeAspect="1"/>
          </p:cNvPicPr>
          <p:nvPr>
            <p:ph idx="1"/>
          </p:nvPr>
        </p:nvPicPr>
        <p:blipFill>
          <a:blip r:embed="rId2" cstate="print"/>
          <a:stretch>
            <a:fillRect/>
          </a:stretch>
        </p:blipFill>
        <p:spPr>
          <a:xfrm>
            <a:off x="381000" y="228600"/>
            <a:ext cx="8305800" cy="6221333"/>
          </a:xfrm>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rPr>
              <a:t>5</a:t>
            </a:r>
            <a:r>
              <a:rPr lang="en-US" baseline="30000" dirty="0" smtClean="0">
                <a:solidFill>
                  <a:srgbClr val="0070C0"/>
                </a:solidFill>
              </a:rPr>
              <a:t>th</a:t>
            </a:r>
            <a:r>
              <a:rPr lang="en-US" dirty="0" smtClean="0">
                <a:solidFill>
                  <a:srgbClr val="0070C0"/>
                </a:solidFill>
              </a:rPr>
              <a:t> Amendment</a:t>
            </a:r>
            <a:endParaRPr lang="en-US" dirty="0">
              <a:solidFill>
                <a:srgbClr val="0070C0"/>
              </a:solidFill>
            </a:endParaRPr>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r>
              <a:rPr lang="en-US" dirty="0" smtClean="0"/>
              <a:t>No person shall be held to answer for a capital, or otherwise infamous crime, unless on a presentment or indictment of a </a:t>
            </a:r>
            <a:r>
              <a:rPr lang="en-US" dirty="0" smtClean="0">
                <a:solidFill>
                  <a:srgbClr val="FF0000"/>
                </a:solidFill>
              </a:rPr>
              <a:t>Grand Jury</a:t>
            </a:r>
            <a:r>
              <a:rPr lang="en-US" dirty="0" smtClean="0"/>
              <a:t>, except in cases arising in the land or naval forces, or in the Militia, when in actual service in time of War or public danger; nor shall any person be subject for the same offence to be </a:t>
            </a:r>
            <a:r>
              <a:rPr lang="en-US" dirty="0" smtClean="0">
                <a:solidFill>
                  <a:srgbClr val="FF0000"/>
                </a:solidFill>
              </a:rPr>
              <a:t>twice put in jeopardy </a:t>
            </a:r>
            <a:r>
              <a:rPr lang="en-US" dirty="0" smtClean="0"/>
              <a:t>of life or limb; nor shall be </a:t>
            </a:r>
            <a:r>
              <a:rPr lang="en-US" dirty="0" smtClean="0">
                <a:solidFill>
                  <a:srgbClr val="FF0000"/>
                </a:solidFill>
              </a:rPr>
              <a:t>compelled in any criminal case to be a witness against himself</a:t>
            </a:r>
            <a:r>
              <a:rPr lang="en-US" dirty="0" smtClean="0"/>
              <a:t>, nor be deprived of life, liberty, or property, without </a:t>
            </a:r>
            <a:r>
              <a:rPr lang="en-US" dirty="0" smtClean="0">
                <a:solidFill>
                  <a:srgbClr val="FF0000"/>
                </a:solidFill>
              </a:rPr>
              <a:t>due process of law</a:t>
            </a:r>
            <a:r>
              <a:rPr lang="en-US" dirty="0" smtClean="0"/>
              <a:t>; nor shall </a:t>
            </a:r>
            <a:r>
              <a:rPr lang="en-US" dirty="0" smtClean="0">
                <a:solidFill>
                  <a:srgbClr val="FF0000"/>
                </a:solidFill>
              </a:rPr>
              <a:t>private property be taken for public use</a:t>
            </a:r>
            <a:r>
              <a:rPr lang="en-US" dirty="0" smtClean="0"/>
              <a:t>, without just compensation.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0"/>
            <a:ext cx="8763000" cy="6629400"/>
          </a:xfrm>
        </p:spPr>
        <p:txBody>
          <a:bodyPr>
            <a:normAutofit fontScale="92500"/>
          </a:bodyPr>
          <a:lstStyle/>
          <a:p>
            <a:r>
              <a:rPr lang="en-US" dirty="0" smtClean="0"/>
              <a:t>The Danbury Baptists were a religious minority in Connecticut, and they complained that in their state, the religious liberties they enjoyed were not seen as immutable rights, but as privileges granted by the legislature — as "favors granted." </a:t>
            </a:r>
          </a:p>
          <a:p>
            <a:r>
              <a:rPr lang="en-US" dirty="0" smtClean="0"/>
              <a:t>Jefferson's reply did not address their concerns about problems with </a:t>
            </a:r>
            <a:r>
              <a:rPr lang="en-US" i="1" u="sng" dirty="0" smtClean="0"/>
              <a:t>state</a:t>
            </a:r>
            <a:r>
              <a:rPr lang="en-US" dirty="0" smtClean="0"/>
              <a:t> establishment of religion - only of establishment on the </a:t>
            </a:r>
            <a:r>
              <a:rPr lang="en-US" i="1" u="sng" dirty="0" smtClean="0"/>
              <a:t>national</a:t>
            </a:r>
            <a:r>
              <a:rPr lang="en-US" dirty="0" smtClean="0"/>
              <a:t> level. The letter contains the phrase "wall of separation between church and state," which led to the short-hand for the </a:t>
            </a:r>
            <a:r>
              <a:rPr lang="en-US" dirty="0" smtClean="0">
                <a:hlinkClick r:id="rId2"/>
              </a:rPr>
              <a:t>Establishment Clause</a:t>
            </a:r>
            <a:r>
              <a:rPr lang="en-US" dirty="0" smtClean="0"/>
              <a:t> that we use today:</a:t>
            </a:r>
            <a:r>
              <a:rPr lang="en-US" i="1" dirty="0" smtClean="0">
                <a:solidFill>
                  <a:srgbClr val="7030A0"/>
                </a:solidFill>
              </a:rPr>
              <a:t> </a:t>
            </a:r>
          </a:p>
          <a:p>
            <a:pPr algn="ctr">
              <a:buNone/>
            </a:pPr>
            <a:r>
              <a:rPr lang="en-US" sz="4200" b="1" i="1" dirty="0" smtClean="0">
                <a:solidFill>
                  <a:srgbClr val="7030A0"/>
                </a:solidFill>
                <a:latin typeface="Estrangelo Edessa" pitchFamily="66" charset="0"/>
                <a:cs typeface="Estrangelo Edessa" pitchFamily="66" charset="0"/>
              </a:rPr>
              <a:t>“Separation of church and state."</a:t>
            </a:r>
          </a:p>
          <a:p>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odified 5th Amendment.jpg"/>
          <p:cNvPicPr>
            <a:picLocks noGrp="1" noChangeAspect="1"/>
          </p:cNvPicPr>
          <p:nvPr>
            <p:ph idx="1"/>
          </p:nvPr>
        </p:nvPicPr>
        <p:blipFill>
          <a:blip r:embed="rId2" cstate="print"/>
          <a:stretch>
            <a:fillRect/>
          </a:stretch>
        </p:blipFill>
        <p:spPr>
          <a:xfrm>
            <a:off x="0" y="0"/>
            <a:ext cx="9101667" cy="6553200"/>
          </a:xfrm>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a:bodyPr>
          <a:lstStyle/>
          <a:p>
            <a:pPr>
              <a:buNone/>
            </a:pPr>
            <a:r>
              <a:rPr lang="en-US" b="1" dirty="0" smtClean="0">
                <a:solidFill>
                  <a:srgbClr val="0070C0"/>
                </a:solidFill>
              </a:rPr>
              <a:t>The Miranda Rule</a:t>
            </a:r>
            <a:r>
              <a:rPr lang="en-US" b="1" dirty="0" smtClean="0"/>
              <a:t>:</a:t>
            </a:r>
          </a:p>
          <a:p>
            <a:r>
              <a:rPr lang="en-US" dirty="0" smtClean="0"/>
              <a:t>Just because a suspect </a:t>
            </a:r>
            <a:r>
              <a:rPr lang="en-US" u="sng" dirty="0" smtClean="0"/>
              <a:t>has</a:t>
            </a:r>
            <a:r>
              <a:rPr lang="en-US" dirty="0" smtClean="0"/>
              <a:t> rights doesn't mean that a suspect </a:t>
            </a:r>
            <a:r>
              <a:rPr lang="en-US" i="1" dirty="0" smtClean="0"/>
              <a:t>knows</a:t>
            </a:r>
            <a:r>
              <a:rPr lang="en-US" dirty="0" smtClean="0"/>
              <a:t> about those rights. Officers have often used, and sometimes still use, a suspect's ignorance regarding their rights to build a case. This all changed with </a:t>
            </a:r>
            <a:r>
              <a:rPr lang="en-US" i="1" u="sng" dirty="0" smtClean="0">
                <a:solidFill>
                  <a:srgbClr val="0070C0"/>
                </a:solidFill>
              </a:rPr>
              <a:t>Miranda v. Arizona</a:t>
            </a:r>
            <a:r>
              <a:rPr lang="en-US" dirty="0" smtClean="0">
                <a:solidFill>
                  <a:srgbClr val="0070C0"/>
                </a:solidFill>
              </a:rPr>
              <a:t> (1966)</a:t>
            </a:r>
            <a:r>
              <a:rPr lang="en-US" dirty="0" smtClean="0"/>
              <a:t>,</a:t>
            </a:r>
            <a:r>
              <a:rPr lang="en-US" dirty="0" smtClean="0">
                <a:solidFill>
                  <a:srgbClr val="0070C0"/>
                </a:solidFill>
              </a:rPr>
              <a:t> </a:t>
            </a:r>
            <a:r>
              <a:rPr lang="en-US" dirty="0" smtClean="0"/>
              <a:t>the Supreme Court case that created the statement officers are now required to issue upon arrest--beginning with the words "You have the right to remain silent..."</a:t>
            </a:r>
          </a:p>
          <a:p>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iranda.jpg"/>
          <p:cNvPicPr>
            <a:picLocks noGrp="1" noChangeAspect="1"/>
          </p:cNvPicPr>
          <p:nvPr>
            <p:ph idx="1"/>
          </p:nvPr>
        </p:nvPicPr>
        <p:blipFill>
          <a:blip r:embed="rId2" cstate="print"/>
          <a:stretch>
            <a:fillRect/>
          </a:stretch>
        </p:blipFill>
        <p:spPr>
          <a:xfrm>
            <a:off x="0" y="533400"/>
            <a:ext cx="9144000" cy="5349240"/>
          </a:xfrm>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r>
              <a:rPr lang="en-US" baseline="30000" dirty="0" smtClean="0"/>
              <a:t>th</a:t>
            </a:r>
            <a:r>
              <a:rPr lang="en-US" dirty="0" smtClean="0"/>
              <a:t> Amendment</a:t>
            </a:r>
            <a:endParaRPr lang="en-US" dirty="0"/>
          </a:p>
        </p:txBody>
      </p:sp>
      <p:sp>
        <p:nvSpPr>
          <p:cNvPr id="3" name="Content Placeholder 2"/>
          <p:cNvSpPr>
            <a:spLocks noGrp="1"/>
          </p:cNvSpPr>
          <p:nvPr>
            <p:ph idx="1"/>
          </p:nvPr>
        </p:nvSpPr>
        <p:spPr/>
        <p:txBody>
          <a:bodyPr/>
          <a:lstStyle/>
          <a:p>
            <a:r>
              <a:rPr lang="en-US" dirty="0" smtClean="0"/>
              <a:t>Speedy &amp; Public Trial</a:t>
            </a:r>
          </a:p>
          <a:p>
            <a:r>
              <a:rPr lang="en-US" dirty="0" smtClean="0"/>
              <a:t>Impartial Jury</a:t>
            </a:r>
          </a:p>
          <a:p>
            <a:r>
              <a:rPr lang="en-US" dirty="0" smtClean="0"/>
              <a:t>Right to know charges against you</a:t>
            </a:r>
          </a:p>
          <a:p>
            <a:r>
              <a:rPr lang="en-US" dirty="0" smtClean="0"/>
              <a:t>Right to question witnesses against you</a:t>
            </a:r>
          </a:p>
          <a:p>
            <a:r>
              <a:rPr lang="en-US" dirty="0" smtClean="0"/>
              <a:t>Right to compel witnesses for you</a:t>
            </a:r>
          </a:p>
          <a:p>
            <a:r>
              <a:rPr lang="en-US" dirty="0" smtClean="0"/>
              <a:t>Right to legal counsel</a:t>
            </a:r>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Jury-Images-1.png"/>
          <p:cNvPicPr>
            <a:picLocks noGrp="1" noChangeAspect="1"/>
          </p:cNvPicPr>
          <p:nvPr>
            <p:ph idx="1"/>
          </p:nvPr>
        </p:nvPicPr>
        <p:blipFill>
          <a:blip r:embed="rId2" cstate="print"/>
          <a:stretch>
            <a:fillRect/>
          </a:stretch>
        </p:blipFill>
        <p:spPr>
          <a:xfrm>
            <a:off x="0" y="152399"/>
            <a:ext cx="9144000" cy="6062135"/>
          </a:xfrm>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pPr>
              <a:buNone/>
            </a:pPr>
            <a:r>
              <a:rPr lang="en-US" i="1" u="sng" dirty="0" smtClean="0">
                <a:solidFill>
                  <a:srgbClr val="0070C0"/>
                </a:solidFill>
              </a:rPr>
              <a:t>Powell v. Alabama </a:t>
            </a:r>
            <a:r>
              <a:rPr lang="en-US" dirty="0" smtClean="0"/>
              <a:t>– Requirement for indigent (poor) defendants to receive counsel in state cases in capital crimes</a:t>
            </a:r>
          </a:p>
          <a:p>
            <a:pPr>
              <a:buNone/>
            </a:pPr>
            <a:r>
              <a:rPr lang="en-US" i="1" u="sng" dirty="0" smtClean="0">
                <a:solidFill>
                  <a:srgbClr val="0070C0"/>
                </a:solidFill>
              </a:rPr>
              <a:t>Gideon v. Wainwright </a:t>
            </a:r>
            <a:r>
              <a:rPr lang="en-US" dirty="0" smtClean="0"/>
              <a:t>(1963): Incorporated Right to Counsel to states in felony cases</a:t>
            </a:r>
          </a:p>
          <a:p>
            <a:pPr>
              <a:buNone/>
            </a:pPr>
            <a:r>
              <a:rPr lang="en-US" dirty="0" smtClean="0"/>
              <a:t>	[Later, this is extended to whenever imprisonment is a possibility]</a:t>
            </a:r>
          </a:p>
          <a:p>
            <a:pPr>
              <a:buNone/>
            </a:pPr>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8</a:t>
            </a:r>
            <a:r>
              <a:rPr lang="en-US" baseline="30000" dirty="0" smtClean="0"/>
              <a:t>th</a:t>
            </a:r>
            <a:r>
              <a:rPr lang="en-US" dirty="0" smtClean="0"/>
              <a:t> Amendment</a:t>
            </a:r>
            <a:endParaRPr lang="en-US" dirty="0"/>
          </a:p>
        </p:txBody>
      </p:sp>
      <p:sp>
        <p:nvSpPr>
          <p:cNvPr id="3" name="Content Placeholder 2"/>
          <p:cNvSpPr>
            <a:spLocks noGrp="1"/>
          </p:cNvSpPr>
          <p:nvPr>
            <p:ph idx="1"/>
          </p:nvPr>
        </p:nvSpPr>
        <p:spPr/>
        <p:txBody>
          <a:bodyPr>
            <a:normAutofit/>
          </a:bodyPr>
          <a:lstStyle/>
          <a:p>
            <a:pPr algn="ctr">
              <a:buNone/>
            </a:pPr>
            <a:r>
              <a:rPr lang="en-US" b="1" dirty="0" smtClean="0">
                <a:latin typeface="Batang" pitchFamily="18" charset="-127"/>
                <a:ea typeface="Batang" pitchFamily="18" charset="-127"/>
              </a:rPr>
              <a:t>“Excessive bail shall not be required, nor </a:t>
            </a:r>
          </a:p>
          <a:p>
            <a:pPr algn="ctr">
              <a:buNone/>
            </a:pPr>
            <a:r>
              <a:rPr lang="en-US" b="1" dirty="0" smtClean="0">
                <a:latin typeface="Batang" pitchFamily="18" charset="-127"/>
                <a:ea typeface="Batang" pitchFamily="18" charset="-127"/>
              </a:rPr>
              <a:t>excessive fines imposed, nor </a:t>
            </a:r>
          </a:p>
          <a:p>
            <a:pPr algn="ctr">
              <a:buNone/>
            </a:pPr>
            <a:r>
              <a:rPr lang="en-US" b="1" dirty="0" smtClean="0">
                <a:solidFill>
                  <a:srgbClr val="FF0000"/>
                </a:solidFill>
                <a:latin typeface="Batang" pitchFamily="18" charset="-127"/>
                <a:ea typeface="Batang" pitchFamily="18" charset="-127"/>
              </a:rPr>
              <a:t>cruel and unusual </a:t>
            </a:r>
          </a:p>
          <a:p>
            <a:pPr algn="ctr">
              <a:buNone/>
            </a:pPr>
            <a:r>
              <a:rPr lang="en-US" b="1" dirty="0" smtClean="0">
                <a:solidFill>
                  <a:srgbClr val="FF0000"/>
                </a:solidFill>
                <a:latin typeface="Batang" pitchFamily="18" charset="-127"/>
                <a:ea typeface="Batang" pitchFamily="18" charset="-127"/>
              </a:rPr>
              <a:t>punishment</a:t>
            </a:r>
            <a:r>
              <a:rPr lang="en-US" b="1" dirty="0" smtClean="0">
                <a:latin typeface="Batang" pitchFamily="18" charset="-127"/>
                <a:ea typeface="Batang" pitchFamily="18" charset="-127"/>
              </a:rPr>
              <a:t> inflicted.”</a:t>
            </a:r>
            <a:endParaRPr lang="en-US" b="1" dirty="0">
              <a:latin typeface="Batang" pitchFamily="18" charset="-127"/>
              <a:ea typeface="Batang" pitchFamily="18" charset="-127"/>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bu-ghraib.jpg"/>
          <p:cNvPicPr>
            <a:picLocks noGrp="1" noChangeAspect="1"/>
          </p:cNvPicPr>
          <p:nvPr>
            <p:ph idx="1"/>
          </p:nvPr>
        </p:nvPicPr>
        <p:blipFill>
          <a:blip r:embed="rId2" cstate="print"/>
          <a:stretch>
            <a:fillRect/>
          </a:stretch>
        </p:blipFill>
        <p:spPr>
          <a:xfrm>
            <a:off x="0" y="0"/>
            <a:ext cx="9159039" cy="6629400"/>
          </a:xfr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solidFill>
                  <a:srgbClr val="0070C0"/>
                </a:solidFill>
              </a:rPr>
              <a:t>Furman v. Georgia </a:t>
            </a:r>
            <a:r>
              <a:rPr lang="en-US" dirty="0" smtClean="0"/>
              <a:t>(1972)</a:t>
            </a:r>
            <a:endParaRPr lang="en-US" dirty="0"/>
          </a:p>
        </p:txBody>
      </p:sp>
      <p:sp>
        <p:nvSpPr>
          <p:cNvPr id="3" name="Content Placeholder 2"/>
          <p:cNvSpPr>
            <a:spLocks noGrp="1"/>
          </p:cNvSpPr>
          <p:nvPr>
            <p:ph idx="1"/>
          </p:nvPr>
        </p:nvSpPr>
        <p:spPr/>
        <p:txBody>
          <a:bodyPr/>
          <a:lstStyle/>
          <a:p>
            <a:r>
              <a:rPr lang="en-US" dirty="0" smtClean="0"/>
              <a:t>Overturned the death penalty due to it’s application being “freakish” and “random”</a:t>
            </a:r>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ath-penalty.jpg"/>
          <p:cNvPicPr>
            <a:picLocks noGrp="1" noChangeAspect="1"/>
          </p:cNvPicPr>
          <p:nvPr>
            <p:ph idx="1"/>
          </p:nvPr>
        </p:nvPicPr>
        <p:blipFill>
          <a:blip r:embed="rId2" cstate="print"/>
          <a:stretch>
            <a:fillRect/>
          </a:stretch>
        </p:blipFill>
        <p:spPr>
          <a:xfrm>
            <a:off x="457200" y="147752"/>
            <a:ext cx="8305800" cy="637766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urch-state-sign.jpg"/>
          <p:cNvPicPr>
            <a:picLocks noGrp="1" noChangeAspect="1"/>
          </p:cNvPicPr>
          <p:nvPr>
            <p:ph idx="1"/>
          </p:nvPr>
        </p:nvPicPr>
        <p:blipFill>
          <a:blip r:embed="rId2" cstate="print"/>
          <a:stretch>
            <a:fillRect/>
          </a:stretch>
        </p:blipFill>
        <p:spPr>
          <a:xfrm>
            <a:off x="1219200" y="228600"/>
            <a:ext cx="6477000" cy="6187294"/>
          </a:xfrm>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solidFill>
                  <a:srgbClr val="0070C0"/>
                </a:solidFill>
              </a:rPr>
              <a:t>Gregg v. Georgia </a:t>
            </a:r>
            <a:r>
              <a:rPr lang="en-US" dirty="0" smtClean="0"/>
              <a:t>(1976)</a:t>
            </a:r>
            <a:endParaRPr lang="en-US" dirty="0"/>
          </a:p>
        </p:txBody>
      </p:sp>
      <p:sp>
        <p:nvSpPr>
          <p:cNvPr id="3" name="Content Placeholder 2"/>
          <p:cNvSpPr>
            <a:spLocks noGrp="1"/>
          </p:cNvSpPr>
          <p:nvPr>
            <p:ph idx="1"/>
          </p:nvPr>
        </p:nvSpPr>
        <p:spPr/>
        <p:txBody>
          <a:bodyPr/>
          <a:lstStyle/>
          <a:p>
            <a:r>
              <a:rPr lang="en-US" dirty="0" smtClean="0"/>
              <a:t>Upheld the death penalty</a:t>
            </a:r>
          </a:p>
          <a:p>
            <a:r>
              <a:rPr lang="en-US" dirty="0" smtClean="0"/>
              <a:t>BUT: Not for … [subsequent to </a:t>
            </a:r>
            <a:r>
              <a:rPr lang="en-US" i="1" dirty="0" smtClean="0">
                <a:solidFill>
                  <a:srgbClr val="0070C0"/>
                </a:solidFill>
              </a:rPr>
              <a:t>Gregg</a:t>
            </a:r>
            <a:r>
              <a:rPr lang="en-US" dirty="0" smtClean="0"/>
              <a:t>]</a:t>
            </a:r>
          </a:p>
          <a:p>
            <a:pPr lvl="1"/>
            <a:r>
              <a:rPr lang="en-US" dirty="0" smtClean="0"/>
              <a:t>Juveniles in non-homicide cases</a:t>
            </a:r>
          </a:p>
          <a:p>
            <a:pPr lvl="1"/>
            <a:r>
              <a:rPr lang="en-US" dirty="0" smtClean="0"/>
              <a:t>Mentally ill / disabled</a:t>
            </a:r>
          </a:p>
          <a:p>
            <a:pPr lvl="1"/>
            <a:r>
              <a:rPr lang="en-US" dirty="0" smtClean="0"/>
              <a:t>Under 18 when crime committed</a:t>
            </a:r>
          </a:p>
          <a:p>
            <a:pPr lvl="1"/>
            <a:r>
              <a:rPr lang="en-US" dirty="0" smtClean="0"/>
              <a:t>Rape when no homicide occurs</a:t>
            </a:r>
          </a:p>
          <a:p>
            <a:pPr lvl="1">
              <a:buNone/>
            </a:pPr>
            <a:r>
              <a:rPr lang="en-US" dirty="0" smtClean="0"/>
              <a:t>Also, </a:t>
            </a:r>
            <a:r>
              <a:rPr lang="en-US" u="sng" dirty="0" smtClean="0"/>
              <a:t>Juries</a:t>
            </a:r>
            <a:r>
              <a:rPr lang="en-US" dirty="0" smtClean="0"/>
              <a:t> must apply the death sentence, not judges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8229600" cy="6705600"/>
          </a:xfrm>
        </p:spPr>
        <p:txBody>
          <a:bodyPr>
            <a:normAutofit fontScale="70000" lnSpcReduction="20000"/>
          </a:bodyPr>
          <a:lstStyle/>
          <a:p>
            <a:pPr>
              <a:buNone/>
            </a:pPr>
            <a:r>
              <a:rPr lang="en-US" dirty="0" smtClean="0"/>
              <a:t>	</a:t>
            </a:r>
            <a:r>
              <a:rPr lang="en-US" sz="3900" dirty="0" smtClean="0"/>
              <a:t>“Believing with you that </a:t>
            </a:r>
            <a:r>
              <a:rPr lang="en-US" sz="3900" dirty="0" smtClean="0">
                <a:solidFill>
                  <a:srgbClr val="FF0000"/>
                </a:solidFill>
              </a:rPr>
              <a:t>religion is a matter which lies solely between man &amp; his god, </a:t>
            </a:r>
            <a:r>
              <a:rPr lang="en-US" sz="3900" dirty="0" smtClean="0"/>
              <a:t>that he owes account to none other for his faith or his worship, that </a:t>
            </a:r>
            <a:r>
              <a:rPr lang="en-US" sz="3900" dirty="0" smtClean="0">
                <a:solidFill>
                  <a:schemeClr val="accent6">
                    <a:lumMod val="50000"/>
                  </a:schemeClr>
                </a:solidFill>
              </a:rPr>
              <a:t>the legitimate powers of government reach actions only, and not opinions</a:t>
            </a:r>
            <a:r>
              <a:rPr lang="en-US" sz="3900" dirty="0" smtClean="0"/>
              <a:t>, I contemplate with sovereign reverence that act of the whole American people which declared that </a:t>
            </a:r>
            <a:r>
              <a:rPr lang="en-US" sz="3900" u="sng" dirty="0" smtClean="0"/>
              <a:t>their</a:t>
            </a:r>
            <a:r>
              <a:rPr lang="en-US" sz="3900" dirty="0" smtClean="0"/>
              <a:t> legislature should make no law respecting an establishment of religion, or prohibiting the free exercise thereof, </a:t>
            </a:r>
            <a:r>
              <a:rPr lang="en-US" sz="3900" dirty="0" smtClean="0">
                <a:solidFill>
                  <a:srgbClr val="0070C0"/>
                </a:solidFill>
              </a:rPr>
              <a:t>thus building a wall of separation between church and state</a:t>
            </a:r>
            <a:r>
              <a:rPr lang="en-US" sz="3900" dirty="0" smtClean="0"/>
              <a:t>. Adhering to this expression of the supreme will of the nation in behalf of the rights of conscience, I shall see with sincere satisfaction the progress of those sentiments which tend to restore to man all his natural rights, convinced he has no natural right in opposition to his social duties.”</a:t>
            </a:r>
          </a:p>
          <a:p>
            <a:pPr>
              <a:buNone/>
            </a:pPr>
            <a:endParaRPr lang="en-US" dirty="0" smtClean="0"/>
          </a:p>
          <a:p>
            <a:pPr>
              <a:buNone/>
            </a:pPr>
            <a:endParaRPr lang="en-US" dirty="0" smtClean="0"/>
          </a:p>
          <a:p>
            <a:pPr>
              <a:buNone/>
            </a:pPr>
            <a:r>
              <a:rPr lang="en-US" dirty="0" smtClean="0"/>
              <a:t>						(signed) Thomas Jefferson</a:t>
            </a:r>
            <a:br>
              <a:rPr lang="en-US" dirty="0" smtClean="0"/>
            </a:br>
            <a:r>
              <a:rPr lang="en-US" dirty="0" smtClean="0"/>
              <a:t>					Jan.1.1802.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pPr algn="ctr">
              <a:buNone/>
            </a:pPr>
            <a:r>
              <a:rPr lang="en-US" dirty="0" smtClean="0"/>
              <a:t>So, Jefferson envisaged a </a:t>
            </a:r>
            <a:r>
              <a:rPr lang="en-US" dirty="0" smtClean="0">
                <a:solidFill>
                  <a:srgbClr val="FF0000"/>
                </a:solidFill>
              </a:rPr>
              <a:t>complete separation </a:t>
            </a:r>
            <a:r>
              <a:rPr lang="en-US" dirty="0" smtClean="0"/>
              <a:t>of religion and government … but that conception of the Establishment Clause has evolved.</a:t>
            </a:r>
          </a:p>
          <a:p>
            <a:pPr algn="ctr">
              <a:buNone/>
            </a:pPr>
            <a:endParaRPr lang="en-US" dirty="0" smtClean="0"/>
          </a:p>
          <a:p>
            <a:pPr algn="ctr">
              <a:buNone/>
            </a:pPr>
            <a:r>
              <a:rPr lang="en-US" dirty="0" smtClean="0"/>
              <a:t>Recent decisions of the Supreme Court have demonstrated a willingness for there to be some overlap of the two, as long as that overlap is </a:t>
            </a:r>
            <a:r>
              <a:rPr lang="en-US" dirty="0" smtClean="0">
                <a:solidFill>
                  <a:srgbClr val="FF0000"/>
                </a:solidFill>
              </a:rPr>
              <a:t>NEUTRAL</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aganreligion.jpg"/>
          <p:cNvPicPr>
            <a:picLocks noGrp="1" noChangeAspect="1"/>
          </p:cNvPicPr>
          <p:nvPr>
            <p:ph idx="1"/>
          </p:nvPr>
        </p:nvPicPr>
        <p:blipFill>
          <a:blip r:embed="rId2" cstate="print"/>
          <a:stretch>
            <a:fillRect/>
          </a:stretch>
        </p:blipFill>
        <p:spPr>
          <a:xfrm>
            <a:off x="1676400" y="-200817"/>
            <a:ext cx="5486400" cy="7700211"/>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olygamy.jpg"/>
          <p:cNvPicPr>
            <a:picLocks noGrp="1" noChangeAspect="1"/>
          </p:cNvPicPr>
          <p:nvPr>
            <p:ph idx="1"/>
          </p:nvPr>
        </p:nvPicPr>
        <p:blipFill>
          <a:blip r:embed="rId2" cstate="print"/>
          <a:stretch>
            <a:fillRect/>
          </a:stretch>
        </p:blipFill>
        <p:spPr>
          <a:xfrm>
            <a:off x="0" y="762000"/>
            <a:ext cx="9296400" cy="46482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i="1" u="sng" dirty="0" smtClean="0"/>
              <a:t>Reynolds v. United States</a:t>
            </a:r>
            <a:r>
              <a:rPr lang="en-US" dirty="0" smtClean="0"/>
              <a:t> (1878)</a:t>
            </a:r>
            <a:endParaRPr lang="en-US" dirty="0"/>
          </a:p>
        </p:txBody>
      </p:sp>
      <p:sp>
        <p:nvSpPr>
          <p:cNvPr id="3" name="Content Placeholder 2"/>
          <p:cNvSpPr>
            <a:spLocks noGrp="1"/>
          </p:cNvSpPr>
          <p:nvPr>
            <p:ph idx="1"/>
          </p:nvPr>
        </p:nvSpPr>
        <p:spPr>
          <a:xfrm>
            <a:off x="457200" y="990600"/>
            <a:ext cx="8229600" cy="5867400"/>
          </a:xfrm>
        </p:spPr>
        <p:txBody>
          <a:bodyPr>
            <a:normAutofit fontScale="77500" lnSpcReduction="20000"/>
          </a:bodyPr>
          <a:lstStyle/>
          <a:p>
            <a:r>
              <a:rPr lang="en-US" dirty="0" smtClean="0"/>
              <a:t>George Reynolds was a member of The Church of Jesus Christ of Latter-day Saints, charged with </a:t>
            </a:r>
            <a:r>
              <a:rPr lang="en-US" u="sng" dirty="0" smtClean="0"/>
              <a:t>bigamy</a:t>
            </a:r>
            <a:r>
              <a:rPr lang="en-US" dirty="0" smtClean="0"/>
              <a:t>.</a:t>
            </a:r>
          </a:p>
          <a:p>
            <a:r>
              <a:rPr lang="en-US" b="1" u="sng" dirty="0" smtClean="0"/>
              <a:t>Decision</a:t>
            </a:r>
            <a:r>
              <a:rPr lang="en-US" dirty="0" smtClean="0"/>
              <a:t> [9-0]: </a:t>
            </a:r>
            <a:r>
              <a:rPr lang="en-US" i="1" dirty="0" smtClean="0">
                <a:solidFill>
                  <a:schemeClr val="tx2"/>
                </a:solidFill>
              </a:rPr>
              <a:t>“Congress was deprived of all legislative power over mere [religious] opinion, but was left free to reach [only those religious] actions which were in violation of social duties or subversive of good order.”</a:t>
            </a:r>
          </a:p>
          <a:p>
            <a:r>
              <a:rPr lang="en-US" dirty="0" smtClean="0"/>
              <a:t>The court considered that if polygamy was allowed, someone might eventually argue that human sacrifice was a necessary part of their religion, and </a:t>
            </a:r>
            <a:r>
              <a:rPr lang="en-US" i="1" dirty="0" smtClean="0">
                <a:solidFill>
                  <a:srgbClr val="FF0000"/>
                </a:solidFill>
              </a:rPr>
              <a:t>"to permit this would be to make the professed doctrines of religious belief superior to the law of the land, and in effect to permit every citizen to become a law unto himself."</a:t>
            </a:r>
            <a:r>
              <a:rPr lang="en-US" dirty="0" smtClean="0"/>
              <a:t> </a:t>
            </a:r>
          </a:p>
          <a:p>
            <a:r>
              <a:rPr lang="en-US" dirty="0" smtClean="0"/>
              <a:t>The Court believed the First Amendment forbade Congress from legislating against opinion, but allowed it to legislate against action with neutrally enforced criminal laws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solidFill>
                  <a:srgbClr val="FF0000"/>
                </a:solidFill>
              </a:rPr>
              <a:t>Lemon v. </a:t>
            </a:r>
            <a:r>
              <a:rPr lang="en-US" i="1" u="sng" dirty="0" err="1" smtClean="0">
                <a:solidFill>
                  <a:srgbClr val="FF0000"/>
                </a:solidFill>
              </a:rPr>
              <a:t>Kurtzman</a:t>
            </a:r>
            <a:r>
              <a:rPr lang="en-US" dirty="0" smtClean="0">
                <a:solidFill>
                  <a:srgbClr val="FF0000"/>
                </a:solidFill>
              </a:rPr>
              <a:t> (1971)</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Aid to church related schools did not necessarily violate the establishment clause of the 1</a:t>
            </a:r>
            <a:r>
              <a:rPr lang="en-US" baseline="30000" dirty="0" smtClean="0"/>
              <a:t>st</a:t>
            </a:r>
            <a:r>
              <a:rPr lang="en-US" dirty="0" smtClean="0"/>
              <a:t> amendment</a:t>
            </a:r>
          </a:p>
          <a:p>
            <a:r>
              <a:rPr lang="en-US" dirty="0" smtClean="0"/>
              <a:t>Creates the “Lemon Test” &gt;</a:t>
            </a:r>
          </a:p>
          <a:p>
            <a:pPr lvl="1"/>
            <a:r>
              <a:rPr lang="en-US" dirty="0" smtClean="0"/>
              <a:t>Must have a secular legislative purpose.</a:t>
            </a:r>
          </a:p>
          <a:p>
            <a:pPr lvl="1"/>
            <a:r>
              <a:rPr lang="en-US" dirty="0" smtClean="0"/>
              <a:t>It’s </a:t>
            </a:r>
            <a:r>
              <a:rPr lang="en-US" i="1" dirty="0" smtClean="0"/>
              <a:t>primary effect must neither </a:t>
            </a:r>
            <a:r>
              <a:rPr lang="en-US" dirty="0" smtClean="0"/>
              <a:t>advance nor inhibit religion.</a:t>
            </a:r>
          </a:p>
          <a:p>
            <a:pPr lvl="1"/>
            <a:r>
              <a:rPr lang="en-US" dirty="0" smtClean="0"/>
              <a:t>Must not foster an “excessive entanglement” with religion.</a:t>
            </a:r>
            <a:endParaRPr lang="en-US" dirty="0"/>
          </a:p>
          <a:p>
            <a:pPr lvl="2"/>
            <a:r>
              <a:rPr lang="en-US" dirty="0" smtClean="0">
                <a:solidFill>
                  <a:srgbClr val="0070C0"/>
                </a:solidFill>
              </a:rPr>
              <a:t>***To be Constitutional, no ‘prong’ can be violated***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quote-we-must-scrupulously-guard-the-civil-rights-and-civil-liberties-of-all-our-citizens-whatever-their-franklin-d-roosevelt-262804.jpg"/>
          <p:cNvPicPr>
            <a:picLocks noGrp="1" noChangeAspect="1"/>
          </p:cNvPicPr>
          <p:nvPr>
            <p:ph idx="1"/>
          </p:nvPr>
        </p:nvPicPr>
        <p:blipFill>
          <a:blip r:embed="rId2" cstate="print"/>
          <a:stretch>
            <a:fillRect/>
          </a:stretch>
        </p:blipFill>
        <p:spPr>
          <a:xfrm>
            <a:off x="-3505200" y="609600"/>
            <a:ext cx="12649200" cy="5952564"/>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2"/>
                </a:solidFill>
              </a:rPr>
              <a:t>1984 Equal Access Act</a:t>
            </a:r>
            <a:endParaRPr lang="en-US" u="sng" dirty="0">
              <a:solidFill>
                <a:schemeClr val="tx2"/>
              </a:solidFill>
            </a:endParaRPr>
          </a:p>
        </p:txBody>
      </p:sp>
      <p:sp>
        <p:nvSpPr>
          <p:cNvPr id="3" name="Content Placeholder 2"/>
          <p:cNvSpPr>
            <a:spLocks noGrp="1"/>
          </p:cNvSpPr>
          <p:nvPr>
            <p:ph idx="1"/>
          </p:nvPr>
        </p:nvSpPr>
        <p:spPr/>
        <p:txBody>
          <a:bodyPr/>
          <a:lstStyle/>
          <a:p>
            <a:r>
              <a:rPr lang="en-US" dirty="0" smtClean="0"/>
              <a:t>Congress made it unlawful for any public high school receiving public funds to keep student groups from using school facilities for religious worship if the school opens its facilities for other student meetings.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g7hb.jpg"/>
          <p:cNvPicPr>
            <a:picLocks noGrp="1" noChangeAspect="1"/>
          </p:cNvPicPr>
          <p:nvPr>
            <p:ph idx="1"/>
          </p:nvPr>
        </p:nvPicPr>
        <p:blipFill>
          <a:blip r:embed="rId2" cstate="print"/>
          <a:stretch>
            <a:fillRect/>
          </a:stretch>
        </p:blipFill>
        <p:spPr>
          <a:xfrm>
            <a:off x="1219200" y="1"/>
            <a:ext cx="6490905" cy="6858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solidFill>
                  <a:srgbClr val="FF0000"/>
                </a:solidFill>
              </a:rPr>
              <a:t>Engel v. Vitale</a:t>
            </a:r>
            <a:r>
              <a:rPr lang="en-US" dirty="0" smtClean="0">
                <a:solidFill>
                  <a:srgbClr val="FF0000"/>
                </a:solidFill>
              </a:rPr>
              <a:t> (1962)</a:t>
            </a:r>
            <a:endParaRPr lang="en-US" dirty="0">
              <a:solidFill>
                <a:srgbClr val="FF0000"/>
              </a:solidFill>
            </a:endParaRPr>
          </a:p>
        </p:txBody>
      </p:sp>
      <p:sp>
        <p:nvSpPr>
          <p:cNvPr id="3" name="Content Placeholder 2"/>
          <p:cNvSpPr>
            <a:spLocks noGrp="1"/>
          </p:cNvSpPr>
          <p:nvPr>
            <p:ph idx="1"/>
          </p:nvPr>
        </p:nvSpPr>
        <p:spPr>
          <a:xfrm>
            <a:off x="457200" y="1371600"/>
            <a:ext cx="8229600" cy="4953000"/>
          </a:xfrm>
        </p:spPr>
        <p:txBody>
          <a:bodyPr>
            <a:normAutofit/>
          </a:bodyPr>
          <a:lstStyle/>
          <a:p>
            <a:r>
              <a:rPr lang="en-US" dirty="0" smtClean="0"/>
              <a:t>State officials violated the 1</a:t>
            </a:r>
            <a:r>
              <a:rPr lang="en-US" baseline="30000" dirty="0" smtClean="0"/>
              <a:t>st</a:t>
            </a:r>
            <a:r>
              <a:rPr lang="en-US" dirty="0" smtClean="0"/>
              <a:t> amendment establishment clause when they wrote a prayer to be recited by schoolchildren</a:t>
            </a:r>
          </a:p>
          <a:p>
            <a:endParaRPr lang="en-US" sz="1100" dirty="0" smtClean="0"/>
          </a:p>
          <a:p>
            <a:pPr algn="ctr">
              <a:buNone/>
            </a:pPr>
            <a:r>
              <a:rPr lang="en-US" i="1" dirty="0" smtClean="0">
                <a:solidFill>
                  <a:srgbClr val="0070C0"/>
                </a:solidFill>
              </a:rPr>
              <a:t>“Almighty God, we acknowledge our dependence </a:t>
            </a:r>
          </a:p>
          <a:p>
            <a:pPr algn="ctr">
              <a:buNone/>
            </a:pPr>
            <a:r>
              <a:rPr lang="en-US" i="1" dirty="0" smtClean="0">
                <a:solidFill>
                  <a:srgbClr val="0070C0"/>
                </a:solidFill>
              </a:rPr>
              <a:t>upon Thee, and we beg Thy blessings upon us, </a:t>
            </a:r>
          </a:p>
          <a:p>
            <a:pPr algn="ctr">
              <a:buNone/>
            </a:pPr>
            <a:r>
              <a:rPr lang="en-US" i="1" dirty="0" smtClean="0">
                <a:solidFill>
                  <a:srgbClr val="0070C0"/>
                </a:solidFill>
              </a:rPr>
              <a:t>our parents, our teachers and our country. </a:t>
            </a:r>
          </a:p>
          <a:p>
            <a:pPr algn="ctr">
              <a:buNone/>
            </a:pPr>
            <a:r>
              <a:rPr lang="en-US" i="1" dirty="0" smtClean="0">
                <a:solidFill>
                  <a:srgbClr val="0070C0"/>
                </a:solidFill>
              </a:rPr>
              <a:t>Amen.”</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u="sng" dirty="0" smtClean="0"/>
              <a:t>School District of Abington Township, Pennsylvania v. </a:t>
            </a:r>
            <a:r>
              <a:rPr lang="en-US" sz="2800" i="1" u="sng" dirty="0" err="1" smtClean="0"/>
              <a:t>Schempp</a:t>
            </a:r>
            <a:r>
              <a:rPr lang="en-US" sz="2800" dirty="0" smtClean="0"/>
              <a:t> (1963)</a:t>
            </a:r>
            <a:endParaRPr lang="en-US" sz="2800" dirty="0"/>
          </a:p>
        </p:txBody>
      </p:sp>
      <p:sp>
        <p:nvSpPr>
          <p:cNvPr id="3" name="Content Placeholder 2"/>
          <p:cNvSpPr>
            <a:spLocks noGrp="1"/>
          </p:cNvSpPr>
          <p:nvPr>
            <p:ph idx="1"/>
          </p:nvPr>
        </p:nvSpPr>
        <p:spPr/>
        <p:txBody>
          <a:bodyPr/>
          <a:lstStyle/>
          <a:p>
            <a:r>
              <a:rPr lang="en-US" dirty="0" smtClean="0"/>
              <a:t>Requirement of Bible reading in schools violated 1</a:t>
            </a:r>
            <a:r>
              <a:rPr lang="en-US" baseline="30000" dirty="0" smtClean="0"/>
              <a:t>st</a:t>
            </a:r>
            <a:r>
              <a:rPr lang="en-US" dirty="0" smtClean="0"/>
              <a:t> amendment, establishment clause</a:t>
            </a:r>
          </a:p>
          <a:p>
            <a:endParaRPr lang="en-US" sz="1100" dirty="0" smtClean="0"/>
          </a:p>
          <a:p>
            <a:pPr algn="ctr">
              <a:buNone/>
            </a:pPr>
            <a:r>
              <a:rPr lang="en-US" i="1" dirty="0" smtClean="0">
                <a:solidFill>
                  <a:srgbClr val="0070C0"/>
                </a:solidFill>
              </a:rPr>
              <a:t>“The place of religion in our society is an exalted </a:t>
            </a:r>
          </a:p>
          <a:p>
            <a:pPr algn="ctr">
              <a:buNone/>
            </a:pPr>
            <a:r>
              <a:rPr lang="en-US" i="1" dirty="0" smtClean="0">
                <a:solidFill>
                  <a:srgbClr val="0070C0"/>
                </a:solidFill>
              </a:rPr>
              <a:t>one, but in the relationship between man and </a:t>
            </a:r>
          </a:p>
          <a:p>
            <a:pPr algn="ctr">
              <a:buNone/>
            </a:pPr>
            <a:r>
              <a:rPr lang="en-US" i="1" dirty="0" smtClean="0">
                <a:solidFill>
                  <a:srgbClr val="0070C0"/>
                </a:solidFill>
              </a:rPr>
              <a:t>religion, the State is firmly committed to a </a:t>
            </a:r>
          </a:p>
          <a:p>
            <a:pPr algn="ctr">
              <a:buNone/>
            </a:pPr>
            <a:r>
              <a:rPr lang="en-US" i="1" dirty="0" smtClean="0">
                <a:solidFill>
                  <a:srgbClr val="0070C0"/>
                </a:solidFill>
              </a:rPr>
              <a:t>position of neutrality”</a:t>
            </a:r>
            <a:endParaRPr lang="en-US" i="1" dirty="0">
              <a:solidFill>
                <a:srgbClr val="0070C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u="sng" dirty="0" smtClean="0">
                <a:solidFill>
                  <a:srgbClr val="0070C0"/>
                </a:solidFill>
              </a:rPr>
              <a:t>Wallace v. </a:t>
            </a:r>
            <a:r>
              <a:rPr lang="en-US" b="1" i="1" u="sng" dirty="0" err="1" smtClean="0">
                <a:solidFill>
                  <a:srgbClr val="0070C0"/>
                </a:solidFill>
              </a:rPr>
              <a:t>Jaffree</a:t>
            </a:r>
            <a:r>
              <a:rPr lang="en-US" dirty="0" smtClean="0">
                <a:solidFill>
                  <a:srgbClr val="0070C0"/>
                </a:solidFill>
              </a:rPr>
              <a:t> (1985)</a:t>
            </a:r>
            <a:endParaRPr lang="en-US" dirty="0">
              <a:solidFill>
                <a:srgbClr val="0070C0"/>
              </a:solidFill>
            </a:endParaRPr>
          </a:p>
        </p:txBody>
      </p:sp>
      <p:sp>
        <p:nvSpPr>
          <p:cNvPr id="3" name="Content Placeholder 2"/>
          <p:cNvSpPr>
            <a:spLocks noGrp="1"/>
          </p:cNvSpPr>
          <p:nvPr>
            <p:ph idx="1"/>
          </p:nvPr>
        </p:nvSpPr>
        <p:spPr/>
        <p:txBody>
          <a:bodyPr/>
          <a:lstStyle/>
          <a:p>
            <a:pPr algn="ctr">
              <a:buNone/>
            </a:pPr>
            <a:r>
              <a:rPr lang="en-US" sz="4400" dirty="0" smtClean="0"/>
              <a:t>Alabama law authorized teachers to set aside one minute at the start of each day for a moment of "silent meditation or voluntary prayer“</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096000"/>
          </a:xfrm>
        </p:spPr>
        <p:txBody>
          <a:bodyPr>
            <a:normAutofit fontScale="85000" lnSpcReduction="10000"/>
          </a:bodyPr>
          <a:lstStyle/>
          <a:p>
            <a:r>
              <a:rPr lang="en-US" dirty="0" smtClean="0"/>
              <a:t>One of the well-established criteria for determining the constitutionality of a statute under the Establishment Clause is that the </a:t>
            </a:r>
            <a:r>
              <a:rPr lang="en-US" dirty="0" smtClean="0">
                <a:solidFill>
                  <a:srgbClr val="FF0000"/>
                </a:solidFill>
              </a:rPr>
              <a:t>statute must have a secular legislative purpose</a:t>
            </a:r>
            <a:r>
              <a:rPr lang="en-US" dirty="0" smtClean="0"/>
              <a:t>. </a:t>
            </a:r>
          </a:p>
          <a:p>
            <a:r>
              <a:rPr lang="en-US" dirty="0" smtClean="0"/>
              <a:t>The </a:t>
            </a:r>
            <a:r>
              <a:rPr lang="en-US" dirty="0" smtClean="0">
                <a:solidFill>
                  <a:srgbClr val="FF0000"/>
                </a:solidFill>
              </a:rPr>
              <a:t>First Amendment requires that a statute must be invalidated if it is </a:t>
            </a:r>
            <a:r>
              <a:rPr lang="en-US" b="1" u="sng" dirty="0" smtClean="0">
                <a:solidFill>
                  <a:srgbClr val="0070C0"/>
                </a:solidFill>
              </a:rPr>
              <a:t>entirely motivated by a purpose to advance religion</a:t>
            </a:r>
            <a:r>
              <a:rPr lang="en-US" dirty="0" smtClean="0"/>
              <a:t>. </a:t>
            </a:r>
          </a:p>
          <a:p>
            <a:r>
              <a:rPr lang="en-US" dirty="0" smtClean="0"/>
              <a:t>The record here not only establishes that the purpose was to endorse religion, it also reveals that the enactment of the statute was not motivated by any clearly secular purpose. ... The State's endorsement, by enactment of prayer activities at the beginning of each school day, is </a:t>
            </a:r>
            <a:r>
              <a:rPr lang="en-US" dirty="0" smtClean="0">
                <a:solidFill>
                  <a:srgbClr val="FF0000"/>
                </a:solidFill>
              </a:rPr>
              <a:t>not consistent </a:t>
            </a:r>
            <a:r>
              <a:rPr lang="en-US" dirty="0" smtClean="0"/>
              <a:t>with the established principle that </a:t>
            </a:r>
            <a:r>
              <a:rPr lang="en-US" dirty="0" smtClean="0">
                <a:solidFill>
                  <a:srgbClr val="FF0000"/>
                </a:solidFill>
              </a:rPr>
              <a:t>the government must pursue a course of complete neutrality toward religion</a:t>
            </a:r>
            <a:r>
              <a:rPr lang="en-US" dirty="0" smtClean="0"/>
              <a: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304800"/>
            <a:ext cx="8839200" cy="5821363"/>
          </a:xfrm>
        </p:spPr>
        <p:txBody>
          <a:bodyPr>
            <a:normAutofit/>
          </a:bodyPr>
          <a:lstStyle/>
          <a:p>
            <a:pPr>
              <a:buNone/>
            </a:pPr>
            <a:r>
              <a:rPr lang="en-US" i="1" u="sng" dirty="0" smtClean="0">
                <a:solidFill>
                  <a:srgbClr val="0070C0"/>
                </a:solidFill>
              </a:rPr>
              <a:t>Lynch v. </a:t>
            </a:r>
            <a:r>
              <a:rPr lang="en-US" i="1" u="sng" dirty="0" err="1" smtClean="0">
                <a:solidFill>
                  <a:srgbClr val="0070C0"/>
                </a:solidFill>
              </a:rPr>
              <a:t>Donelly</a:t>
            </a:r>
            <a:r>
              <a:rPr lang="en-US" dirty="0" smtClean="0">
                <a:solidFill>
                  <a:srgbClr val="0070C0"/>
                </a:solidFill>
              </a:rPr>
              <a:t>, 1984</a:t>
            </a:r>
            <a:r>
              <a:rPr lang="en-US" dirty="0" smtClean="0"/>
              <a:t> and </a:t>
            </a:r>
            <a:r>
              <a:rPr lang="en-US" i="1" u="sng" dirty="0" smtClean="0">
                <a:solidFill>
                  <a:srgbClr val="0070C0"/>
                </a:solidFill>
              </a:rPr>
              <a:t>County of Allegheny v. American Civil Liberties Union</a:t>
            </a:r>
            <a:r>
              <a:rPr lang="en-US" dirty="0" smtClean="0">
                <a:solidFill>
                  <a:srgbClr val="0070C0"/>
                </a:solidFill>
              </a:rPr>
              <a:t>, 1992</a:t>
            </a:r>
            <a:r>
              <a:rPr lang="en-US" dirty="0" smtClean="0"/>
              <a:t>  </a:t>
            </a:r>
          </a:p>
          <a:p>
            <a:pPr>
              <a:buNone/>
            </a:pPr>
            <a:r>
              <a:rPr lang="en-US" dirty="0" smtClean="0"/>
              <a:t>Recent Court rulings that brought some lowering of the “wall of separation” by allowing religious scenes to be set up on public property</a:t>
            </a:r>
          </a:p>
          <a:p>
            <a:pPr>
              <a:buNone/>
            </a:pPr>
            <a:r>
              <a:rPr lang="en-US" dirty="0" smtClean="0"/>
              <a:t>a.  Christmas trees and a menorah have a </a:t>
            </a:r>
            <a:r>
              <a:rPr lang="en-US" dirty="0" smtClean="0">
                <a:solidFill>
                  <a:srgbClr val="FF0000"/>
                </a:solidFill>
              </a:rPr>
              <a:t>secular purpose </a:t>
            </a:r>
            <a:r>
              <a:rPr lang="en-US" dirty="0" smtClean="0"/>
              <a:t>and </a:t>
            </a:r>
            <a:r>
              <a:rPr lang="en-US" dirty="0" smtClean="0">
                <a:solidFill>
                  <a:schemeClr val="accent6">
                    <a:lumMod val="75000"/>
                  </a:schemeClr>
                </a:solidFill>
              </a:rPr>
              <a:t>provide “little or no benefit to religion”</a:t>
            </a:r>
          </a:p>
          <a:p>
            <a:pPr>
              <a:buNone/>
            </a:pPr>
            <a:r>
              <a:rPr lang="en-US" dirty="0" smtClean="0"/>
              <a:t>b.  Court did say however that a Nativity scene, alone, could not be displayed at a courthouse.</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hool prayer.jpg"/>
          <p:cNvPicPr>
            <a:picLocks noGrp="1" noChangeAspect="1"/>
          </p:cNvPicPr>
          <p:nvPr>
            <p:ph idx="1"/>
          </p:nvPr>
        </p:nvPicPr>
        <p:blipFill>
          <a:blip r:embed="rId2" cstate="print"/>
          <a:stretch>
            <a:fillRect/>
          </a:stretch>
        </p:blipFill>
        <p:spPr>
          <a:xfrm>
            <a:off x="-267970" y="228600"/>
            <a:ext cx="9631680" cy="60198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i="1" u="sng" dirty="0" smtClean="0">
                <a:solidFill>
                  <a:srgbClr val="0070C0"/>
                </a:solidFill>
              </a:rPr>
              <a:t>Santa Fe School District v. Doe</a:t>
            </a:r>
            <a:r>
              <a:rPr lang="en-US" dirty="0" smtClean="0">
                <a:solidFill>
                  <a:srgbClr val="0070C0"/>
                </a:solidFill>
              </a:rPr>
              <a:t> (2000)</a:t>
            </a:r>
            <a:endParaRPr lang="en-US" dirty="0">
              <a:solidFill>
                <a:srgbClr val="0070C0"/>
              </a:solidFill>
            </a:endParaRPr>
          </a:p>
        </p:txBody>
      </p:sp>
      <p:sp>
        <p:nvSpPr>
          <p:cNvPr id="3" name="Content Placeholder 2"/>
          <p:cNvSpPr>
            <a:spLocks noGrp="1"/>
          </p:cNvSpPr>
          <p:nvPr>
            <p:ph idx="1"/>
          </p:nvPr>
        </p:nvSpPr>
        <p:spPr>
          <a:xfrm>
            <a:off x="457200" y="990600"/>
            <a:ext cx="8229600" cy="5486400"/>
          </a:xfrm>
        </p:spPr>
        <p:txBody>
          <a:bodyPr>
            <a:normAutofit fontScale="92500"/>
          </a:bodyPr>
          <a:lstStyle/>
          <a:p>
            <a:r>
              <a:rPr lang="en-US" dirty="0" smtClean="0"/>
              <a:t>Prior to 1995, a student elected as ‘student council chaplain’ delivered a prayer over the public address system before each home varsity football game.</a:t>
            </a:r>
          </a:p>
          <a:p>
            <a:r>
              <a:rPr lang="en-US" dirty="0" smtClean="0"/>
              <a:t>The District claimed its policy did not violate the Establishment Clause because the football game messages were private student speech, not public speech.</a:t>
            </a:r>
          </a:p>
          <a:p>
            <a:r>
              <a:rPr lang="en-US" u="sng" dirty="0" smtClean="0"/>
              <a:t>ISSUE</a:t>
            </a:r>
            <a:r>
              <a:rPr lang="en-US" dirty="0" smtClean="0"/>
              <a:t>: </a:t>
            </a:r>
            <a:r>
              <a:rPr lang="en-US" i="1" dirty="0" smtClean="0">
                <a:solidFill>
                  <a:srgbClr val="FF0000"/>
                </a:solidFill>
              </a:rPr>
              <a:t>Does the School District's policy permitting student-led, student-initiated prayer at football games violate the Establishment Clause?</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fontScale="85000" lnSpcReduction="10000"/>
          </a:bodyPr>
          <a:lstStyle/>
          <a:p>
            <a:r>
              <a:rPr lang="en-US" dirty="0" smtClean="0">
                <a:solidFill>
                  <a:srgbClr val="FF0000"/>
                </a:solidFill>
              </a:rPr>
              <a:t>Yes. </a:t>
            </a:r>
            <a:r>
              <a:rPr lang="en-US" dirty="0" smtClean="0"/>
              <a:t>In a 6-3 opinion, the Court concluded that the football game prayers delivered </a:t>
            </a:r>
            <a:r>
              <a:rPr lang="en-US" i="1" dirty="0" smtClean="0">
                <a:solidFill>
                  <a:srgbClr val="0070C0"/>
                </a:solidFill>
              </a:rPr>
              <a:t>"on school property, at school-sponsored events, over the school's public address system, by a speaker representing the student body, under the supervision of school faculty, and pursuant to a school policy that explicitly and implicitly encourages public prayer”</a:t>
            </a:r>
            <a:r>
              <a:rPr lang="en-US" dirty="0" smtClean="0"/>
              <a:t> were public speech and that the District's policy involved both perceived and actual government endorsement of the delivery of prayer at important school events.</a:t>
            </a:r>
          </a:p>
          <a:p>
            <a:r>
              <a:rPr lang="en-US" i="1" dirty="0" smtClean="0"/>
              <a:t>"Regardless of the listener's support for, or objection to, the message, an objective Santa Fe High School student will unquestionably perceive the inevitable pregame prayer as stamped with her school's seal of approval."</a:t>
            </a:r>
            <a:endParaRPr lang="en-US"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Liberties</a:t>
            </a:r>
            <a:endParaRPr lang="en-US" dirty="0"/>
          </a:p>
        </p:txBody>
      </p:sp>
      <p:sp>
        <p:nvSpPr>
          <p:cNvPr id="3" name="Content Placeholder 2"/>
          <p:cNvSpPr>
            <a:spLocks noGrp="1"/>
          </p:cNvSpPr>
          <p:nvPr>
            <p:ph idx="1"/>
          </p:nvPr>
        </p:nvSpPr>
        <p:spPr/>
        <p:txBody>
          <a:bodyPr/>
          <a:lstStyle/>
          <a:p>
            <a:r>
              <a:rPr lang="en-US" dirty="0" smtClean="0"/>
              <a:t>Individual legal and constitutional protections against the government</a:t>
            </a:r>
          </a:p>
          <a:p>
            <a:r>
              <a:rPr lang="en-US" dirty="0" smtClean="0"/>
              <a:t>Enumerated, primarily, in the </a:t>
            </a:r>
            <a:r>
              <a:rPr lang="en-US" b="1" i="1" dirty="0" smtClean="0">
                <a:solidFill>
                  <a:srgbClr val="0070C0"/>
                </a:solidFill>
              </a:rPr>
              <a:t>Bill of Rights </a:t>
            </a:r>
            <a:r>
              <a:rPr lang="en-US" dirty="0" smtClean="0"/>
              <a:t>(first 10 amendments to the Constitution)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However …</a:t>
            </a:r>
            <a:endParaRPr lang="en-US" dirty="0"/>
          </a:p>
        </p:txBody>
      </p:sp>
      <p:sp>
        <p:nvSpPr>
          <p:cNvPr id="3" name="Content Placeholder 2"/>
          <p:cNvSpPr>
            <a:spLocks noGrp="1"/>
          </p:cNvSpPr>
          <p:nvPr>
            <p:ph idx="1"/>
          </p:nvPr>
        </p:nvSpPr>
        <p:spPr>
          <a:xfrm>
            <a:off x="457200" y="838200"/>
            <a:ext cx="8229600" cy="5287963"/>
          </a:xfrm>
        </p:spPr>
        <p:txBody>
          <a:bodyPr/>
          <a:lstStyle/>
          <a:p>
            <a:r>
              <a:rPr lang="en-US" i="1" dirty="0" smtClean="0"/>
              <a:t>"Nothing in the Constitution as interpreted by this Court prohibits any public school student from voluntarily praying at any time before, during, or after the school day"</a:t>
            </a:r>
            <a:endParaRPr lang="en-US" i="1" dirty="0"/>
          </a:p>
        </p:txBody>
      </p:sp>
      <p:pic>
        <p:nvPicPr>
          <p:cNvPr id="4" name="Picture 3" descr="prayer.jpg"/>
          <p:cNvPicPr>
            <a:picLocks noChangeAspect="1"/>
          </p:cNvPicPr>
          <p:nvPr/>
        </p:nvPicPr>
        <p:blipFill>
          <a:blip r:embed="rId2" cstate="print"/>
          <a:stretch>
            <a:fillRect/>
          </a:stretch>
        </p:blipFill>
        <p:spPr>
          <a:xfrm>
            <a:off x="-1" y="2917373"/>
            <a:ext cx="9144001" cy="391885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04800"/>
            <a:ext cx="8229600" cy="5821363"/>
          </a:xfrm>
        </p:spPr>
        <p:txBody>
          <a:bodyPr/>
          <a:lstStyle/>
          <a:p>
            <a:pPr algn="ctr">
              <a:buNone/>
            </a:pPr>
            <a:r>
              <a:rPr lang="en-US" dirty="0" smtClean="0"/>
              <a:t>The Constitution does not require complete </a:t>
            </a:r>
          </a:p>
          <a:p>
            <a:pPr algn="ctr">
              <a:buNone/>
            </a:pPr>
            <a:r>
              <a:rPr lang="en-US" dirty="0" smtClean="0"/>
              <a:t>separation of church and state; it mandates </a:t>
            </a:r>
          </a:p>
          <a:p>
            <a:pPr algn="ctr">
              <a:buNone/>
            </a:pPr>
            <a:r>
              <a:rPr lang="en-US" dirty="0" smtClean="0"/>
              <a:t>accommodation of all religions and forbids </a:t>
            </a:r>
          </a:p>
          <a:p>
            <a:pPr algn="ctr">
              <a:buNone/>
            </a:pPr>
            <a:r>
              <a:rPr lang="en-US" dirty="0" smtClean="0"/>
              <a:t>hostility toward any. At the same time, the </a:t>
            </a:r>
          </a:p>
          <a:p>
            <a:pPr algn="ctr">
              <a:buNone/>
            </a:pPr>
            <a:r>
              <a:rPr lang="en-US" dirty="0" smtClean="0"/>
              <a:t>Constitution forbids government endorsement </a:t>
            </a:r>
          </a:p>
          <a:p>
            <a:pPr algn="ctr">
              <a:buNone/>
            </a:pPr>
            <a:r>
              <a:rPr lang="en-US" dirty="0" smtClean="0"/>
              <a:t>of religious beliefs.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solidFill>
                  <a:srgbClr val="00B050"/>
                </a:solidFill>
              </a:rPr>
              <a:t>THE  FR</a:t>
            </a:r>
            <a:r>
              <a:rPr lang="en-US" dirty="0" smtClean="0">
                <a:solidFill>
                  <a:srgbClr val="FFC000"/>
                </a:solidFill>
              </a:rPr>
              <a:t>EE  EXERCISE  </a:t>
            </a:r>
            <a:r>
              <a:rPr lang="en-US" dirty="0" smtClean="0">
                <a:solidFill>
                  <a:srgbClr val="C00000"/>
                </a:solidFill>
              </a:rPr>
              <a:t>CLAUSE</a:t>
            </a:r>
            <a:endParaRPr lang="en-US" dirty="0">
              <a:solidFill>
                <a:srgbClr val="C00000"/>
              </a:solidFill>
            </a:endParaRPr>
          </a:p>
        </p:txBody>
      </p:sp>
      <p:pic>
        <p:nvPicPr>
          <p:cNvPr id="4" name="Content Placeholder 3" descr="Bob-Marley-Flag-LP1198.jpeg"/>
          <p:cNvPicPr>
            <a:picLocks noGrp="1" noChangeAspect="1"/>
          </p:cNvPicPr>
          <p:nvPr>
            <p:ph idx="1"/>
          </p:nvPr>
        </p:nvPicPr>
        <p:blipFill>
          <a:blip r:embed="rId2" cstate="print"/>
          <a:stretch>
            <a:fillRect/>
          </a:stretch>
        </p:blipFill>
        <p:spPr>
          <a:xfrm>
            <a:off x="381000" y="838200"/>
            <a:ext cx="8385572" cy="5590381"/>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rPr>
              <a:t>Free Exercise</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The Supreme Court has consistently maintained that people have an absolute right to </a:t>
            </a:r>
            <a:r>
              <a:rPr lang="en-US" dirty="0" smtClean="0">
                <a:solidFill>
                  <a:srgbClr val="FF0000"/>
                </a:solidFill>
              </a:rPr>
              <a:t>believe</a:t>
            </a:r>
            <a:r>
              <a:rPr lang="en-US" dirty="0" smtClean="0"/>
              <a:t> what they want, but the courts have been more cautious about the right to </a:t>
            </a:r>
            <a:r>
              <a:rPr lang="en-US" dirty="0" smtClean="0">
                <a:solidFill>
                  <a:srgbClr val="FF0000"/>
                </a:solidFill>
              </a:rPr>
              <a:t>practice</a:t>
            </a:r>
            <a:r>
              <a:rPr lang="en-US" dirty="0" smtClean="0"/>
              <a:t> a belief</a:t>
            </a:r>
          </a:p>
          <a:p>
            <a:r>
              <a:rPr lang="en-US" dirty="0" smtClean="0"/>
              <a:t>The Court used to need a </a:t>
            </a:r>
            <a:r>
              <a:rPr lang="en-US" dirty="0" smtClean="0">
                <a:solidFill>
                  <a:srgbClr val="FF0000"/>
                </a:solidFill>
              </a:rPr>
              <a:t>compelling interest </a:t>
            </a:r>
            <a:r>
              <a:rPr lang="en-US" dirty="0" smtClean="0"/>
              <a:t>before the government could even indirectly limit or prohibit religious practices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u="sng" dirty="0" smtClean="0">
                <a:solidFill>
                  <a:srgbClr val="0070C0"/>
                </a:solidFill>
              </a:rPr>
              <a:t>Employment Division v. Smith</a:t>
            </a:r>
            <a:r>
              <a:rPr lang="en-US" dirty="0" smtClean="0">
                <a:solidFill>
                  <a:srgbClr val="0070C0"/>
                </a:solidFill>
              </a:rPr>
              <a:t> (1990)</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dirty="0" smtClean="0"/>
              <a:t>Laws interfering with religious practices but </a:t>
            </a:r>
            <a:r>
              <a:rPr lang="en-US" dirty="0" smtClean="0">
                <a:solidFill>
                  <a:srgbClr val="FF0000"/>
                </a:solidFill>
              </a:rPr>
              <a:t>not specifically aimed at religion </a:t>
            </a:r>
            <a:r>
              <a:rPr lang="en-US" dirty="0" smtClean="0"/>
              <a:t>are constitutional</a:t>
            </a:r>
          </a:p>
          <a:p>
            <a:r>
              <a:rPr lang="en-US" dirty="0" smtClean="0"/>
              <a:t>A general law may be applied to conduct even if that law is religiously inspired</a:t>
            </a:r>
          </a:p>
          <a:p>
            <a:r>
              <a:rPr lang="en-US" dirty="0" smtClean="0"/>
              <a:t>In </a:t>
            </a:r>
            <a:r>
              <a:rPr lang="en-US" i="1" dirty="0" smtClean="0"/>
              <a:t>Smith</a:t>
            </a:r>
            <a:r>
              <a:rPr lang="en-US" dirty="0" smtClean="0"/>
              <a:t>, Oregon was allowed to prosecute persons using Peyote in their religious rituals</a:t>
            </a:r>
          </a:p>
          <a:p>
            <a:r>
              <a:rPr lang="en-US" dirty="0" smtClean="0"/>
              <a:t>This decision discarded the ‘compelling state interest’ doctrine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jpg"/>
          <p:cNvPicPr>
            <a:picLocks noGrp="1" noChangeAspect="1"/>
          </p:cNvPicPr>
          <p:nvPr>
            <p:ph idx="1"/>
          </p:nvPr>
        </p:nvPicPr>
        <p:blipFill>
          <a:blip r:embed="rId2" cstate="print"/>
          <a:stretch>
            <a:fillRect/>
          </a:stretch>
        </p:blipFill>
        <p:spPr>
          <a:xfrm>
            <a:off x="685800" y="381000"/>
            <a:ext cx="7772400" cy="58293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fontScale="92500" lnSpcReduction="20000"/>
          </a:bodyPr>
          <a:lstStyle/>
          <a:p>
            <a:pPr algn="ctr">
              <a:buNone/>
            </a:pPr>
            <a:r>
              <a:rPr lang="en-US" dirty="0" smtClean="0"/>
              <a:t>Even before this ruling the Court had upheld laws that:</a:t>
            </a:r>
          </a:p>
          <a:p>
            <a:r>
              <a:rPr lang="en-US" dirty="0" smtClean="0">
                <a:solidFill>
                  <a:srgbClr val="FF0000"/>
                </a:solidFill>
              </a:rPr>
              <a:t>forbid polygamy; denied tax exemptions to religious	 schools that discriminate on the basis of race; approved building a road through ground sacred to some Native Americans; prohibited a Jewish air force captain from wearing his yarmulke (Congress later allowed this)</a:t>
            </a:r>
          </a:p>
          <a:p>
            <a:r>
              <a:rPr lang="en-US" dirty="0" smtClean="0"/>
              <a:t>The Court has allowed the free exercise of religion in:  </a:t>
            </a:r>
            <a:r>
              <a:rPr lang="en-US" dirty="0" smtClean="0">
                <a:solidFill>
                  <a:srgbClr val="0070C0"/>
                </a:solidFill>
              </a:rPr>
              <a:t>allowing parents to choose religious schools over public schools; Jehovah’s Witnesses or members of other religions do not have to participate in public school flag-saluting; people can be conscientious objectors to war on religious grounds; allowed animal sacrifices</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solidFill>
                  <a:srgbClr val="0070C0"/>
                </a:solidFill>
              </a:rPr>
              <a:t>Wisconsin v. Yoder</a:t>
            </a:r>
            <a:r>
              <a:rPr lang="en-US" dirty="0" smtClean="0">
                <a:solidFill>
                  <a:srgbClr val="0070C0"/>
                </a:solidFill>
              </a:rPr>
              <a:t> (1972)</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Court allowed Amish parents to remove children from school after the 8</a:t>
            </a:r>
            <a:r>
              <a:rPr lang="en-US" baseline="30000" dirty="0" smtClean="0"/>
              <a:t>th</a:t>
            </a:r>
            <a:r>
              <a:rPr lang="en-US" dirty="0" smtClean="0"/>
              <a:t> grade</a:t>
            </a:r>
          </a:p>
          <a:p>
            <a:r>
              <a:rPr lang="en-US" dirty="0" smtClean="0"/>
              <a:t>The Amish community was “well established and that its children would not burden the state” … the Court held that religious freedom took precedence over compulsory education laws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u="sng" dirty="0" smtClean="0">
                <a:solidFill>
                  <a:srgbClr val="0070C0"/>
                </a:solidFill>
              </a:rPr>
              <a:t>Church of the </a:t>
            </a:r>
            <a:r>
              <a:rPr lang="en-US" i="1" u="sng" dirty="0" err="1" smtClean="0">
                <a:solidFill>
                  <a:srgbClr val="0070C0"/>
                </a:solidFill>
              </a:rPr>
              <a:t>Lukumi</a:t>
            </a:r>
            <a:r>
              <a:rPr lang="en-US" i="1" u="sng" dirty="0" smtClean="0">
                <a:solidFill>
                  <a:srgbClr val="0070C0"/>
                </a:solidFill>
              </a:rPr>
              <a:t> </a:t>
            </a:r>
            <a:r>
              <a:rPr lang="en-US" i="1" u="sng" dirty="0" err="1" smtClean="0">
                <a:solidFill>
                  <a:srgbClr val="0070C0"/>
                </a:solidFill>
              </a:rPr>
              <a:t>Babalu</a:t>
            </a:r>
            <a:r>
              <a:rPr lang="en-US" i="1" u="sng" dirty="0" smtClean="0">
                <a:solidFill>
                  <a:srgbClr val="0070C0"/>
                </a:solidFill>
              </a:rPr>
              <a:t> Aye, Inc. v. City of Hialeah</a:t>
            </a:r>
            <a:r>
              <a:rPr lang="en-US" dirty="0" smtClean="0">
                <a:solidFill>
                  <a:srgbClr val="0070C0"/>
                </a:solidFill>
              </a:rPr>
              <a:t> (1993)</a:t>
            </a:r>
            <a:endParaRPr lang="en-US" dirty="0">
              <a:solidFill>
                <a:srgbClr val="0070C0"/>
              </a:solidFill>
            </a:endParaRPr>
          </a:p>
        </p:txBody>
      </p:sp>
      <p:sp>
        <p:nvSpPr>
          <p:cNvPr id="3" name="Content Placeholder 2"/>
          <p:cNvSpPr>
            <a:spLocks noGrp="1"/>
          </p:cNvSpPr>
          <p:nvPr>
            <p:ph idx="1"/>
          </p:nvPr>
        </p:nvSpPr>
        <p:spPr/>
        <p:txBody>
          <a:bodyPr/>
          <a:lstStyle/>
          <a:p>
            <a:r>
              <a:rPr lang="en-US" dirty="0" err="1" smtClean="0"/>
              <a:t>Santerian</a:t>
            </a:r>
            <a:r>
              <a:rPr lang="en-US" dirty="0" smtClean="0"/>
              <a:t> church, practices animal sacrifice</a:t>
            </a:r>
          </a:p>
          <a:p>
            <a:r>
              <a:rPr lang="en-US" dirty="0" smtClean="0"/>
              <a:t>Court overturned laws preventing animal sacrifice in religious rituals</a:t>
            </a:r>
          </a:p>
          <a:p>
            <a:r>
              <a:rPr lang="en-US" dirty="0" smtClean="0"/>
              <a:t>Governments which permit other forms of animal killing may not ban sacrificial/ritual killings.</a:t>
            </a:r>
          </a:p>
          <a:p>
            <a:r>
              <a:rPr lang="en-US" dirty="0" smtClean="0"/>
              <a:t>No “compelling state interest” that justified the abridgement of free exercise of religion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dirty="0" smtClean="0"/>
              <a:t>Freedom of Speech /</a:t>
            </a:r>
            <a:br>
              <a:rPr lang="en-US" dirty="0" smtClean="0"/>
            </a:br>
            <a:r>
              <a:rPr lang="en-US" dirty="0" smtClean="0"/>
              <a:t>“Expression”</a:t>
            </a:r>
            <a:endParaRPr lang="en-US" dirty="0"/>
          </a:p>
        </p:txBody>
      </p:sp>
      <p:pic>
        <p:nvPicPr>
          <p:cNvPr id="4" name="Content Placeholder 3" descr="Freedom-of-Speech.jpg"/>
          <p:cNvPicPr>
            <a:picLocks noGrp="1" noChangeAspect="1"/>
          </p:cNvPicPr>
          <p:nvPr>
            <p:ph idx="1"/>
          </p:nvPr>
        </p:nvPicPr>
        <p:blipFill>
          <a:blip r:embed="rId3" cstate="print"/>
          <a:stretch>
            <a:fillRect/>
          </a:stretch>
        </p:blipFill>
        <p:spPr>
          <a:xfrm>
            <a:off x="915474" y="1600200"/>
            <a:ext cx="6627254" cy="4988004"/>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CAAA8IQO.jpg"/>
          <p:cNvPicPr>
            <a:picLocks noGrp="1" noChangeAspect="1"/>
          </p:cNvPicPr>
          <p:nvPr>
            <p:ph idx="1"/>
          </p:nvPr>
        </p:nvPicPr>
        <p:blipFill>
          <a:blip r:embed="rId2" cstate="print"/>
          <a:stretch>
            <a:fillRect/>
          </a:stretch>
        </p:blipFill>
        <p:spPr>
          <a:xfrm>
            <a:off x="1524000" y="304800"/>
            <a:ext cx="6019799" cy="6019799"/>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OF SPEECH</a:t>
            </a:r>
            <a:endParaRPr lang="en-US" dirty="0"/>
          </a:p>
        </p:txBody>
      </p:sp>
      <p:sp>
        <p:nvSpPr>
          <p:cNvPr id="3" name="Content Placeholder 2"/>
          <p:cNvSpPr>
            <a:spLocks noGrp="1"/>
          </p:cNvSpPr>
          <p:nvPr>
            <p:ph idx="1"/>
          </p:nvPr>
        </p:nvSpPr>
        <p:spPr/>
        <p:txBody>
          <a:bodyPr/>
          <a:lstStyle/>
          <a:p>
            <a:r>
              <a:rPr lang="en-US" dirty="0" smtClean="0"/>
              <a:t>Freedom of Speech includes many facets, from most-protected to least protected:</a:t>
            </a:r>
          </a:p>
          <a:p>
            <a:pPr lvl="1"/>
            <a:r>
              <a:rPr lang="en-US" dirty="0" smtClean="0"/>
              <a:t>“Pure Speech”</a:t>
            </a:r>
          </a:p>
          <a:p>
            <a:pPr lvl="1"/>
            <a:r>
              <a:rPr lang="en-US" dirty="0" smtClean="0"/>
              <a:t>“Symbolic Speech” or Expression</a:t>
            </a:r>
          </a:p>
          <a:p>
            <a:pPr lvl="1"/>
            <a:r>
              <a:rPr lang="en-US" dirty="0" smtClean="0"/>
              <a:t>Student Speech</a:t>
            </a:r>
          </a:p>
          <a:p>
            <a:pPr lvl="1"/>
            <a:r>
              <a:rPr lang="en-US" dirty="0" smtClean="0"/>
              <a:t>School-Sponsored Speech</a:t>
            </a:r>
          </a:p>
          <a:p>
            <a:pPr lvl="1"/>
            <a:r>
              <a:rPr lang="en-US" dirty="0" smtClean="0"/>
              <a:t>Commercial Speech</a:t>
            </a:r>
          </a:p>
          <a:p>
            <a:pPr lvl="1"/>
            <a:r>
              <a:rPr lang="en-US" dirty="0" smtClean="0"/>
              <a:t>“Pure Action”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err="1" smtClean="0">
                <a:solidFill>
                  <a:srgbClr val="0070C0"/>
                </a:solidFill>
              </a:rPr>
              <a:t>Schenck</a:t>
            </a:r>
            <a:r>
              <a:rPr lang="en-US" i="1" u="sng" dirty="0" smtClean="0">
                <a:solidFill>
                  <a:srgbClr val="0070C0"/>
                </a:solidFill>
              </a:rPr>
              <a:t> v. United States</a:t>
            </a:r>
            <a:r>
              <a:rPr lang="en-US" dirty="0" smtClean="0">
                <a:solidFill>
                  <a:srgbClr val="0070C0"/>
                </a:solidFill>
              </a:rPr>
              <a:t> (1919)</a:t>
            </a:r>
            <a:endParaRPr lang="en-US"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US" i="1" dirty="0" smtClean="0"/>
              <a:t>“The most stringent protection of free speech </a:t>
            </a:r>
            <a:r>
              <a:rPr lang="en-US" i="1" dirty="0" smtClean="0">
                <a:solidFill>
                  <a:srgbClr val="FF0000"/>
                </a:solidFill>
              </a:rPr>
              <a:t>would not protect a man in falsely shouting fire in a theatre and causing a panic</a:t>
            </a:r>
            <a:r>
              <a:rPr lang="en-US" i="1" dirty="0" smtClean="0"/>
              <a:t>. [...] The question in every case is whether the words used are used in such circumstances and are of such a nature </a:t>
            </a:r>
            <a:r>
              <a:rPr lang="en-US" i="1" dirty="0" smtClean="0">
                <a:solidFill>
                  <a:srgbClr val="FF0000"/>
                </a:solidFill>
              </a:rPr>
              <a:t>as to create a clear and present danger that they will bring about the substantive evils that Congress has a right to prevent</a:t>
            </a:r>
            <a:r>
              <a:rPr lang="en-US" i="1" dirty="0" smtClean="0"/>
              <a:t>.”</a:t>
            </a:r>
            <a:endParaRPr lang="en-US" dirty="0" smtClean="0"/>
          </a:p>
          <a:p>
            <a:r>
              <a:rPr lang="en-US" dirty="0" smtClean="0"/>
              <a:t>Court declares government can limit speech if it provokes a “clear and present danger”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r>
              <a:rPr lang="en-US" sz="2800" i="1" u="sng" dirty="0" smtClean="0">
                <a:solidFill>
                  <a:srgbClr val="0070C0"/>
                </a:solidFill>
              </a:rPr>
              <a:t>Dennis v. United States</a:t>
            </a:r>
            <a:r>
              <a:rPr lang="en-US" dirty="0" smtClean="0"/>
              <a:t> </a:t>
            </a:r>
            <a:r>
              <a:rPr lang="en-US" sz="2800" dirty="0" smtClean="0"/>
              <a:t>(1951): </a:t>
            </a:r>
            <a:r>
              <a:rPr lang="en-US" dirty="0" smtClean="0"/>
              <a:t>upheld prohibitions on speech advocating the violent overthrow of the U.S. government</a:t>
            </a:r>
          </a:p>
          <a:p>
            <a:r>
              <a:rPr lang="en-US" sz="2800" i="1" u="sng" dirty="0" smtClean="0">
                <a:solidFill>
                  <a:srgbClr val="0070C0"/>
                </a:solidFill>
              </a:rPr>
              <a:t>Yates v. United States</a:t>
            </a:r>
            <a:r>
              <a:rPr lang="en-US" sz="2800" i="1" dirty="0" smtClean="0">
                <a:solidFill>
                  <a:srgbClr val="0070C0"/>
                </a:solidFill>
              </a:rPr>
              <a:t> </a:t>
            </a:r>
            <a:r>
              <a:rPr lang="en-US" sz="2800" dirty="0" smtClean="0"/>
              <a:t>(1957): </a:t>
            </a:r>
            <a:r>
              <a:rPr lang="en-US" dirty="0" smtClean="0"/>
              <a:t>permissible to advocate for the violent overthrow in the </a:t>
            </a:r>
            <a:r>
              <a:rPr lang="en-US" i="1" u="sng" dirty="0" smtClean="0"/>
              <a:t>abstract</a:t>
            </a:r>
            <a:r>
              <a:rPr lang="en-US" dirty="0" smtClean="0"/>
              <a:t>, but not actually incite anyone to </a:t>
            </a:r>
            <a:r>
              <a:rPr lang="en-US" dirty="0" smtClean="0">
                <a:solidFill>
                  <a:srgbClr val="FF0000"/>
                </a:solidFill>
              </a:rPr>
              <a:t>“imminent lawless action”</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8800" dirty="0" smtClean="0">
                <a:solidFill>
                  <a:schemeClr val="accent2">
                    <a:lumMod val="60000"/>
                    <a:lumOff val="40000"/>
                  </a:schemeClr>
                </a:solidFill>
                <a:latin typeface="Showcard Gothic" pitchFamily="82" charset="0"/>
              </a:rPr>
              <a:t>obscenity</a:t>
            </a:r>
            <a:endParaRPr lang="en-US" sz="8800" dirty="0">
              <a:solidFill>
                <a:schemeClr val="accent2">
                  <a:lumMod val="60000"/>
                  <a:lumOff val="40000"/>
                </a:schemeClr>
              </a:solidFill>
              <a:latin typeface="Showcard Gothic" pitchFamily="82" charset="0"/>
            </a:endParaRPr>
          </a:p>
        </p:txBody>
      </p:sp>
      <p:pic>
        <p:nvPicPr>
          <p:cNvPr id="8" name="Content Placeholder 7" descr="imagesCAX1YVGM.jpg"/>
          <p:cNvPicPr>
            <a:picLocks noGrp="1" noChangeAspect="1"/>
          </p:cNvPicPr>
          <p:nvPr>
            <p:ph idx="1"/>
          </p:nvPr>
        </p:nvPicPr>
        <p:blipFill>
          <a:blip r:embed="rId2" cstate="print"/>
          <a:stretch>
            <a:fillRect/>
          </a:stretch>
        </p:blipFill>
        <p:spPr>
          <a:xfrm>
            <a:off x="1905000" y="1323734"/>
            <a:ext cx="5334000" cy="5078895"/>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solidFill>
                  <a:srgbClr val="0070C0"/>
                </a:solidFill>
              </a:rPr>
              <a:t>Roth v. United States</a:t>
            </a:r>
            <a:r>
              <a:rPr lang="en-US" dirty="0" smtClean="0">
                <a:solidFill>
                  <a:srgbClr val="0070C0"/>
                </a:solidFill>
              </a:rPr>
              <a:t> (1957)</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dirty="0" smtClean="0"/>
              <a:t>Ruled that </a:t>
            </a:r>
            <a:r>
              <a:rPr lang="en-US" i="1" dirty="0" smtClean="0">
                <a:solidFill>
                  <a:srgbClr val="FF0000"/>
                </a:solidFill>
              </a:rPr>
              <a:t>“obscenity is not within the area of constitutionally protected speech or press”</a:t>
            </a:r>
          </a:p>
          <a:p>
            <a:r>
              <a:rPr lang="en-US" dirty="0" smtClean="0"/>
              <a:t>Thus upheld the convictions of Roth for publishing and sending obscene material over the mail.</a:t>
            </a:r>
          </a:p>
          <a:p>
            <a:r>
              <a:rPr lang="en-US" dirty="0" smtClean="0"/>
              <a:t>Problems defining ‘obscenity’ then became common …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Justice Potter Stewart</a:t>
            </a:r>
            <a:endParaRPr lang="en-US" dirty="0"/>
          </a:p>
        </p:txBody>
      </p:sp>
      <p:sp>
        <p:nvSpPr>
          <p:cNvPr id="3" name="Content Placeholder 2"/>
          <p:cNvSpPr>
            <a:spLocks noGrp="1"/>
          </p:cNvSpPr>
          <p:nvPr>
            <p:ph idx="1"/>
          </p:nvPr>
        </p:nvSpPr>
        <p:spPr/>
        <p:txBody>
          <a:bodyPr>
            <a:normAutofit/>
          </a:bodyPr>
          <a:lstStyle/>
          <a:p>
            <a:r>
              <a:rPr lang="en-US" sz="3600" i="1" dirty="0" smtClean="0"/>
              <a:t>"I shall not today attempt further to define the kinds of material I understand to be embraced within that shorthand description; and perhaps I could never succeed in intelligibly doing so. </a:t>
            </a:r>
            <a:r>
              <a:rPr lang="en-US" sz="3600" i="1" dirty="0" smtClean="0">
                <a:solidFill>
                  <a:srgbClr val="FF0000"/>
                </a:solidFill>
              </a:rPr>
              <a:t>But I know it when I see it</a:t>
            </a:r>
            <a:r>
              <a:rPr lang="en-US" sz="3600" i="1" dirty="0" smtClean="0"/>
              <a:t>, and the motion picture involved in this case is not that."</a:t>
            </a:r>
            <a:endParaRPr lang="en-US" sz="3600"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u="sng" dirty="0" smtClean="0">
                <a:solidFill>
                  <a:srgbClr val="0070C0"/>
                </a:solidFill>
              </a:rPr>
              <a:t>Miller v. California</a:t>
            </a:r>
            <a:r>
              <a:rPr lang="en-US" dirty="0" smtClean="0">
                <a:solidFill>
                  <a:srgbClr val="0070C0"/>
                </a:solidFill>
              </a:rPr>
              <a:t> (1973)</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Classified “obscenity”</a:t>
            </a:r>
          </a:p>
          <a:p>
            <a:pPr>
              <a:buNone/>
            </a:pPr>
            <a:r>
              <a:rPr lang="en-US" u="sng" dirty="0" smtClean="0"/>
              <a:t>Materials were obscene if</a:t>
            </a:r>
            <a:r>
              <a:rPr lang="en-US" dirty="0" smtClean="0"/>
              <a:t>   &gt; &gt; &gt;</a:t>
            </a:r>
          </a:p>
          <a:p>
            <a:pPr marL="514350" indent="-514350">
              <a:buAutoNum type="arabicPeriod"/>
            </a:pPr>
            <a:r>
              <a:rPr lang="en-US" dirty="0" smtClean="0"/>
              <a:t>The work, taken as a whole, appealed to a “prurient interest in sex”</a:t>
            </a:r>
          </a:p>
          <a:p>
            <a:pPr marL="514350" indent="-514350">
              <a:buAutoNum type="arabicPeriod"/>
            </a:pPr>
            <a:r>
              <a:rPr lang="en-US" dirty="0" smtClean="0"/>
              <a:t>The work showed “patently offensive” sexual conduct</a:t>
            </a:r>
          </a:p>
          <a:p>
            <a:pPr marL="514350" indent="-514350">
              <a:buAutoNum type="arabicPeriod"/>
            </a:pPr>
            <a:r>
              <a:rPr lang="en-US" dirty="0" smtClean="0"/>
              <a:t>The work, taken as whole, lacked “serious literary, artistic, political, or scientific value”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PRURIENT</a:t>
            </a:r>
            <a:r>
              <a:rPr lang="en-US" dirty="0" smtClean="0"/>
              <a:t> </a:t>
            </a:r>
            <a:r>
              <a:rPr lang="en-US" i="1" dirty="0" err="1" smtClean="0"/>
              <a:t>adj</a:t>
            </a:r>
            <a:endParaRPr lang="en-US" i="1" dirty="0"/>
          </a:p>
        </p:txBody>
      </p:sp>
      <p:sp>
        <p:nvSpPr>
          <p:cNvPr id="3" name="Content Placeholder 2"/>
          <p:cNvSpPr>
            <a:spLocks noGrp="1"/>
          </p:cNvSpPr>
          <p:nvPr>
            <p:ph idx="1"/>
          </p:nvPr>
        </p:nvSpPr>
        <p:spPr/>
        <p:txBody>
          <a:bodyPr/>
          <a:lstStyle/>
          <a:p>
            <a:r>
              <a:rPr lang="en-US" dirty="0" smtClean="0"/>
              <a:t>marked by or arousing an immoderate or unwholesome interest or desire; </a:t>
            </a:r>
            <a:r>
              <a:rPr lang="en-US" i="1" dirty="0" smtClean="0"/>
              <a:t>especially</a:t>
            </a:r>
            <a:r>
              <a:rPr lang="en-US" dirty="0" smtClean="0"/>
              <a:t> </a:t>
            </a:r>
            <a:r>
              <a:rPr lang="en-US" b="1" dirty="0" smtClean="0"/>
              <a:t>:</a:t>
            </a:r>
            <a:r>
              <a:rPr lang="en-US" dirty="0" smtClean="0"/>
              <a:t> marked by, arousing, or appealing to sexual desire </a:t>
            </a:r>
          </a:p>
          <a:p>
            <a:r>
              <a:rPr lang="en-US" dirty="0" smtClean="0"/>
              <a:t>unusually or morbidly interested in sexual thoughts or practices </a:t>
            </a:r>
          </a:p>
          <a:p>
            <a:r>
              <a:rPr lang="en-US" dirty="0" smtClean="0"/>
              <a:t>exciting or encouraging lustfulness; erotic</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04800"/>
            <a:ext cx="8229600" cy="5821363"/>
          </a:xfrm>
        </p:spPr>
        <p:txBody>
          <a:bodyPr>
            <a:normAutofit/>
          </a:bodyPr>
          <a:lstStyle/>
          <a:p>
            <a:r>
              <a:rPr lang="en-US" dirty="0" smtClean="0"/>
              <a:t>Miller held that ‘community standards’ should be used to determine whether material was obscene, i.e. Juries</a:t>
            </a:r>
          </a:p>
          <a:p>
            <a:r>
              <a:rPr lang="en-US" i="1" u="sng" dirty="0" smtClean="0">
                <a:solidFill>
                  <a:srgbClr val="FF0000"/>
                </a:solidFill>
              </a:rPr>
              <a:t>Osborne v. Ohio</a:t>
            </a:r>
            <a:r>
              <a:rPr lang="en-US" i="1" dirty="0" smtClean="0"/>
              <a:t>, </a:t>
            </a:r>
            <a:r>
              <a:rPr lang="en-US" dirty="0" smtClean="0"/>
              <a:t>1991: Court upheld Ohio’s law forbidding the possession of child pornography</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274638"/>
            <a:ext cx="2971800" cy="5897562"/>
          </a:xfrm>
        </p:spPr>
        <p:txBody>
          <a:bodyPr>
            <a:normAutofit/>
          </a:bodyPr>
          <a:lstStyle/>
          <a:p>
            <a:r>
              <a:rPr lang="en-US" sz="5100" dirty="0" smtClean="0"/>
              <a:t>SYMBOLIC SPEECH</a:t>
            </a:r>
            <a:endParaRPr lang="en-US" sz="5100" dirty="0"/>
          </a:p>
        </p:txBody>
      </p:sp>
      <p:pic>
        <p:nvPicPr>
          <p:cNvPr id="4" name="Content Placeholder 3" descr="billboardad.jpg"/>
          <p:cNvPicPr>
            <a:picLocks noGrp="1" noChangeAspect="1"/>
          </p:cNvPicPr>
          <p:nvPr>
            <p:ph idx="1"/>
          </p:nvPr>
        </p:nvPicPr>
        <p:blipFill>
          <a:blip r:embed="rId2" cstate="print"/>
          <a:stretch>
            <a:fillRect/>
          </a:stretch>
        </p:blipFill>
        <p:spPr>
          <a:xfrm>
            <a:off x="0" y="6491"/>
            <a:ext cx="5638800" cy="684320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sage1.png"/>
          <p:cNvPicPr>
            <a:picLocks noGrp="1" noChangeAspect="1"/>
          </p:cNvPicPr>
          <p:nvPr>
            <p:ph idx="1"/>
          </p:nvPr>
        </p:nvPicPr>
        <p:blipFill>
          <a:blip r:embed="rId2" cstate="print"/>
          <a:stretch>
            <a:fillRect/>
          </a:stretch>
        </p:blipFill>
        <p:spPr>
          <a:xfrm>
            <a:off x="1295400" y="228600"/>
            <a:ext cx="6172200" cy="6172200"/>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solidFill>
                  <a:srgbClr val="0070C0"/>
                </a:solidFill>
              </a:rPr>
              <a:t>Tinker v. Des Moines</a:t>
            </a:r>
            <a:r>
              <a:rPr lang="en-US" dirty="0" smtClean="0">
                <a:solidFill>
                  <a:srgbClr val="0070C0"/>
                </a:solidFill>
              </a:rPr>
              <a:t>, </a:t>
            </a:r>
            <a:r>
              <a:rPr lang="en-US" dirty="0" smtClean="0"/>
              <a:t>1965</a:t>
            </a:r>
            <a:endParaRPr lang="en-US" dirty="0"/>
          </a:p>
        </p:txBody>
      </p:sp>
      <p:sp>
        <p:nvSpPr>
          <p:cNvPr id="3" name="Content Placeholder 2"/>
          <p:cNvSpPr>
            <a:spLocks noGrp="1"/>
          </p:cNvSpPr>
          <p:nvPr>
            <p:ph idx="1"/>
          </p:nvPr>
        </p:nvSpPr>
        <p:spPr/>
        <p:txBody>
          <a:bodyPr/>
          <a:lstStyle/>
          <a:p>
            <a:r>
              <a:rPr lang="en-US" dirty="0" smtClean="0"/>
              <a:t>Court upheld the rights of students to wear armbands as a sign of protest; </a:t>
            </a:r>
            <a:r>
              <a:rPr lang="en-US" i="1" dirty="0" smtClean="0"/>
              <a:t>“Free Speech protections went beyond the spoken word”</a:t>
            </a:r>
          </a:p>
          <a:p>
            <a:pPr lvl="1"/>
            <a:r>
              <a:rPr lang="en-US" dirty="0" smtClean="0"/>
              <a:t>Students did not “shed their rights at the schoolhouse gate” and that students had free speech protections at school </a:t>
            </a:r>
            <a:r>
              <a:rPr lang="en-US" u="sng" dirty="0" smtClean="0"/>
              <a:t>provided the expression did not constitute a ‘material and substantive disruption to the educational process’</a:t>
            </a:r>
          </a:p>
          <a:p>
            <a:endParaRPr lang="en-US" dirty="0" smtClean="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704burning.jpg"/>
          <p:cNvPicPr>
            <a:picLocks noGrp="1" noChangeAspect="1"/>
          </p:cNvPicPr>
          <p:nvPr>
            <p:ph idx="1"/>
          </p:nvPr>
        </p:nvPicPr>
        <p:blipFill>
          <a:blip r:embed="rId2" cstate="print"/>
          <a:stretch>
            <a:fillRect/>
          </a:stretch>
        </p:blipFill>
        <p:spPr>
          <a:xfrm>
            <a:off x="1447800" y="87713"/>
            <a:ext cx="5486400" cy="663009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solidFill>
                  <a:srgbClr val="0070C0"/>
                </a:solidFill>
              </a:rPr>
              <a:t>Texas v. Johnson</a:t>
            </a:r>
            <a:r>
              <a:rPr lang="en-US" dirty="0" smtClean="0">
                <a:solidFill>
                  <a:srgbClr val="0070C0"/>
                </a:solidFill>
              </a:rPr>
              <a:t>, </a:t>
            </a:r>
            <a:r>
              <a:rPr lang="en-US" dirty="0" smtClean="0"/>
              <a:t>1989</a:t>
            </a:r>
            <a:endParaRPr lang="en-US" dirty="0"/>
          </a:p>
        </p:txBody>
      </p:sp>
      <p:sp>
        <p:nvSpPr>
          <p:cNvPr id="3" name="Content Placeholder 2"/>
          <p:cNvSpPr>
            <a:spLocks noGrp="1"/>
          </p:cNvSpPr>
          <p:nvPr>
            <p:ph idx="1"/>
          </p:nvPr>
        </p:nvSpPr>
        <p:spPr/>
        <p:txBody>
          <a:bodyPr/>
          <a:lstStyle/>
          <a:p>
            <a:r>
              <a:rPr lang="en-US" dirty="0" smtClean="0"/>
              <a:t>Court struck down a law banning burning the American flag on the grounds that such action was symbolic speech and not just “dramatic action”</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inkers.jpg"/>
          <p:cNvPicPr>
            <a:picLocks noGrp="1" noChangeAspect="1"/>
          </p:cNvPicPr>
          <p:nvPr>
            <p:ph idx="1"/>
          </p:nvPr>
        </p:nvPicPr>
        <p:blipFill>
          <a:blip r:embed="rId2" cstate="print"/>
          <a:stretch>
            <a:fillRect/>
          </a:stretch>
        </p:blipFill>
        <p:spPr>
          <a:xfrm>
            <a:off x="1143000" y="0"/>
            <a:ext cx="6629400" cy="662940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SPEECH</a:t>
            </a:r>
            <a:endParaRPr lang="en-US" dirty="0"/>
          </a:p>
        </p:txBody>
      </p:sp>
      <p:sp>
        <p:nvSpPr>
          <p:cNvPr id="3" name="Content Placeholder 2"/>
          <p:cNvSpPr>
            <a:spLocks noGrp="1"/>
          </p:cNvSpPr>
          <p:nvPr>
            <p:ph idx="1"/>
          </p:nvPr>
        </p:nvSpPr>
        <p:spPr/>
        <p:txBody>
          <a:bodyPr>
            <a:normAutofit fontScale="77500" lnSpcReduction="20000"/>
          </a:bodyPr>
          <a:lstStyle/>
          <a:p>
            <a:r>
              <a:rPr lang="en-US" i="1" u="sng" dirty="0" smtClean="0">
                <a:solidFill>
                  <a:srgbClr val="0070C0"/>
                </a:solidFill>
              </a:rPr>
              <a:t>Tinker v. Des Moines</a:t>
            </a:r>
            <a:r>
              <a:rPr lang="en-US" dirty="0" smtClean="0"/>
              <a:t>: “It can hardly be argued that either students or teachers shed their constitutional rights to freedom of speech or expression at the schoolhouse gate.” </a:t>
            </a:r>
          </a:p>
          <a:p>
            <a:pPr lvl="1"/>
            <a:r>
              <a:rPr lang="en-US" dirty="0" smtClean="0"/>
              <a:t>The Court held that in order for school officials to justify censoring speech, they "must be able to show that [their] action was caused by something more than a mere desire to avoid the discomfort and unpleasantness that always accompany an unpopular viewpoint," allowing schools to forbid conduct that would "</a:t>
            </a:r>
            <a:r>
              <a:rPr lang="en-US" dirty="0" smtClean="0">
                <a:solidFill>
                  <a:srgbClr val="FF0000"/>
                </a:solidFill>
              </a:rPr>
              <a:t>materially and substantially interfere with the requirements of appropriate discipline in the operation of the school</a:t>
            </a:r>
            <a:r>
              <a:rPr lang="en-US" dirty="0" smtClean="0"/>
              <a:t>.“</a:t>
            </a:r>
            <a:r>
              <a:rPr lang="en-US" baseline="30000" dirty="0" smtClean="0"/>
              <a:t> </a:t>
            </a:r>
          </a:p>
          <a:p>
            <a:r>
              <a:rPr lang="en-US" dirty="0" smtClean="0"/>
              <a:t>The Court found that the actions of the Tinkers in wearing armbands did </a:t>
            </a:r>
            <a:r>
              <a:rPr lang="en-US" u="sng" dirty="0" smtClean="0"/>
              <a:t>not</a:t>
            </a:r>
            <a:r>
              <a:rPr lang="en-US" dirty="0" smtClean="0"/>
              <a:t> cause disruption and held that their activity represented constitutionally protected symbolic speech.</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i="1" u="sng" dirty="0" smtClean="0">
                <a:solidFill>
                  <a:srgbClr val="FF0000"/>
                </a:solidFill>
              </a:rPr>
              <a:t>Hazelwood School District v. </a:t>
            </a:r>
            <a:r>
              <a:rPr lang="en-US" i="1" u="sng" dirty="0" err="1" smtClean="0">
                <a:solidFill>
                  <a:srgbClr val="FF0000"/>
                </a:solidFill>
              </a:rPr>
              <a:t>Kuhlmeier</a:t>
            </a:r>
            <a:r>
              <a:rPr lang="en-US" dirty="0" smtClean="0"/>
              <a:t>, 1988:  Court ruled that a high school newspaper was not a public forum and could be regulated in “any reasonable manner” by school officials</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0070C0"/>
                </a:solidFill>
              </a:rPr>
              <a:t>Bethel School District v. Fraser</a:t>
            </a:r>
            <a:r>
              <a:rPr lang="en-US" dirty="0" smtClean="0">
                <a:solidFill>
                  <a:srgbClr val="0070C0"/>
                </a:solidFill>
              </a:rPr>
              <a:t>, 1986 </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dirty="0" smtClean="0"/>
              <a:t>On April 26, 1983, Matthew Fraser, a Pierce County, Washington high school senior, gave a speech nominating classmate Jeff Kuhlman for Associated Student Body Vice President. The speech was filled with sexual innuendoes, but not obscenity, prompting disciplinary action from the administration. Fraser's speech was as follows:</a:t>
            </a:r>
          </a:p>
          <a:p>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fontScale="92500" lnSpcReduction="10000"/>
          </a:bodyPr>
          <a:lstStyle/>
          <a:p>
            <a:r>
              <a:rPr lang="en-US" sz="3500" i="1" dirty="0" smtClean="0">
                <a:latin typeface="Bell MT" pitchFamily="18" charset="0"/>
              </a:rPr>
              <a:t>"</a:t>
            </a:r>
            <a:r>
              <a:rPr lang="en-US" sz="3500" i="1" dirty="0" smtClean="0">
                <a:solidFill>
                  <a:srgbClr val="0070C0"/>
                </a:solidFill>
                <a:latin typeface="Bell MT" pitchFamily="18" charset="0"/>
              </a:rPr>
              <a:t>I know a man who is firm - he's firm in his pants, he's firm in his shirt, his character is firm - but most [of] all, his belief in you the students of Bethel, is firm. </a:t>
            </a:r>
            <a:r>
              <a:rPr lang="en-US" sz="3500" i="1" dirty="0" smtClean="0">
                <a:solidFill>
                  <a:srgbClr val="FF0000"/>
                </a:solidFill>
                <a:latin typeface="Bell MT" pitchFamily="18" charset="0"/>
              </a:rPr>
              <a:t>Jeff Kuhlman is a man who takes his point and pounds it in. </a:t>
            </a:r>
            <a:r>
              <a:rPr lang="en-US" sz="3500" i="1" dirty="0" smtClean="0">
                <a:solidFill>
                  <a:srgbClr val="0070C0"/>
                </a:solidFill>
                <a:latin typeface="Bell MT" pitchFamily="18" charset="0"/>
              </a:rPr>
              <a:t>If necessary, he'll take an issue and nail it to the wall. </a:t>
            </a:r>
            <a:r>
              <a:rPr lang="en-US" sz="3500" i="1" dirty="0" smtClean="0">
                <a:solidFill>
                  <a:srgbClr val="FF0000"/>
                </a:solidFill>
                <a:latin typeface="Bell MT" pitchFamily="18" charset="0"/>
              </a:rPr>
              <a:t>He doesn't attack things in spurts - he drives hard, pushing and pushing until finally - he succeeds. </a:t>
            </a:r>
            <a:r>
              <a:rPr lang="en-US" sz="3500" i="1" dirty="0" smtClean="0">
                <a:solidFill>
                  <a:srgbClr val="0070C0"/>
                </a:solidFill>
                <a:latin typeface="Bell MT" pitchFamily="18" charset="0"/>
              </a:rPr>
              <a:t>Jeff is a man who will go to the very end - even the climax, for each and every one of you.</a:t>
            </a:r>
            <a:r>
              <a:rPr lang="en-US" sz="3500" i="1" dirty="0" smtClean="0">
                <a:latin typeface="Bell MT" pitchFamily="18" charset="0"/>
              </a:rPr>
              <a:t> </a:t>
            </a:r>
            <a:r>
              <a:rPr lang="en-US" sz="3500" i="1" dirty="0" smtClean="0">
                <a:solidFill>
                  <a:srgbClr val="FF0000"/>
                </a:solidFill>
                <a:latin typeface="Bell MT" pitchFamily="18" charset="0"/>
              </a:rPr>
              <a:t>So please vote for Jeff Kuhlman, as he'll never come between us and the best our school can be. </a:t>
            </a:r>
            <a:r>
              <a:rPr lang="en-US" sz="3500" i="1" dirty="0" smtClean="0">
                <a:solidFill>
                  <a:srgbClr val="0070C0"/>
                </a:solidFill>
                <a:latin typeface="Bell MT" pitchFamily="18" charset="0"/>
              </a:rPr>
              <a:t>He is firm enough to give it everything.</a:t>
            </a:r>
            <a:r>
              <a:rPr lang="en-US" sz="3500" i="1" dirty="0" smtClean="0">
                <a:latin typeface="Bell MT" pitchFamily="18" charset="0"/>
              </a:rPr>
              <a:t>”</a:t>
            </a:r>
            <a:endParaRPr lang="en-US"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urprise-03.jpg"/>
          <p:cNvPicPr>
            <a:picLocks noGrp="1" noChangeAspect="1"/>
          </p:cNvPicPr>
          <p:nvPr>
            <p:ph idx="1"/>
          </p:nvPr>
        </p:nvPicPr>
        <p:blipFill>
          <a:blip r:embed="rId2" cstate="print"/>
          <a:stretch>
            <a:fillRect/>
          </a:stretch>
        </p:blipFill>
        <p:spPr>
          <a:xfrm>
            <a:off x="-34527" y="53182"/>
            <a:ext cx="9178527" cy="6119018"/>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normAutofit fontScale="85000" lnSpcReduction="10000"/>
          </a:bodyPr>
          <a:lstStyle/>
          <a:p>
            <a:r>
              <a:rPr lang="en-US" dirty="0" smtClean="0"/>
              <a:t>Fraser was </a:t>
            </a:r>
            <a:r>
              <a:rPr lang="en-US" dirty="0" smtClean="0">
                <a:solidFill>
                  <a:srgbClr val="FF0000"/>
                </a:solidFill>
              </a:rPr>
              <a:t>found to be in violation of a school policy against disruptive behavior. </a:t>
            </a:r>
            <a:r>
              <a:rPr lang="en-US" dirty="0" smtClean="0"/>
              <a:t>These grounds later evolved to include obscenity at trial, but obscenity, according to Fraser, was not listed as grounds for his punishment in his initial hearing with school vice-principal Christy Blair. Fraser was </a:t>
            </a:r>
            <a:r>
              <a:rPr lang="en-US" dirty="0" smtClean="0">
                <a:solidFill>
                  <a:srgbClr val="FF0000"/>
                </a:solidFill>
              </a:rPr>
              <a:t>suspended from school for two days, was prohibited from speaking at his graduation ceremony, and his name was stricken from the ballot used to elect three graduation speakers</a:t>
            </a:r>
            <a:r>
              <a:rPr lang="en-US" dirty="0" smtClean="0"/>
              <a:t>. Fraser nonetheless was selected by a write-in vote which placed him second overall among the top three finishers, although Bethel High School administrators refused to accept the write-in vote as a valid result, and continued to deny Fraser the opportunity to speak at graduation.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Barron v. Baltimore</a:t>
            </a:r>
            <a:r>
              <a:rPr lang="en-US" i="1" dirty="0" smtClean="0"/>
              <a:t> </a:t>
            </a:r>
            <a:r>
              <a:rPr lang="en-US" dirty="0" smtClean="0"/>
              <a:t>(1833)</a:t>
            </a:r>
            <a:endParaRPr lang="en-US" dirty="0"/>
          </a:p>
        </p:txBody>
      </p:sp>
      <p:sp>
        <p:nvSpPr>
          <p:cNvPr id="3" name="Content Placeholder 2"/>
          <p:cNvSpPr>
            <a:spLocks noGrp="1"/>
          </p:cNvSpPr>
          <p:nvPr>
            <p:ph idx="1"/>
          </p:nvPr>
        </p:nvSpPr>
        <p:spPr/>
        <p:txBody>
          <a:bodyPr/>
          <a:lstStyle/>
          <a:p>
            <a:r>
              <a:rPr lang="en-US" dirty="0" smtClean="0"/>
              <a:t>The Bill of Rights restrained only the national government, not states and cities.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fontScale="92500"/>
          </a:bodyPr>
          <a:lstStyle/>
          <a:p>
            <a:r>
              <a:rPr lang="en-US" dirty="0" smtClean="0"/>
              <a:t>The US Supreme Court reversed the Court of Appeals in 7-2 vote to uphold the suspension, saying that the school district's policy did not violate the First Amendment. </a:t>
            </a:r>
          </a:p>
          <a:p>
            <a:r>
              <a:rPr lang="en-US" dirty="0" smtClean="0"/>
              <a:t>Though the Court distinguished its 1969 decision </a:t>
            </a:r>
            <a:r>
              <a:rPr lang="en-US" i="1" dirty="0" smtClean="0"/>
              <a:t>Tinker v. Des Moines</a:t>
            </a:r>
            <a:r>
              <a:rPr lang="en-US" dirty="0" smtClean="0"/>
              <a:t>, which upheld the right for students to express themselves where their words are </a:t>
            </a:r>
            <a:r>
              <a:rPr lang="en-US" dirty="0" err="1" smtClean="0"/>
              <a:t>nondisruptive</a:t>
            </a:r>
            <a:r>
              <a:rPr lang="en-US" dirty="0" smtClean="0"/>
              <a:t> and could not be seen as connected with the school, the ruling in </a:t>
            </a:r>
            <a:r>
              <a:rPr lang="en-US" i="1" dirty="0" smtClean="0"/>
              <a:t>Fraser</a:t>
            </a:r>
            <a:r>
              <a:rPr lang="en-US" dirty="0" smtClean="0"/>
              <a:t> can be seen as a limitation on the scope of that ruling, </a:t>
            </a:r>
            <a:r>
              <a:rPr lang="en-US" dirty="0" smtClean="0">
                <a:solidFill>
                  <a:srgbClr val="FF0000"/>
                </a:solidFill>
              </a:rPr>
              <a:t>prohibiting certain styles of expression that are </a:t>
            </a:r>
            <a:r>
              <a:rPr lang="en-US" u="sng" dirty="0" smtClean="0">
                <a:solidFill>
                  <a:srgbClr val="FF0000"/>
                </a:solidFill>
              </a:rPr>
              <a:t>sexually vulgar</a:t>
            </a:r>
            <a:r>
              <a:rPr lang="en-US" dirty="0" smtClean="0"/>
              <a:t>.</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VULGAR</a:t>
            </a:r>
            <a:endParaRPr lang="en-US" dirty="0"/>
          </a:p>
        </p:txBody>
      </p:sp>
      <p:sp>
        <p:nvSpPr>
          <p:cNvPr id="3" name="Content Placeholder 2"/>
          <p:cNvSpPr>
            <a:spLocks noGrp="1"/>
          </p:cNvSpPr>
          <p:nvPr>
            <p:ph idx="1"/>
          </p:nvPr>
        </p:nvSpPr>
        <p:spPr/>
        <p:txBody>
          <a:bodyPr/>
          <a:lstStyle/>
          <a:p>
            <a:r>
              <a:rPr lang="en-US" dirty="0" smtClean="0"/>
              <a:t>not having or showing good manners, good taste, or politeness</a:t>
            </a:r>
          </a:p>
          <a:p>
            <a:r>
              <a:rPr lang="en-US" dirty="0" smtClean="0"/>
              <a:t>lacking in cultivation, perception, or taste</a:t>
            </a:r>
          </a:p>
          <a:p>
            <a:r>
              <a:rPr lang="en-US" dirty="0" smtClean="0"/>
              <a:t>offensive in language</a:t>
            </a:r>
          </a:p>
          <a:p>
            <a:r>
              <a:rPr lang="en-US" dirty="0" smtClean="0"/>
              <a:t>lewdly or profanely indecent</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70C0"/>
                </a:solidFill>
              </a:rPr>
              <a:t>Marineau</a:t>
            </a:r>
            <a:r>
              <a:rPr lang="en-US" dirty="0" smtClean="0">
                <a:solidFill>
                  <a:srgbClr val="0070C0"/>
                </a:solidFill>
              </a:rPr>
              <a:t> v. Guiles, 2006</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The plaintiff in this case, a student at Williamstown Middle High School in Vermont, had worn a T-shirt …</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uiles_v_marineau_T-shirt.jpg"/>
          <p:cNvPicPr>
            <a:picLocks noGrp="1" noChangeAspect="1"/>
          </p:cNvPicPr>
          <p:nvPr>
            <p:ph idx="1"/>
          </p:nvPr>
        </p:nvPicPr>
        <p:blipFill>
          <a:blip r:embed="rId2" cstate="print"/>
          <a:stretch>
            <a:fillRect/>
          </a:stretch>
        </p:blipFill>
        <p:spPr>
          <a:xfrm>
            <a:off x="533400" y="182564"/>
            <a:ext cx="7924799" cy="59435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normAutofit fontScale="85000" lnSpcReduction="10000"/>
          </a:bodyPr>
          <a:lstStyle/>
          <a:p>
            <a:r>
              <a:rPr lang="en-US" dirty="0" smtClean="0"/>
              <a:t>After plaintiff had worn this shirt several times over a period of weeks, another student complained to a teacher, but was informed that the shirt constituted political speech, protected by law. </a:t>
            </a:r>
          </a:p>
          <a:p>
            <a:r>
              <a:rPr lang="en-US" dirty="0" smtClean="0"/>
              <a:t>However, after receiving a complaint from a parent, the defendant in the case, a school employee, asked the student to cover up the parts of the shirt pertaining to drugs and alcohol, or turn the shirt inside-out, or wear a different shirt, in accordance with the school system's dress code, which prohibits </a:t>
            </a:r>
          </a:p>
          <a:p>
            <a:pPr lvl="1"/>
            <a:r>
              <a:rPr lang="en-US" dirty="0" smtClean="0"/>
              <a:t>"any aspect of a" student's "appearance, which constitutes a real hazard to the health and safety of self and others or </a:t>
            </a:r>
            <a:r>
              <a:rPr lang="en-US" i="1" dirty="0" smtClean="0"/>
              <a:t>is otherwise distracting</a:t>
            </a:r>
            <a:r>
              <a:rPr lang="en-US" dirty="0" smtClean="0"/>
              <a:t>," (emphasis added) including "[c]</a:t>
            </a:r>
            <a:r>
              <a:rPr lang="en-US" dirty="0" err="1" smtClean="0"/>
              <a:t>lothing</a:t>
            </a:r>
            <a:r>
              <a:rPr lang="en-US" dirty="0" smtClean="0"/>
              <a:t> displaying alcohol, drugs, violence, obscenity, and racism."</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normAutofit fontScale="85000" lnSpcReduction="20000"/>
          </a:bodyPr>
          <a:lstStyle/>
          <a:p>
            <a:r>
              <a:rPr lang="en-US" dirty="0" smtClean="0"/>
              <a:t>The student refused, was given a referral, and sent home. After the student returned to school, he wore the T-shirt covered by duct tape (as required by the school), on top of which was written the word "censored."</a:t>
            </a:r>
          </a:p>
          <a:p>
            <a:r>
              <a:rPr lang="en-US" dirty="0" smtClean="0"/>
              <a:t>The student sued the school administrators in order to have the disciplinary referral expunged from his record, and to enjoin the school from enforcing the dress code policy against him. The district court, applying the Supreme Court precedent set in </a:t>
            </a:r>
            <a:r>
              <a:rPr lang="en-US" i="1" dirty="0" smtClean="0"/>
              <a:t>Bethel School District No. 403 v. Fraser</a:t>
            </a:r>
            <a:r>
              <a:rPr lang="en-US" dirty="0" smtClean="0"/>
              <a:t>,</a:t>
            </a:r>
            <a:r>
              <a:rPr lang="en-US" baseline="30000" dirty="0" smtClean="0"/>
              <a:t> </a:t>
            </a:r>
            <a:r>
              <a:rPr lang="en-US" dirty="0" smtClean="0"/>
              <a:t>held that the images depicted on the shirt were "plainly offensive or inappropriate" and that the school was therefore entitled to enforce its dress-code policy, but also ordered the </a:t>
            </a:r>
            <a:r>
              <a:rPr lang="en-US" dirty="0" err="1" smtClean="0"/>
              <a:t>expungement</a:t>
            </a:r>
            <a:r>
              <a:rPr lang="en-US" dirty="0" smtClean="0"/>
              <a:t> of the offense from the student's disciplinary record. Both the plaintiffs and the defendant appealed.</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6477000"/>
          </a:xfrm>
        </p:spPr>
        <p:txBody>
          <a:bodyPr>
            <a:normAutofit fontScale="70000" lnSpcReduction="20000"/>
          </a:bodyPr>
          <a:lstStyle/>
          <a:p>
            <a:r>
              <a:rPr lang="en-US" dirty="0" smtClean="0"/>
              <a:t>The court of appeals held that the T-shirt, in spite of its depiction of drugs and alcohol, was protected speech under the First and Fourteenth Amendments to the Constitution of the United States.</a:t>
            </a:r>
          </a:p>
          <a:p>
            <a:r>
              <a:rPr lang="en-US" dirty="0" smtClean="0"/>
              <a:t>The court held that the plaintiff's rights were violated even by the limited intervention of the school staff (who had given the plaintiff the choice of changing shirts, wearing the shirt inside out, or covering the depictions of drugs and alcohol). </a:t>
            </a:r>
          </a:p>
          <a:p>
            <a:r>
              <a:rPr lang="en-US" dirty="0" smtClean="0"/>
              <a:t>The court stated that </a:t>
            </a:r>
            <a:r>
              <a:rPr lang="en-US" dirty="0" smtClean="0">
                <a:solidFill>
                  <a:srgbClr val="FF0000"/>
                </a:solidFill>
              </a:rPr>
              <a:t>"[t]he pictures" that the school administrators wanted the student to obscure "are an important part of the political message" that he "wished to convey, accentuating the anti-drug (and anti-Bush) message</a:t>
            </a:r>
            <a:r>
              <a:rPr lang="en-US" dirty="0" smtClean="0"/>
              <a:t>. </a:t>
            </a:r>
          </a:p>
          <a:p>
            <a:pPr lvl="1"/>
            <a:r>
              <a:rPr lang="en-US" sz="3400" dirty="0" smtClean="0"/>
              <a:t>By covering them, defendants “diluted” the student's "message, blunting its force and impact. Such </a:t>
            </a:r>
            <a:r>
              <a:rPr lang="en-US" sz="3400" dirty="0" smtClean="0">
                <a:solidFill>
                  <a:srgbClr val="0070C0"/>
                </a:solidFill>
              </a:rPr>
              <a:t>censorship may be justified under </a:t>
            </a:r>
            <a:r>
              <a:rPr lang="en-US" sz="3400" u="sng" dirty="0" smtClean="0">
                <a:solidFill>
                  <a:srgbClr val="0070C0"/>
                </a:solidFill>
              </a:rPr>
              <a:t>Tinker</a:t>
            </a:r>
            <a:r>
              <a:rPr lang="en-US" sz="3400" dirty="0" smtClean="0">
                <a:solidFill>
                  <a:srgbClr val="0070C0"/>
                </a:solidFill>
              </a:rPr>
              <a:t> only when the substantial disruption test is satisfied</a:t>
            </a:r>
            <a:r>
              <a:rPr lang="en-US" sz="3400" dirty="0" smtClean="0"/>
              <a:t>." </a:t>
            </a:r>
          </a:p>
          <a:p>
            <a:pPr lvl="1"/>
            <a:r>
              <a:rPr lang="en-US" sz="3400" dirty="0" smtClean="0"/>
              <a:t>As the student had worn the shirt on several days with no disruption to classroom activities, there are no grounds for the school to take any action against him.</a:t>
            </a:r>
            <a:endParaRPr lang="en-US" sz="3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solidFill>
                  <a:srgbClr val="0070C0"/>
                </a:solidFill>
              </a:rPr>
              <a:t>Morse v. Frederick,</a:t>
            </a:r>
            <a:r>
              <a:rPr lang="en-US" dirty="0" smtClean="0">
                <a:solidFill>
                  <a:srgbClr val="0070C0"/>
                </a:solidFill>
              </a:rPr>
              <a:t> 2007</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“BONG </a:t>
            </a:r>
            <a:r>
              <a:rPr lang="en-US" dirty="0" err="1" smtClean="0"/>
              <a:t>HiTS</a:t>
            </a:r>
            <a:r>
              <a:rPr lang="en-US" dirty="0" smtClean="0"/>
              <a:t> 4 JESUS”</a:t>
            </a:r>
          </a:p>
          <a:p>
            <a:r>
              <a:rPr lang="en-US" dirty="0" smtClean="0"/>
              <a:t>The United States Supreme Court held that the First Amendment does not prevent educators from suppressing student speech, at a school-supervised event, that is reasonably viewed as promoting illegal drug use.</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866_500.jpg"/>
          <p:cNvPicPr>
            <a:picLocks noGrp="1" noChangeAspect="1"/>
          </p:cNvPicPr>
          <p:nvPr>
            <p:ph idx="1"/>
          </p:nvPr>
        </p:nvPicPr>
        <p:blipFill>
          <a:blip r:embed="rId2" cstate="print"/>
          <a:stretch>
            <a:fillRect/>
          </a:stretch>
        </p:blipFill>
        <p:spPr>
          <a:xfrm>
            <a:off x="609600" y="304800"/>
            <a:ext cx="7772399" cy="5829299"/>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fontScale="70000" lnSpcReduction="20000"/>
          </a:bodyPr>
          <a:lstStyle/>
          <a:p>
            <a:r>
              <a:rPr lang="en-US" dirty="0" smtClean="0"/>
              <a:t>In 2002, high school principal Deborah Morse suspended 18-year-old Joseph Frederick after he displayed a banner reading "BONG </a:t>
            </a:r>
            <a:r>
              <a:rPr lang="en-US" dirty="0" err="1" smtClean="0"/>
              <a:t>HiTS</a:t>
            </a:r>
            <a:r>
              <a:rPr lang="en-US" dirty="0" smtClean="0"/>
              <a:t> 4 JESUS" across the street from the school during the 2002 Olympic Torch Relay. Frederick sued, claiming his constitutional rights to free speech were violated. His suit was dismissed by the federal district court, but on appeal, the Ninth Circuit reversed, concluding that Frederick's speech rights were violated.</a:t>
            </a:r>
          </a:p>
          <a:p>
            <a:r>
              <a:rPr lang="en-US" dirty="0" smtClean="0"/>
              <a:t>Chief Justice Roberts, writing for the majority, concluded that the school officials did not violate the First Amendment. To do so, he made three legal determinations: </a:t>
            </a:r>
          </a:p>
          <a:p>
            <a:pPr lvl="1"/>
            <a:r>
              <a:rPr lang="en-US" dirty="0" smtClean="0"/>
              <a:t>first, that </a:t>
            </a:r>
            <a:r>
              <a:rPr lang="en-US" dirty="0" smtClean="0">
                <a:solidFill>
                  <a:srgbClr val="FF0000"/>
                </a:solidFill>
              </a:rPr>
              <a:t>the "school speech" doctrine should apply because Frederick's speech occurred "at a school event"</a:t>
            </a:r>
            <a:r>
              <a:rPr lang="en-US" dirty="0" smtClean="0"/>
              <a:t>; </a:t>
            </a:r>
          </a:p>
          <a:p>
            <a:pPr lvl="1"/>
            <a:r>
              <a:rPr lang="en-US" dirty="0" smtClean="0"/>
              <a:t>second, that the speech </a:t>
            </a:r>
            <a:r>
              <a:rPr lang="en-US" dirty="0" smtClean="0">
                <a:solidFill>
                  <a:srgbClr val="FF0000"/>
                </a:solidFill>
              </a:rPr>
              <a:t>was "reasonably viewed as promoting illegal drug use"; </a:t>
            </a:r>
            <a:r>
              <a:rPr lang="en-US" dirty="0" smtClean="0"/>
              <a:t>and </a:t>
            </a:r>
          </a:p>
          <a:p>
            <a:pPr lvl="1"/>
            <a:r>
              <a:rPr lang="en-US" dirty="0" smtClean="0"/>
              <a:t>third, that a principal may legally restrict that speech—based on the three existing First Amendment school speech precedents, other Constitutional jurisprudence relating to schools, and a school's </a:t>
            </a:r>
            <a:r>
              <a:rPr lang="en-US" dirty="0" smtClean="0">
                <a:solidFill>
                  <a:srgbClr val="FF0000"/>
                </a:solidFill>
              </a:rPr>
              <a:t>"important—indeed, perhaps compelling interest" in deterring drug use by students</a:t>
            </a:r>
            <a:r>
              <a:rPr lang="en-US" dirty="0" smtClean="0"/>
              <a: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err="1" smtClean="0">
                <a:solidFill>
                  <a:srgbClr val="0070C0"/>
                </a:solidFill>
              </a:rPr>
              <a:t>Gitlow</a:t>
            </a:r>
            <a:r>
              <a:rPr lang="en-US" i="1" u="sng" dirty="0" smtClean="0">
                <a:solidFill>
                  <a:srgbClr val="0070C0"/>
                </a:solidFill>
              </a:rPr>
              <a:t> v. New York</a:t>
            </a:r>
            <a:r>
              <a:rPr lang="en-US" i="1" dirty="0" smtClean="0">
                <a:solidFill>
                  <a:srgbClr val="0070C0"/>
                </a:solidFill>
              </a:rPr>
              <a:t> </a:t>
            </a:r>
            <a:r>
              <a:rPr lang="en-US" dirty="0" smtClean="0">
                <a:solidFill>
                  <a:srgbClr val="0070C0"/>
                </a:solidFill>
              </a:rPr>
              <a:t>(1925)</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dirty="0" smtClean="0"/>
              <a:t>The Court upheld the state law which made it a crime to advocate the duty, need, or appropriateness of overthrowing government by force or violence.</a:t>
            </a:r>
          </a:p>
          <a:p>
            <a:r>
              <a:rPr lang="en-US" dirty="0" smtClean="0"/>
              <a:t>Held that </a:t>
            </a:r>
            <a:r>
              <a:rPr lang="en-US" dirty="0" smtClean="0">
                <a:solidFill>
                  <a:srgbClr val="FF0000"/>
                </a:solidFill>
              </a:rPr>
              <a:t>freedoms of press and speech are fundamental personal rights and are protected by the 14</a:t>
            </a:r>
            <a:r>
              <a:rPr lang="en-US" baseline="30000" dirty="0" smtClean="0">
                <a:solidFill>
                  <a:srgbClr val="FF0000"/>
                </a:solidFill>
              </a:rPr>
              <a:t>th</a:t>
            </a:r>
            <a:r>
              <a:rPr lang="en-US" dirty="0" smtClean="0">
                <a:solidFill>
                  <a:srgbClr val="FF0000"/>
                </a:solidFill>
              </a:rPr>
              <a:t> amendment’s due process clause</a:t>
            </a:r>
            <a:r>
              <a:rPr lang="en-US" dirty="0" smtClean="0"/>
              <a:t> from impairment by the states</a:t>
            </a:r>
          </a:p>
          <a:p>
            <a:r>
              <a:rPr lang="en-US" dirty="0" smtClean="0"/>
              <a:t>Beginning of the </a:t>
            </a:r>
            <a:r>
              <a:rPr lang="en-US" b="1" dirty="0" smtClean="0">
                <a:solidFill>
                  <a:srgbClr val="FF0000"/>
                </a:solidFill>
              </a:rPr>
              <a:t>“</a:t>
            </a:r>
            <a:r>
              <a:rPr lang="en-US" b="1" u="sng" dirty="0" smtClean="0">
                <a:solidFill>
                  <a:srgbClr val="FF0000"/>
                </a:solidFill>
              </a:rPr>
              <a:t>Incorporation Doctrine</a:t>
            </a:r>
            <a:r>
              <a:rPr lang="en-US" b="1" dirty="0" smtClean="0">
                <a:solidFill>
                  <a:srgbClr val="FF0000"/>
                </a:solidFill>
              </a:rPr>
              <a:t>”</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rgbClr val="0070C0"/>
                </a:solidFill>
              </a:rPr>
              <a:t>J.S. v. Blue Mountain School District</a:t>
            </a:r>
            <a:r>
              <a:rPr lang="en-US" dirty="0" smtClean="0">
                <a:solidFill>
                  <a:srgbClr val="0070C0"/>
                </a:solidFill>
              </a:rPr>
              <a:t>, 2011</a:t>
            </a:r>
            <a:endParaRPr lang="en-US"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r>
              <a:rPr lang="en-US" dirty="0" smtClean="0"/>
              <a:t>In March 2007, the Blue Mountain School District suspended two eighth-grade students after they created a fake MySpace profile for James </a:t>
            </a:r>
            <a:r>
              <a:rPr lang="en-US" dirty="0" err="1" smtClean="0"/>
              <a:t>McGonigle</a:t>
            </a:r>
            <a:r>
              <a:rPr lang="en-US" dirty="0" smtClean="0"/>
              <a:t>, principal of the Blue Mountain Middle School in Pennsylvania. The MySpace page did not identify </a:t>
            </a:r>
            <a:r>
              <a:rPr lang="en-US" dirty="0" err="1" smtClean="0"/>
              <a:t>McGonigle</a:t>
            </a:r>
            <a:r>
              <a:rPr lang="en-US" dirty="0" smtClean="0"/>
              <a:t> by name, but it included his picture from the school district's website and identified the person depicted as a </a:t>
            </a:r>
            <a:r>
              <a:rPr lang="en-US" i="1" dirty="0" smtClean="0"/>
              <a:t>“Principal." </a:t>
            </a:r>
          </a:p>
          <a:p>
            <a:r>
              <a:rPr lang="en-US" dirty="0" smtClean="0"/>
              <a:t>According to court documents, the profile characterized the principal as a sex-obsessed pedophile, and it was laced with profanity and other negative comments about </a:t>
            </a:r>
            <a:r>
              <a:rPr lang="en-US" dirty="0" err="1" smtClean="0"/>
              <a:t>McGonigle</a:t>
            </a:r>
            <a:r>
              <a:rPr lang="en-US" dirty="0" smtClean="0"/>
              <a:t> and his family. </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normAutofit lnSpcReduction="10000"/>
          </a:bodyPr>
          <a:lstStyle/>
          <a:p>
            <a:r>
              <a:rPr lang="en-US" dirty="0" smtClean="0"/>
              <a:t>The school determined that the two students had violated the school discipline code, which prohibits making </a:t>
            </a:r>
            <a:r>
              <a:rPr lang="en-US" dirty="0" smtClean="0">
                <a:solidFill>
                  <a:srgbClr val="FF0000"/>
                </a:solidFill>
              </a:rPr>
              <a:t>false accusations </a:t>
            </a:r>
            <a:r>
              <a:rPr lang="en-US" dirty="0" smtClean="0"/>
              <a:t>against school staff members. </a:t>
            </a:r>
          </a:p>
          <a:p>
            <a:r>
              <a:rPr lang="en-US" dirty="0" smtClean="0"/>
              <a:t>It also determined that the students </a:t>
            </a:r>
            <a:r>
              <a:rPr lang="en-US" dirty="0" smtClean="0">
                <a:solidFill>
                  <a:srgbClr val="FF0000"/>
                </a:solidFill>
              </a:rPr>
              <a:t>violated the school's computer use policy</a:t>
            </a:r>
            <a:r>
              <a:rPr lang="en-US" dirty="0" smtClean="0"/>
              <a:t>, which informs students that they cannot use copyrighted material without permission (</a:t>
            </a:r>
            <a:r>
              <a:rPr lang="en-US" dirty="0" err="1" smtClean="0"/>
              <a:t>McGonigle's</a:t>
            </a:r>
            <a:r>
              <a:rPr lang="en-US" dirty="0" smtClean="0"/>
              <a:t> photo from the school's website). </a:t>
            </a:r>
          </a:p>
          <a:p>
            <a:r>
              <a:rPr lang="en-US" dirty="0" smtClean="0"/>
              <a:t>As a result, the school suspended the two students for ten days. </a:t>
            </a:r>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a:bodyPr>
          <a:lstStyle/>
          <a:p>
            <a:r>
              <a:rPr lang="en-US" dirty="0" smtClean="0"/>
              <a:t>J.S. and her parents sued the School District, alleging that:</a:t>
            </a:r>
          </a:p>
          <a:p>
            <a:pPr lvl="1"/>
            <a:r>
              <a:rPr lang="en-US" dirty="0" smtClean="0"/>
              <a:t>the suspension </a:t>
            </a:r>
            <a:r>
              <a:rPr lang="en-US" dirty="0" smtClean="0">
                <a:solidFill>
                  <a:srgbClr val="FF0000"/>
                </a:solidFill>
              </a:rPr>
              <a:t>violated J.S.’s First Amendment free speech rights</a:t>
            </a:r>
            <a:r>
              <a:rPr lang="en-US" dirty="0" smtClean="0"/>
              <a:t>, </a:t>
            </a:r>
          </a:p>
          <a:p>
            <a:pPr lvl="1"/>
            <a:r>
              <a:rPr lang="en-US" dirty="0" smtClean="0"/>
              <a:t>that the School District’s policies were </a:t>
            </a:r>
            <a:r>
              <a:rPr lang="en-US" dirty="0" smtClean="0">
                <a:solidFill>
                  <a:srgbClr val="FF0000"/>
                </a:solidFill>
              </a:rPr>
              <a:t>unconstitutionally overbroad and vague</a:t>
            </a:r>
            <a:r>
              <a:rPr lang="en-US" dirty="0" smtClean="0"/>
              <a:t>, </a:t>
            </a:r>
          </a:p>
          <a:p>
            <a:pPr lvl="1"/>
            <a:r>
              <a:rPr lang="en-US" dirty="0" smtClean="0"/>
              <a:t>that the School District acted outside of its authority in punishing J.S. for </a:t>
            </a:r>
            <a:r>
              <a:rPr lang="en-US" dirty="0" smtClean="0">
                <a:solidFill>
                  <a:srgbClr val="FF0000"/>
                </a:solidFill>
              </a:rPr>
              <a:t>out-of-school speech</a:t>
            </a:r>
            <a:r>
              <a:rPr lang="en-US" dirty="0" smtClean="0"/>
              <a:t>.</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DECISION</a:t>
            </a:r>
            <a:endParaRPr lang="en-US" dirty="0">
              <a:solidFill>
                <a:srgbClr val="0070C0"/>
              </a:solidFill>
            </a:endParaRPr>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dirty="0" smtClean="0"/>
              <a:t>“Because J.S. was suspended from school for speech that </a:t>
            </a:r>
            <a:r>
              <a:rPr lang="en-US" dirty="0" smtClean="0">
                <a:solidFill>
                  <a:srgbClr val="FF0000"/>
                </a:solidFill>
              </a:rPr>
              <a:t>indisputably caused no substantial disruption </a:t>
            </a:r>
            <a:r>
              <a:rPr lang="en-US" dirty="0" smtClean="0"/>
              <a:t>in school and that </a:t>
            </a:r>
            <a:r>
              <a:rPr lang="en-US" dirty="0" smtClean="0">
                <a:solidFill>
                  <a:srgbClr val="FF0000"/>
                </a:solidFill>
              </a:rPr>
              <a:t>could not reasonably have led school officials to forecast substantial disruption in school</a:t>
            </a:r>
            <a:r>
              <a:rPr lang="en-US" dirty="0" smtClean="0"/>
              <a:t>, the School District’s actions violated J.S.’s First Amendment free speech rights. </a:t>
            </a:r>
          </a:p>
          <a:p>
            <a:r>
              <a:rPr lang="en-US" dirty="0" smtClean="0"/>
              <a:t>“ … However, we will affirm the District Court’s judgment that </a:t>
            </a:r>
            <a:r>
              <a:rPr lang="en-US" dirty="0" smtClean="0">
                <a:solidFill>
                  <a:srgbClr val="FF0000"/>
                </a:solidFill>
              </a:rPr>
              <a:t>the School District’s policies were not overbroad or void-for-vagueness</a:t>
            </a:r>
            <a:r>
              <a:rPr lang="en-US" dirty="0" smtClean="0"/>
              <a:t>”</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762000"/>
            <a:ext cx="3733800" cy="2544762"/>
          </a:xfrm>
        </p:spPr>
        <p:txBody>
          <a:bodyPr>
            <a:normAutofit/>
          </a:bodyPr>
          <a:lstStyle/>
          <a:p>
            <a:r>
              <a:rPr lang="en-US" b="1" dirty="0" smtClean="0"/>
              <a:t>COMMERCIAL SPEECH</a:t>
            </a:r>
            <a:endParaRPr lang="en-US" b="1" dirty="0"/>
          </a:p>
        </p:txBody>
      </p:sp>
      <p:pic>
        <p:nvPicPr>
          <p:cNvPr id="4" name="Content Placeholder 3" descr="tobacco ad pseudoscience20.jpg"/>
          <p:cNvPicPr>
            <a:picLocks noGrp="1" noChangeAspect="1"/>
          </p:cNvPicPr>
          <p:nvPr>
            <p:ph idx="1"/>
          </p:nvPr>
        </p:nvPicPr>
        <p:blipFill>
          <a:blip r:embed="rId2" cstate="print"/>
          <a:stretch>
            <a:fillRect/>
          </a:stretch>
        </p:blipFill>
        <p:spPr>
          <a:xfrm>
            <a:off x="0" y="0"/>
            <a:ext cx="4736592" cy="5638800"/>
          </a:xfrm>
        </p:spPr>
      </p:pic>
      <p:pic>
        <p:nvPicPr>
          <p:cNvPr id="65538" name="Picture 2" descr="http://d3819ii77zvwic.cloudfront.net/wp-content/uploads/2014/01/1141.jpg"/>
          <p:cNvPicPr>
            <a:picLocks noChangeAspect="1" noChangeArrowheads="1"/>
          </p:cNvPicPr>
          <p:nvPr/>
        </p:nvPicPr>
        <p:blipFill>
          <a:blip r:embed="rId3" cstate="print"/>
          <a:srcRect/>
          <a:stretch>
            <a:fillRect/>
          </a:stretch>
        </p:blipFill>
        <p:spPr bwMode="auto">
          <a:xfrm>
            <a:off x="4429125" y="4143374"/>
            <a:ext cx="4714875" cy="2714626"/>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pPr>
              <a:buNone/>
            </a:pPr>
            <a:r>
              <a:rPr lang="en-US" dirty="0" smtClean="0"/>
              <a:t>Communication in the form of advertising</a:t>
            </a:r>
          </a:p>
          <a:p>
            <a:r>
              <a:rPr lang="en-US" dirty="0" smtClean="0"/>
              <a:t>Restricted far more than expressions of opinion on religious, political, or other matters</a:t>
            </a:r>
          </a:p>
          <a:p>
            <a:r>
              <a:rPr lang="en-US" u="sng" dirty="0" smtClean="0">
                <a:solidFill>
                  <a:srgbClr val="FF0000"/>
                </a:solidFill>
              </a:rPr>
              <a:t>Federal Trade Commission</a:t>
            </a:r>
            <a:r>
              <a:rPr lang="en-US" dirty="0" smtClean="0">
                <a:solidFill>
                  <a:srgbClr val="FF0000"/>
                </a:solidFill>
              </a:rPr>
              <a:t> </a:t>
            </a:r>
            <a:r>
              <a:rPr lang="en-US" dirty="0" smtClean="0"/>
              <a:t>(FTC):  decides what kinds of materials may be advertised on radio and television, and regulates the content of advertising</a:t>
            </a:r>
          </a:p>
          <a:p>
            <a:pPr>
              <a:buNone/>
            </a:pPr>
            <a:r>
              <a:rPr lang="en-US" dirty="0" smtClean="0"/>
              <a:t>		a.  these regulations change with social     </a:t>
            </a:r>
          </a:p>
          <a:p>
            <a:pPr>
              <a:buNone/>
            </a:pPr>
            <a:r>
              <a:rPr lang="en-US" dirty="0" smtClean="0"/>
              <a:t>               mores and priorities</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126163"/>
          </a:xfrm>
        </p:spPr>
        <p:txBody>
          <a:bodyPr>
            <a:normAutofit/>
          </a:bodyPr>
          <a:lstStyle/>
          <a:p>
            <a:pPr>
              <a:buNone/>
            </a:pPr>
            <a:r>
              <a:rPr lang="en-US" dirty="0" smtClean="0"/>
              <a:t>b.  Ex. &gt; 30 years ago there would be no </a:t>
            </a:r>
            <a:r>
              <a:rPr lang="en-US" dirty="0" smtClean="0">
                <a:solidFill>
                  <a:srgbClr val="FF0000"/>
                </a:solidFill>
              </a:rPr>
              <a:t>tampon</a:t>
            </a:r>
            <a:r>
              <a:rPr lang="en-US" dirty="0" smtClean="0"/>
              <a:t> commercials but a lot of </a:t>
            </a:r>
            <a:r>
              <a:rPr lang="en-US" dirty="0" smtClean="0">
                <a:solidFill>
                  <a:srgbClr val="FF0000"/>
                </a:solidFill>
              </a:rPr>
              <a:t>cigarette </a:t>
            </a:r>
            <a:r>
              <a:rPr lang="en-US" dirty="0" smtClean="0"/>
              <a:t>commercials – the reverse is true today</a:t>
            </a:r>
          </a:p>
          <a:p>
            <a:endParaRPr lang="en-US" dirty="0"/>
          </a:p>
        </p:txBody>
      </p:sp>
      <p:pic>
        <p:nvPicPr>
          <p:cNvPr id="4" name="Content Placeholder 3" descr="7055878731_98dd0be5b6_z.jpg"/>
          <p:cNvPicPr>
            <a:picLocks noChangeAspect="1"/>
          </p:cNvPicPr>
          <p:nvPr/>
        </p:nvPicPr>
        <p:blipFill>
          <a:blip r:embed="rId2" cstate="print"/>
          <a:stretch>
            <a:fillRect/>
          </a:stretch>
        </p:blipFill>
        <p:spPr>
          <a:xfrm>
            <a:off x="0" y="1524000"/>
            <a:ext cx="4508897" cy="5334000"/>
          </a:xfrm>
          <a:prstGeom prst="rect">
            <a:avLst/>
          </a:prstGeom>
        </p:spPr>
      </p:pic>
      <p:pic>
        <p:nvPicPr>
          <p:cNvPr id="5" name="Content Placeholder 3" descr="1975-Tampax.jpg"/>
          <p:cNvPicPr>
            <a:picLocks noChangeAspect="1"/>
          </p:cNvPicPr>
          <p:nvPr/>
        </p:nvPicPr>
        <p:blipFill>
          <a:blip r:embed="rId3" cstate="print"/>
          <a:stretch>
            <a:fillRect/>
          </a:stretch>
        </p:blipFill>
        <p:spPr>
          <a:xfrm>
            <a:off x="4859214" y="1524000"/>
            <a:ext cx="4284785" cy="5570220"/>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381000"/>
            <a:ext cx="4876800" cy="6248400"/>
          </a:xfrm>
        </p:spPr>
        <p:txBody>
          <a:bodyPr>
            <a:normAutofit fontScale="92500" lnSpcReduction="10000"/>
          </a:bodyPr>
          <a:lstStyle/>
          <a:p>
            <a:pPr algn="ctr">
              <a:buNone/>
            </a:pPr>
            <a:r>
              <a:rPr lang="en-US" dirty="0" smtClean="0"/>
              <a:t>The FTC also ensures that</a:t>
            </a:r>
          </a:p>
          <a:p>
            <a:pPr algn="ctr">
              <a:buNone/>
            </a:pPr>
            <a:r>
              <a:rPr lang="en-US" dirty="0" smtClean="0"/>
              <a:t>advertisers do not make</a:t>
            </a:r>
          </a:p>
          <a:p>
            <a:pPr algn="ctr">
              <a:buNone/>
            </a:pPr>
            <a:r>
              <a:rPr lang="en-US" dirty="0" smtClean="0"/>
              <a:t>false claims for their</a:t>
            </a:r>
          </a:p>
          <a:p>
            <a:pPr algn="ctr">
              <a:buNone/>
            </a:pPr>
            <a:r>
              <a:rPr lang="en-US" dirty="0" smtClean="0"/>
              <a:t>products.</a:t>
            </a:r>
          </a:p>
          <a:p>
            <a:pPr algn="ctr">
              <a:buNone/>
            </a:pPr>
            <a:endParaRPr lang="en-US" dirty="0" smtClean="0"/>
          </a:p>
          <a:p>
            <a:pPr>
              <a:buNone/>
            </a:pPr>
            <a:r>
              <a:rPr lang="en-US" dirty="0" smtClean="0"/>
              <a:t>	a.  truth in advertising does not prevent misleading promises</a:t>
            </a:r>
          </a:p>
          <a:p>
            <a:pPr>
              <a:buNone/>
            </a:pPr>
            <a:r>
              <a:rPr lang="en-US" dirty="0" smtClean="0"/>
              <a:t>		&gt; ‘low fat’</a:t>
            </a:r>
          </a:p>
          <a:p>
            <a:pPr>
              <a:buNone/>
            </a:pPr>
            <a:r>
              <a:rPr lang="en-US" dirty="0" smtClean="0"/>
              <a:t>		&gt; ‘light’</a:t>
            </a:r>
          </a:p>
          <a:p>
            <a:pPr>
              <a:buNone/>
            </a:pPr>
            <a:r>
              <a:rPr lang="en-US" dirty="0" smtClean="0"/>
              <a:t>		&gt; ‘organic’</a:t>
            </a:r>
          </a:p>
          <a:p>
            <a:pPr>
              <a:buNone/>
            </a:pPr>
            <a:r>
              <a:rPr lang="en-US" dirty="0" smtClean="0"/>
              <a:t>		&gt; ‘natural’</a:t>
            </a:r>
          </a:p>
          <a:p>
            <a:endParaRPr lang="en-US" dirty="0"/>
          </a:p>
        </p:txBody>
      </p:sp>
      <p:pic>
        <p:nvPicPr>
          <p:cNvPr id="4" name="Content Placeholder 3" descr="cocacola.jpg"/>
          <p:cNvPicPr>
            <a:picLocks noChangeAspect="1"/>
          </p:cNvPicPr>
          <p:nvPr/>
        </p:nvPicPr>
        <p:blipFill>
          <a:blip r:embed="rId2" cstate="print"/>
          <a:stretch>
            <a:fillRect/>
          </a:stretch>
        </p:blipFill>
        <p:spPr>
          <a:xfrm>
            <a:off x="4876800" y="228600"/>
            <a:ext cx="4267200" cy="6380479"/>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solidFill>
                  <a:schemeClr val="bg1"/>
                </a:solidFill>
              </a:rPr>
              <a:t>Regulating “Indecency”</a:t>
            </a:r>
            <a:endParaRPr lang="en-US" dirty="0">
              <a:solidFill>
                <a:schemeClr val="bg1"/>
              </a:solidFill>
            </a:endParaRPr>
          </a:p>
        </p:txBody>
      </p:sp>
      <p:pic>
        <p:nvPicPr>
          <p:cNvPr id="4" name="Content Placeholder 3" descr="130826-Miley-Cyrus-VMAs_0_0.jpg"/>
          <p:cNvPicPr>
            <a:picLocks noGrp="1" noChangeAspect="1"/>
          </p:cNvPicPr>
          <p:nvPr>
            <p:ph idx="1"/>
          </p:nvPr>
        </p:nvPicPr>
        <p:blipFill>
          <a:blip r:embed="rId2" cstate="print"/>
          <a:stretch>
            <a:fillRect/>
          </a:stretch>
        </p:blipFill>
        <p:spPr>
          <a:xfrm>
            <a:off x="0" y="761999"/>
            <a:ext cx="9372600" cy="6240779"/>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4876800" cy="1265238"/>
          </a:xfrm>
        </p:spPr>
        <p:txBody>
          <a:bodyPr>
            <a:normAutofit fontScale="90000"/>
          </a:bodyPr>
          <a:lstStyle/>
          <a:p>
            <a:r>
              <a:rPr lang="en-US" dirty="0" smtClean="0">
                <a:solidFill>
                  <a:schemeClr val="tx2"/>
                </a:solidFill>
              </a:rPr>
              <a:t>Federal Communications Commission (FCC)</a:t>
            </a:r>
            <a:r>
              <a:rPr lang="en-US" dirty="0" smtClean="0"/>
              <a:t> </a:t>
            </a:r>
            <a:endParaRPr lang="en-US" dirty="0"/>
          </a:p>
        </p:txBody>
      </p:sp>
      <p:sp>
        <p:nvSpPr>
          <p:cNvPr id="3" name="Content Placeholder 2"/>
          <p:cNvSpPr>
            <a:spLocks noGrp="1"/>
          </p:cNvSpPr>
          <p:nvPr>
            <p:ph idx="1"/>
          </p:nvPr>
        </p:nvSpPr>
        <p:spPr>
          <a:xfrm>
            <a:off x="0" y="1600200"/>
            <a:ext cx="4800600" cy="4525963"/>
          </a:xfrm>
        </p:spPr>
        <p:txBody>
          <a:bodyPr/>
          <a:lstStyle/>
          <a:p>
            <a:endParaRPr lang="en-US" dirty="0" smtClean="0"/>
          </a:p>
          <a:p>
            <a:r>
              <a:rPr lang="en-US" dirty="0" smtClean="0"/>
              <a:t>Regulates the content, nature, and very existence of radio and television broadcasting</a:t>
            </a:r>
            <a:endParaRPr lang="en-US" dirty="0"/>
          </a:p>
        </p:txBody>
      </p:sp>
      <p:pic>
        <p:nvPicPr>
          <p:cNvPr id="4" name="Content Placeholder 3" descr="janet.jpg"/>
          <p:cNvPicPr>
            <a:picLocks noChangeAspect="1"/>
          </p:cNvPicPr>
          <p:nvPr/>
        </p:nvPicPr>
        <p:blipFill>
          <a:blip r:embed="rId2" cstate="print"/>
          <a:stretch>
            <a:fillRect/>
          </a:stretch>
        </p:blipFill>
        <p:spPr>
          <a:xfrm>
            <a:off x="4457700" y="228600"/>
            <a:ext cx="4686300" cy="6248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Incorporation Doctrine</a:t>
            </a:r>
            <a:endParaRPr lang="en-US" dirty="0">
              <a:solidFill>
                <a:srgbClr val="0070C0"/>
              </a:solidFill>
            </a:endParaRPr>
          </a:p>
        </p:txBody>
      </p:sp>
      <p:sp>
        <p:nvSpPr>
          <p:cNvPr id="3" name="Content Placeholder 2"/>
          <p:cNvSpPr>
            <a:spLocks noGrp="1"/>
          </p:cNvSpPr>
          <p:nvPr>
            <p:ph idx="1"/>
          </p:nvPr>
        </p:nvSpPr>
        <p:spPr/>
        <p:txBody>
          <a:bodyPr>
            <a:normAutofit fontScale="70000" lnSpcReduction="20000"/>
          </a:bodyPr>
          <a:lstStyle/>
          <a:p>
            <a:r>
              <a:rPr lang="en-US" dirty="0" smtClean="0"/>
              <a:t>the legal concept under which the Supreme Court has </a:t>
            </a:r>
            <a:r>
              <a:rPr lang="en-US" dirty="0" smtClean="0">
                <a:solidFill>
                  <a:srgbClr val="FF0000"/>
                </a:solidFill>
              </a:rPr>
              <a:t>nationalized the Bill of Rights</a:t>
            </a:r>
            <a:r>
              <a:rPr lang="en-US" dirty="0" smtClean="0"/>
              <a:t> by making most of its provisions applicable to the states through the </a:t>
            </a:r>
            <a:r>
              <a:rPr lang="en-US" dirty="0" smtClean="0">
                <a:solidFill>
                  <a:srgbClr val="FF0000"/>
                </a:solidFill>
              </a:rPr>
              <a:t>Fourteenth Amendment</a:t>
            </a:r>
          </a:p>
          <a:p>
            <a:r>
              <a:rPr lang="en-US" dirty="0" smtClean="0"/>
              <a:t>a.  not everyone agreed with this idea that the 14</a:t>
            </a:r>
            <a:r>
              <a:rPr lang="en-US" baseline="30000" dirty="0" smtClean="0"/>
              <a:t>th</a:t>
            </a:r>
            <a:r>
              <a:rPr lang="en-US" dirty="0" smtClean="0"/>
              <a:t> Amendment incorporated parts of the Bill of Rights into state laws; in 1985, Edwin Meese (then U.S. Attorney General) strongly criticized </a:t>
            </a:r>
            <a:r>
              <a:rPr lang="en-US" i="1" dirty="0" err="1" smtClean="0"/>
              <a:t>Gitlow</a:t>
            </a:r>
            <a:r>
              <a:rPr lang="en-US" i="1" dirty="0" smtClean="0"/>
              <a:t> </a:t>
            </a:r>
            <a:r>
              <a:rPr lang="en-US" dirty="0" smtClean="0"/>
              <a:t>and called for the disincorporation of the Bill of Rights</a:t>
            </a:r>
          </a:p>
          <a:p>
            <a:r>
              <a:rPr lang="en-US" dirty="0" smtClean="0"/>
              <a:t>b.  gradually the Supreme Court applied most of the Bill of Rights to the states, particularly during the era of chief Justice Earl Warren in the 1960s</a:t>
            </a:r>
          </a:p>
          <a:p>
            <a:r>
              <a:rPr lang="en-US" dirty="0" smtClean="0"/>
              <a:t>c.  so far only the 3</a:t>
            </a:r>
            <a:r>
              <a:rPr lang="en-US" baseline="30000" dirty="0" smtClean="0"/>
              <a:t>rd</a:t>
            </a:r>
            <a:r>
              <a:rPr lang="en-US" dirty="0" smtClean="0"/>
              <a:t>, and 7</a:t>
            </a:r>
            <a:r>
              <a:rPr lang="en-US" baseline="30000" dirty="0" smtClean="0"/>
              <a:t>th</a:t>
            </a:r>
            <a:r>
              <a:rPr lang="en-US" dirty="0" smtClean="0"/>
              <a:t> Amendments, the grand jury requirement of the 5</a:t>
            </a:r>
            <a:r>
              <a:rPr lang="en-US" baseline="30000" dirty="0" smtClean="0"/>
              <a:t>th</a:t>
            </a:r>
            <a:r>
              <a:rPr lang="en-US" dirty="0" smtClean="0"/>
              <a:t> Amendment, and the prohibition against excessive fines and bail in the 8</a:t>
            </a:r>
            <a:r>
              <a:rPr lang="en-US" baseline="30000" dirty="0" smtClean="0"/>
              <a:t>th</a:t>
            </a:r>
            <a:r>
              <a:rPr lang="en-US" dirty="0" smtClean="0"/>
              <a:t> Amendment have not been applied to the states</a:t>
            </a:r>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CBS Corp. v. FCC, 2011</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FCC fined New York-based CBS $550,000 for ‘indecency’ after viewers got a glimpse of Janet Jackson’s breast for 9/16 of a second during the 2004 Super Bowl halftime show.</a:t>
            </a:r>
          </a:p>
          <a:p>
            <a:r>
              <a:rPr lang="en-US" dirty="0" smtClean="0"/>
              <a:t>U.S. Court of Appeals in Philadelphia ruled in July 2008 that the FCC’s policy on determining indecency was “arbitrary and capricious” and tossed the agency’s $550,000 fine.</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FREEDOM OF THE PRESS</a:t>
            </a:r>
            <a:endParaRPr lang="en-US" dirty="0"/>
          </a:p>
        </p:txBody>
      </p:sp>
      <p:pic>
        <p:nvPicPr>
          <p:cNvPr id="4" name="Content Placeholder 3" descr="jeffersonpress.jpg"/>
          <p:cNvPicPr>
            <a:picLocks noGrp="1" noChangeAspect="1"/>
          </p:cNvPicPr>
          <p:nvPr>
            <p:ph idx="1"/>
          </p:nvPr>
        </p:nvPicPr>
        <p:blipFill>
          <a:blip r:embed="rId2" cstate="print"/>
          <a:stretch>
            <a:fillRect/>
          </a:stretch>
        </p:blipFill>
        <p:spPr>
          <a:xfrm>
            <a:off x="1219200" y="838200"/>
            <a:ext cx="6477000" cy="6477000"/>
          </a:xfr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solidFill>
                  <a:srgbClr val="0070C0"/>
                </a:solidFill>
              </a:rPr>
              <a:t>Near v. Minnesota</a:t>
            </a:r>
            <a:r>
              <a:rPr lang="en-US" dirty="0" smtClean="0">
                <a:solidFill>
                  <a:srgbClr val="0070C0"/>
                </a:solidFill>
              </a:rPr>
              <a:t> (1931)</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The 1</a:t>
            </a:r>
            <a:r>
              <a:rPr lang="en-US" baseline="30000" dirty="0" smtClean="0"/>
              <a:t>st</a:t>
            </a:r>
            <a:r>
              <a:rPr lang="en-US" dirty="0" smtClean="0"/>
              <a:t> amendment protects newspapers from </a:t>
            </a:r>
            <a:r>
              <a:rPr lang="en-US" dirty="0" smtClean="0">
                <a:solidFill>
                  <a:srgbClr val="FF0000"/>
                </a:solidFill>
              </a:rPr>
              <a:t>prior restraint </a:t>
            </a:r>
            <a:r>
              <a:rPr lang="en-US" dirty="0" smtClean="0"/>
              <a:t>(government censorship)</a:t>
            </a:r>
          </a:p>
          <a:p>
            <a:r>
              <a:rPr lang="en-US" sz="2800" i="1" u="sng" dirty="0" smtClean="0"/>
              <a:t>Hazelwood School District v. </a:t>
            </a:r>
            <a:r>
              <a:rPr lang="en-US" sz="2800" i="1" u="sng" dirty="0" err="1" smtClean="0"/>
              <a:t>Kuhlmeier</a:t>
            </a:r>
            <a:r>
              <a:rPr lang="en-US" sz="2800" i="1" u="sng" dirty="0" smtClean="0"/>
              <a:t> </a:t>
            </a:r>
            <a:r>
              <a:rPr lang="en-US" sz="2800" i="1" dirty="0" smtClean="0"/>
              <a:t> </a:t>
            </a:r>
            <a:r>
              <a:rPr lang="en-US" sz="2800" dirty="0" smtClean="0"/>
              <a:t>(1988): High School newspapers were not ‘public forums’ and could be regulated in “any reasonable manner” by school officials</a:t>
            </a:r>
          </a:p>
          <a:p>
            <a:r>
              <a:rPr lang="en-US" sz="2800" dirty="0" smtClean="0"/>
              <a:t>Prior Restraint is also found constitutional in national security/classified information cases</a:t>
            </a:r>
            <a:endParaRPr lang="en-US" sz="28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fontScale="70000" lnSpcReduction="20000"/>
          </a:bodyPr>
          <a:lstStyle/>
          <a:p>
            <a:r>
              <a:rPr lang="en-US" b="1" dirty="0" smtClean="0"/>
              <a:t>Libel</a:t>
            </a:r>
            <a:r>
              <a:rPr lang="en-US" dirty="0" smtClean="0"/>
              <a:t>:  the publication of false or malicious statements that damages someone’s reputation (</a:t>
            </a:r>
            <a:r>
              <a:rPr lang="en-US" b="1" dirty="0" smtClean="0"/>
              <a:t>Slander</a:t>
            </a:r>
            <a:r>
              <a:rPr lang="en-US" dirty="0" smtClean="0"/>
              <a:t> is spoken defamation)</a:t>
            </a:r>
          </a:p>
          <a:p>
            <a:pPr>
              <a:buNone/>
            </a:pPr>
            <a:r>
              <a:rPr lang="en-US" sz="3400" b="1" i="1" dirty="0" smtClean="0">
                <a:solidFill>
                  <a:srgbClr val="0070C0"/>
                </a:solidFill>
              </a:rPr>
              <a:t>New York Times v. Sullivan</a:t>
            </a:r>
            <a:r>
              <a:rPr lang="en-US" sz="3400" dirty="0" smtClean="0">
                <a:solidFill>
                  <a:srgbClr val="0070C0"/>
                </a:solidFill>
              </a:rPr>
              <a:t>, 1964</a:t>
            </a:r>
            <a:r>
              <a:rPr lang="en-US" sz="3400" dirty="0" smtClean="0"/>
              <a:t>:  Court established the guidelines for determining whether public officials and public figures could win damage suits for libel</a:t>
            </a:r>
          </a:p>
          <a:p>
            <a:r>
              <a:rPr lang="en-US" sz="3400" dirty="0" smtClean="0"/>
              <a:t>a.  Court said that statements about public figures are libelous only if made with </a:t>
            </a:r>
            <a:r>
              <a:rPr lang="en-US" sz="3400" dirty="0" smtClean="0">
                <a:solidFill>
                  <a:srgbClr val="FF0000"/>
                </a:solidFill>
              </a:rPr>
              <a:t>malice and reckless disregard for the truth</a:t>
            </a:r>
          </a:p>
          <a:p>
            <a:r>
              <a:rPr lang="en-US" sz="3400" dirty="0" smtClean="0"/>
              <a:t>b.  the right to criticize the government or public official is not libel or slander</a:t>
            </a:r>
          </a:p>
          <a:p>
            <a:r>
              <a:rPr lang="en-US" sz="3400" dirty="0" smtClean="0"/>
              <a:t>Private persons only need to show that statements about them were </a:t>
            </a:r>
            <a:r>
              <a:rPr lang="en-US" sz="3400" dirty="0" smtClean="0">
                <a:solidFill>
                  <a:srgbClr val="FF0000"/>
                </a:solidFill>
              </a:rPr>
              <a:t>defamatory falsehoods and that the author was negligent</a:t>
            </a:r>
          </a:p>
          <a:p>
            <a:pPr>
              <a:buNone/>
            </a:pPr>
            <a:r>
              <a:rPr lang="en-US" dirty="0" smtClean="0"/>
              <a:t>It is unusual for someone to win a libel case</a:t>
            </a:r>
          </a:p>
          <a:p>
            <a:r>
              <a:rPr lang="en-US" dirty="0" smtClean="0"/>
              <a:t>a.  Usually most people do not want to draw attention to critical statements made about them</a:t>
            </a:r>
          </a:p>
          <a:p>
            <a:r>
              <a:rPr lang="en-US" dirty="0" smtClean="0"/>
              <a:t>Courts have ruled that parodies and jokes are allowed a lot of freedom when it comes to public figures</a:t>
            </a:r>
          </a:p>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25762"/>
          </a:xfrm>
        </p:spPr>
        <p:txBody>
          <a:bodyPr>
            <a:normAutofit fontScale="90000"/>
          </a:bodyPr>
          <a:lstStyle/>
          <a:p>
            <a:r>
              <a:rPr lang="en-US" dirty="0" smtClean="0"/>
              <a:t>Two facets of the freedom of assembly:</a:t>
            </a:r>
            <a:br>
              <a:rPr lang="en-US" dirty="0" smtClean="0"/>
            </a:br>
            <a:r>
              <a:rPr lang="en-US" dirty="0" smtClean="0">
                <a:solidFill>
                  <a:srgbClr val="FF0000"/>
                </a:solidFill>
              </a:rPr>
              <a:t>Right to Assemble</a:t>
            </a:r>
            <a:r>
              <a:rPr lang="en-US" dirty="0" smtClean="0"/>
              <a:t>: to gather together in order to make a statement</a:t>
            </a:r>
            <a:br>
              <a:rPr lang="en-US" dirty="0" smtClean="0"/>
            </a:br>
            <a:endParaRPr lang="en-US" dirty="0"/>
          </a:p>
        </p:txBody>
      </p:sp>
      <p:pic>
        <p:nvPicPr>
          <p:cNvPr id="4" name="Content Placeholder 3" descr="assembly.jpg"/>
          <p:cNvPicPr>
            <a:picLocks noGrp="1" noChangeAspect="1"/>
          </p:cNvPicPr>
          <p:nvPr>
            <p:ph idx="1"/>
          </p:nvPr>
        </p:nvPicPr>
        <p:blipFill>
          <a:blip r:embed="rId2" cstate="print"/>
          <a:stretch>
            <a:fillRect/>
          </a:stretch>
        </p:blipFill>
        <p:spPr>
          <a:xfrm>
            <a:off x="1732568" y="2590799"/>
            <a:ext cx="5582632" cy="4002641"/>
          </a:xfr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ccupyprotest.jpg"/>
          <p:cNvPicPr>
            <a:picLocks noChangeAspect="1"/>
          </p:cNvPicPr>
          <p:nvPr/>
        </p:nvPicPr>
        <p:blipFill>
          <a:blip r:embed="rId2" cstate="print"/>
          <a:stretch>
            <a:fillRect/>
          </a:stretch>
        </p:blipFill>
        <p:spPr>
          <a:xfrm>
            <a:off x="3020786" y="3429000"/>
            <a:ext cx="6123214" cy="3429000"/>
          </a:xfrm>
          <a:prstGeom prst="rect">
            <a:avLst/>
          </a:prstGeom>
        </p:spPr>
      </p:pic>
      <p:sp>
        <p:nvSpPr>
          <p:cNvPr id="2" name="Title 1"/>
          <p:cNvSpPr>
            <a:spLocks noGrp="1"/>
          </p:cNvSpPr>
          <p:nvPr>
            <p:ph type="title"/>
          </p:nvPr>
        </p:nvSpPr>
        <p:spPr/>
        <p:txBody>
          <a:bodyPr/>
          <a:lstStyle/>
          <a:p>
            <a:endParaRPr lang="en-US"/>
          </a:p>
        </p:txBody>
      </p:sp>
      <p:pic>
        <p:nvPicPr>
          <p:cNvPr id="4" name="Content Placeholder 3" descr="teaparty.jpg"/>
          <p:cNvPicPr>
            <a:picLocks noGrp="1" noChangeAspect="1"/>
          </p:cNvPicPr>
          <p:nvPr>
            <p:ph idx="1"/>
          </p:nvPr>
        </p:nvPicPr>
        <p:blipFill>
          <a:blip r:embed="rId3" cstate="print"/>
          <a:stretch>
            <a:fillRect/>
          </a:stretch>
        </p:blipFill>
        <p:spPr>
          <a:xfrm>
            <a:off x="380999" y="304800"/>
            <a:ext cx="4953001" cy="3295998"/>
          </a:xfr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pPr lvl="1" algn="ctr" rtl="0">
              <a:spcBef>
                <a:spcPct val="0"/>
              </a:spcBef>
            </a:pPr>
            <a:r>
              <a:rPr lang="en-US" sz="3200" dirty="0" smtClean="0">
                <a:solidFill>
                  <a:srgbClr val="FF0000"/>
                </a:solidFill>
              </a:rPr>
              <a:t>Right to Associate</a:t>
            </a:r>
            <a:r>
              <a:rPr lang="en-US" sz="3200" dirty="0" smtClean="0"/>
              <a:t>:  freedom to associate with people who share a common interest </a:t>
            </a:r>
            <a:r>
              <a:rPr lang="en-US" dirty="0" smtClean="0"/>
              <a:t/>
            </a:r>
            <a:br>
              <a:rPr lang="en-US" dirty="0" smtClean="0"/>
            </a:br>
            <a:endParaRPr lang="en-US" dirty="0"/>
          </a:p>
        </p:txBody>
      </p:sp>
      <p:pic>
        <p:nvPicPr>
          <p:cNvPr id="4" name="Content Placeholder 3" descr="jedi.jpg"/>
          <p:cNvPicPr>
            <a:picLocks noGrp="1" noChangeAspect="1"/>
          </p:cNvPicPr>
          <p:nvPr>
            <p:ph idx="1"/>
          </p:nvPr>
        </p:nvPicPr>
        <p:blipFill>
          <a:blip r:embed="rId2" cstate="print"/>
          <a:stretch>
            <a:fillRect/>
          </a:stretch>
        </p:blipFill>
        <p:spPr>
          <a:xfrm>
            <a:off x="0" y="2819400"/>
            <a:ext cx="5391740" cy="4038600"/>
          </a:xfrm>
        </p:spPr>
      </p:pic>
      <p:pic>
        <p:nvPicPr>
          <p:cNvPr id="6" name="Picture 5" descr="bronies.jpg"/>
          <p:cNvPicPr>
            <a:picLocks noChangeAspect="1"/>
          </p:cNvPicPr>
          <p:nvPr/>
        </p:nvPicPr>
        <p:blipFill>
          <a:blip r:embed="rId3" cstate="print"/>
          <a:stretch>
            <a:fillRect/>
          </a:stretch>
        </p:blipFill>
        <p:spPr>
          <a:xfrm>
            <a:off x="3067050" y="1066800"/>
            <a:ext cx="6076950" cy="3419475"/>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ambla.jpg"/>
          <p:cNvPicPr>
            <a:picLocks noGrp="1" noChangeAspect="1"/>
          </p:cNvPicPr>
          <p:nvPr>
            <p:ph idx="1"/>
          </p:nvPr>
        </p:nvPicPr>
        <p:blipFill>
          <a:blip r:embed="rId2" cstate="print"/>
          <a:stretch>
            <a:fillRect/>
          </a:stretch>
        </p:blipFill>
        <p:spPr>
          <a:xfrm>
            <a:off x="533400" y="457200"/>
            <a:ext cx="3916326" cy="5181600"/>
          </a:xfrm>
        </p:spPr>
      </p:pic>
      <p:pic>
        <p:nvPicPr>
          <p:cNvPr id="5" name="Picture 4" descr="nysut.jpg"/>
          <p:cNvPicPr>
            <a:picLocks noChangeAspect="1"/>
          </p:cNvPicPr>
          <p:nvPr/>
        </p:nvPicPr>
        <p:blipFill>
          <a:blip r:embed="rId3" cstate="print"/>
          <a:stretch>
            <a:fillRect/>
          </a:stretch>
        </p:blipFill>
        <p:spPr>
          <a:xfrm>
            <a:off x="4495800" y="429014"/>
            <a:ext cx="4038600" cy="5295511"/>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Freedom of Assembly</a:t>
            </a:r>
            <a:endParaRPr lang="en-US" dirty="0">
              <a:solidFill>
                <a:srgbClr val="0070C0"/>
              </a:solidFill>
            </a:endParaRPr>
          </a:p>
        </p:txBody>
      </p:sp>
      <p:sp>
        <p:nvSpPr>
          <p:cNvPr id="3" name="Content Placeholder 2"/>
          <p:cNvSpPr>
            <a:spLocks noGrp="1"/>
          </p:cNvSpPr>
          <p:nvPr>
            <p:ph idx="1"/>
          </p:nvPr>
        </p:nvSpPr>
        <p:spPr>
          <a:xfrm>
            <a:off x="457200" y="1219200"/>
            <a:ext cx="8229600" cy="4906963"/>
          </a:xfrm>
        </p:spPr>
        <p:txBody>
          <a:bodyPr>
            <a:normAutofit fontScale="70000" lnSpcReduction="20000"/>
          </a:bodyPr>
          <a:lstStyle/>
          <a:p>
            <a:pPr>
              <a:buNone/>
            </a:pPr>
            <a:r>
              <a:rPr lang="en-US" dirty="0" smtClean="0"/>
              <a:t>The freedom to assemble is the basis for forming interest groups and political parties, for picketing and protesting in groups</a:t>
            </a:r>
          </a:p>
          <a:p>
            <a:r>
              <a:rPr lang="en-US" dirty="0" smtClean="0"/>
              <a:t>1.  this freedom can conflict with other societal values when it </a:t>
            </a:r>
            <a:r>
              <a:rPr lang="en-US" i="1" dirty="0" smtClean="0">
                <a:solidFill>
                  <a:srgbClr val="0070C0"/>
                </a:solidFill>
              </a:rPr>
              <a:t>disrupts public order </a:t>
            </a:r>
            <a:r>
              <a:rPr lang="en-US" dirty="0" smtClean="0"/>
              <a:t>(traffic, peace, quiet, etc)</a:t>
            </a:r>
          </a:p>
          <a:p>
            <a:r>
              <a:rPr lang="en-US" dirty="0" smtClean="0"/>
              <a:t>2.  </a:t>
            </a:r>
            <a:r>
              <a:rPr lang="en-US" dirty="0" smtClean="0">
                <a:solidFill>
                  <a:srgbClr val="FF0000"/>
                </a:solidFill>
              </a:rPr>
              <a:t>Time, Place, and Manner</a:t>
            </a:r>
            <a:r>
              <a:rPr lang="en-US" dirty="0" smtClean="0"/>
              <a:t>:  within reasonable limits, freedom of assembly includes the rights to parade, picket, and protest</a:t>
            </a:r>
          </a:p>
          <a:p>
            <a:r>
              <a:rPr lang="en-US" dirty="0" smtClean="0"/>
              <a:t>3.  no group can hold a spontaneous demonstration anytime or anywhere it chooses</a:t>
            </a:r>
          </a:p>
          <a:p>
            <a:r>
              <a:rPr lang="en-US" dirty="0" smtClean="0"/>
              <a:t>4.  usually groups must apply for a </a:t>
            </a:r>
            <a:r>
              <a:rPr lang="en-US" dirty="0" smtClean="0">
                <a:solidFill>
                  <a:srgbClr val="FF0000"/>
                </a:solidFill>
              </a:rPr>
              <a:t>permit</a:t>
            </a:r>
            <a:r>
              <a:rPr lang="en-US" dirty="0" smtClean="0"/>
              <a:t> from there local city government and post a bond of a few hundred dollars</a:t>
            </a:r>
          </a:p>
          <a:p>
            <a:pPr lvl="1"/>
            <a:r>
              <a:rPr lang="en-US" dirty="0" smtClean="0"/>
              <a:t>a.  the government must grant the permit as long as the group pledges to have its demonstration at a time and place that allows the police to prevent major disruptions</a:t>
            </a:r>
          </a:p>
          <a:p>
            <a:r>
              <a:rPr lang="en-US" dirty="0" smtClean="0"/>
              <a:t>5.  there are no limitations on the content of the group’s message</a:t>
            </a:r>
          </a:p>
          <a:p>
            <a:r>
              <a:rPr lang="en-US" dirty="0" smtClean="0"/>
              <a:t>6.  the balance between freedom and order is tested when protest verges on harassment (abortion clinics, cemeteries, etc.)</a:t>
            </a:r>
          </a:p>
          <a:p>
            <a:endParaRPr lang="en-US"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70C0"/>
                </a:solidFill>
              </a:rPr>
              <a:t>NAACP v. Alabama</a:t>
            </a:r>
            <a:r>
              <a:rPr lang="en-US" dirty="0" smtClean="0">
                <a:solidFill>
                  <a:srgbClr val="0070C0"/>
                </a:solidFill>
              </a:rPr>
              <a:t>, 1958</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The Supreme Court protected the right to assemble peaceably when it decided that the NAACP did not have to reveal its membership list and thus subject its members to harassment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OF RELIGION”</a:t>
            </a:r>
            <a:endParaRPr lang="en-US" dirty="0"/>
          </a:p>
        </p:txBody>
      </p:sp>
      <p:sp>
        <p:nvSpPr>
          <p:cNvPr id="3" name="Content Placeholder 2"/>
          <p:cNvSpPr>
            <a:spLocks noGrp="1"/>
          </p:cNvSpPr>
          <p:nvPr>
            <p:ph idx="1"/>
          </p:nvPr>
        </p:nvSpPr>
        <p:spPr/>
        <p:txBody>
          <a:bodyPr>
            <a:normAutofit/>
          </a:bodyPr>
          <a:lstStyle/>
          <a:p>
            <a:r>
              <a:rPr lang="en-US" dirty="0" smtClean="0"/>
              <a:t>The 1</a:t>
            </a:r>
            <a:r>
              <a:rPr lang="en-US" baseline="30000" dirty="0" smtClean="0"/>
              <a:t>st</a:t>
            </a:r>
            <a:r>
              <a:rPr lang="en-US" dirty="0" smtClean="0"/>
              <a:t> amendment does not, in fact, specifically protect the “freedom of religion” … instead, it creates two very specific limitations on government re: religion &gt; </a:t>
            </a:r>
            <a:r>
              <a:rPr lang="en-US" sz="4000" b="1" dirty="0" smtClean="0">
                <a:latin typeface="Garamond" pitchFamily="18" charset="0"/>
              </a:rPr>
              <a:t>“</a:t>
            </a:r>
            <a:r>
              <a:rPr lang="en-US" sz="4000" b="1" i="1" dirty="0" smtClean="0">
                <a:solidFill>
                  <a:srgbClr val="FF0000"/>
                </a:solidFill>
                <a:latin typeface="Garamond" pitchFamily="18" charset="0"/>
              </a:rPr>
              <a:t>Congress shall make no law respecting an establishment of religion</a:t>
            </a:r>
            <a:r>
              <a:rPr lang="en-US" sz="4000" b="1" i="1" dirty="0" smtClean="0">
                <a:latin typeface="Garamond" pitchFamily="18" charset="0"/>
              </a:rPr>
              <a:t>, </a:t>
            </a:r>
            <a:r>
              <a:rPr lang="en-US" sz="4000" b="1" i="1" dirty="0" smtClean="0">
                <a:solidFill>
                  <a:srgbClr val="0070C0"/>
                </a:solidFill>
                <a:latin typeface="Garamond" pitchFamily="18" charset="0"/>
              </a:rPr>
              <a:t>or prohibiting the free exercise thereof</a:t>
            </a:r>
            <a:r>
              <a:rPr lang="en-US" sz="4000" b="1" i="1" dirty="0" smtClean="0">
                <a:latin typeface="Garamond" pitchFamily="18" charset="0"/>
              </a:rPr>
              <a:t>; …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Amendment</a:t>
            </a:r>
            <a:endParaRPr lang="en-US" dirty="0"/>
          </a:p>
        </p:txBody>
      </p:sp>
      <p:sp>
        <p:nvSpPr>
          <p:cNvPr id="3" name="Content Placeholder 2"/>
          <p:cNvSpPr>
            <a:spLocks noGrp="1"/>
          </p:cNvSpPr>
          <p:nvPr>
            <p:ph idx="1"/>
          </p:nvPr>
        </p:nvSpPr>
        <p:spPr/>
        <p:txBody>
          <a:bodyPr/>
          <a:lstStyle/>
          <a:p>
            <a:pPr algn="ctr">
              <a:buNone/>
            </a:pPr>
            <a:r>
              <a:rPr lang="en-US" sz="4400" i="1" dirty="0" smtClean="0"/>
              <a:t>"</a:t>
            </a:r>
            <a:r>
              <a:rPr lang="en-US" sz="4400" i="1" dirty="0" smtClean="0">
                <a:solidFill>
                  <a:srgbClr val="0070C0"/>
                </a:solidFill>
              </a:rPr>
              <a:t>A well regulated Militia, being necessary to the security of a free State</a:t>
            </a:r>
            <a:r>
              <a:rPr lang="en-US" sz="4400" i="1" dirty="0" smtClean="0"/>
              <a:t>, </a:t>
            </a:r>
            <a:r>
              <a:rPr lang="en-US" sz="4400" i="1" dirty="0" smtClean="0">
                <a:solidFill>
                  <a:srgbClr val="FF0000"/>
                </a:solidFill>
              </a:rPr>
              <a:t>the right of the people to keep and bear Arms, shall not be infringed</a:t>
            </a:r>
            <a:r>
              <a:rPr lang="en-US" sz="4400" i="1" dirty="0" smtClean="0"/>
              <a:t>."</a:t>
            </a:r>
            <a:endParaRPr lang="en-US" sz="4400" i="1"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eararms3.jpg"/>
          <p:cNvPicPr>
            <a:picLocks noGrp="1" noChangeAspect="1"/>
          </p:cNvPicPr>
          <p:nvPr>
            <p:ph idx="1"/>
          </p:nvPr>
        </p:nvPicPr>
        <p:blipFill>
          <a:blip r:embed="rId2" cstate="print"/>
          <a:stretch>
            <a:fillRect/>
          </a:stretch>
        </p:blipFill>
        <p:spPr>
          <a:xfrm>
            <a:off x="381000" y="0"/>
            <a:ext cx="8344810" cy="6719198"/>
          </a:xfr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The Collective Rights Theory</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dirty="0" smtClean="0"/>
              <a:t>The Framers intended ONLY to restrict </a:t>
            </a:r>
            <a:r>
              <a:rPr lang="en-US" u="sng" dirty="0" smtClean="0"/>
              <a:t>Congress</a:t>
            </a:r>
            <a:r>
              <a:rPr lang="en-US" dirty="0" smtClean="0"/>
              <a:t> from legislating away a state's right to self-defense. </a:t>
            </a:r>
          </a:p>
          <a:p>
            <a:r>
              <a:rPr lang="en-US" dirty="0" smtClean="0"/>
              <a:t>A collective rights theory asserts that citizens do not have an </a:t>
            </a:r>
            <a:r>
              <a:rPr lang="en-US" i="1" dirty="0" smtClean="0"/>
              <a:t>individual</a:t>
            </a:r>
            <a:r>
              <a:rPr lang="en-US" dirty="0" smtClean="0"/>
              <a:t> right to possess guns and that local, state, and federal legislative bodies therefore possess the authority to regulate firearms without implicating a constitutional right.</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eararms1.jpg"/>
          <p:cNvPicPr>
            <a:picLocks noGrp="1" noChangeAspect="1"/>
          </p:cNvPicPr>
          <p:nvPr>
            <p:ph idx="1"/>
          </p:nvPr>
        </p:nvPicPr>
        <p:blipFill>
          <a:blip r:embed="rId2" cstate="print"/>
          <a:stretch>
            <a:fillRect/>
          </a:stretch>
        </p:blipFill>
        <p:spPr>
          <a:xfrm>
            <a:off x="-247651" y="381000"/>
            <a:ext cx="9391651" cy="4419600"/>
          </a:xfr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solidFill>
                  <a:srgbClr val="0070C0"/>
                </a:solidFill>
              </a:rPr>
              <a:t>United States v. Miller </a:t>
            </a:r>
            <a:r>
              <a:rPr lang="en-US" dirty="0" smtClean="0"/>
              <a:t>(1939)</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Court adopted a collective rights approach in this case, determining that Congress could regulate a sawed-off shotgun that had moved in interstate commerce under the National Firearms Act of 1934 because the evidence did not suggest that the shotgun </a:t>
            </a:r>
            <a:r>
              <a:rPr lang="en-US" i="1" dirty="0" smtClean="0"/>
              <a:t>"has some reasonable relationship to the preservation or efficiency of a well regulated militia . . . ." </a:t>
            </a:r>
          </a:p>
          <a:p>
            <a:r>
              <a:rPr lang="en-US" dirty="0" smtClean="0"/>
              <a:t>The Court then explained that the Framers included the Second Amendment to ensure the effectiveness of the military.</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Individual Right Theory</a:t>
            </a:r>
            <a:endParaRPr lang="en-US" dirty="0">
              <a:solidFill>
                <a:srgbClr val="FF0000"/>
              </a:solidFill>
            </a:endParaRPr>
          </a:p>
        </p:txBody>
      </p:sp>
      <p:sp>
        <p:nvSpPr>
          <p:cNvPr id="3" name="Content Placeholder 2"/>
          <p:cNvSpPr>
            <a:spLocks noGrp="1"/>
          </p:cNvSpPr>
          <p:nvPr>
            <p:ph idx="1"/>
          </p:nvPr>
        </p:nvSpPr>
        <p:spPr>
          <a:xfrm>
            <a:off x="457200" y="1371600"/>
            <a:ext cx="8229600" cy="5257800"/>
          </a:xfrm>
        </p:spPr>
        <p:txBody>
          <a:bodyPr>
            <a:normAutofit/>
          </a:bodyPr>
          <a:lstStyle/>
          <a:p>
            <a:r>
              <a:rPr lang="en-US" dirty="0" smtClean="0"/>
              <a:t>The Amendment's phrase </a:t>
            </a:r>
            <a:r>
              <a:rPr lang="en-US" i="1" dirty="0" smtClean="0"/>
              <a:t>"the right of the people to keep and bear Arms" </a:t>
            </a:r>
            <a:r>
              <a:rPr lang="en-US" dirty="0" smtClean="0"/>
              <a:t>creates an individual constitutional right for citizens of the United States. </a:t>
            </a:r>
          </a:p>
          <a:p>
            <a:r>
              <a:rPr lang="en-US" dirty="0" smtClean="0"/>
              <a:t>Under this theory, the Constitution restricts legislative bodies from prohibiting firearm possession, or at the very least, renders prohibitory and restrictive regulation presumptively unconstitutional.</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eararms2.jpg"/>
          <p:cNvPicPr>
            <a:picLocks noGrp="1" noChangeAspect="1"/>
          </p:cNvPicPr>
          <p:nvPr>
            <p:ph idx="1"/>
          </p:nvPr>
        </p:nvPicPr>
        <p:blipFill>
          <a:blip r:embed="rId2" cstate="print"/>
          <a:stretch>
            <a:fillRect/>
          </a:stretch>
        </p:blipFill>
        <p:spPr>
          <a:xfrm>
            <a:off x="533400" y="-304800"/>
            <a:ext cx="7391400" cy="7391400"/>
          </a:xfr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pPr>
              <a:buNone/>
            </a:pPr>
            <a:r>
              <a:rPr lang="en-US" i="1" u="sng" dirty="0" smtClean="0">
                <a:solidFill>
                  <a:srgbClr val="0070C0"/>
                </a:solidFill>
              </a:rPr>
              <a:t>District of Columbia v. Heller </a:t>
            </a:r>
            <a:r>
              <a:rPr lang="en-US" i="1" dirty="0" smtClean="0"/>
              <a:t>(2008):</a:t>
            </a:r>
          </a:p>
          <a:p>
            <a:r>
              <a:rPr lang="en-US" dirty="0" smtClean="0"/>
              <a:t>proclaimed that the Second Amendment established an individual right for U.S. citizens to possess firearms and struck down the D.C. handgun ban as </a:t>
            </a:r>
            <a:r>
              <a:rPr lang="en-US" dirty="0" err="1" smtClean="0"/>
              <a:t>violative</a:t>
            </a:r>
            <a:r>
              <a:rPr lang="en-US" dirty="0" smtClean="0"/>
              <a:t> of that right</a:t>
            </a:r>
          </a:p>
          <a:p>
            <a:pPr>
              <a:buNone/>
            </a:pPr>
            <a:r>
              <a:rPr lang="en-US" i="1" u="sng" dirty="0" smtClean="0">
                <a:solidFill>
                  <a:srgbClr val="0070C0"/>
                </a:solidFill>
              </a:rPr>
              <a:t>McDonald v. City of Chicago </a:t>
            </a:r>
            <a:r>
              <a:rPr lang="en-US" i="1" dirty="0" smtClean="0"/>
              <a:t>(2010):</a:t>
            </a:r>
          </a:p>
          <a:p>
            <a:r>
              <a:rPr lang="en-US" dirty="0" smtClean="0"/>
              <a:t>held that the Second Amendment applies to the states through the Incorporation Doctrine</a:t>
            </a:r>
          </a:p>
          <a:p>
            <a:r>
              <a:rPr lang="en-US" dirty="0" smtClean="0"/>
              <a:t>Chicago’s handgun ban = unconstitutional</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unlady.jpeg"/>
          <p:cNvPicPr>
            <a:picLocks noGrp="1" noChangeAspect="1"/>
          </p:cNvPicPr>
          <p:nvPr>
            <p:ph idx="1"/>
          </p:nvPr>
        </p:nvPicPr>
        <p:blipFill>
          <a:blip r:embed="rId2" cstate="print"/>
          <a:stretch>
            <a:fillRect/>
          </a:stretch>
        </p:blipFill>
        <p:spPr>
          <a:xfrm>
            <a:off x="457200" y="0"/>
            <a:ext cx="7964185" cy="6439612"/>
          </a:xfr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Defendants’ Rights</a:t>
            </a:r>
            <a:endParaRPr lang="en-US" dirty="0"/>
          </a:p>
        </p:txBody>
      </p:sp>
      <p:sp>
        <p:nvSpPr>
          <p:cNvPr id="3" name="Content Placeholder 2"/>
          <p:cNvSpPr>
            <a:spLocks noGrp="1"/>
          </p:cNvSpPr>
          <p:nvPr>
            <p:ph idx="1"/>
          </p:nvPr>
        </p:nvSpPr>
        <p:spPr/>
        <p:txBody>
          <a:bodyPr/>
          <a:lstStyle/>
          <a:p>
            <a:r>
              <a:rPr lang="en-US" dirty="0" smtClean="0"/>
              <a:t>a.  These rights were originally intended to </a:t>
            </a:r>
            <a:r>
              <a:rPr lang="en-US" dirty="0" smtClean="0">
                <a:solidFill>
                  <a:srgbClr val="FF0000"/>
                </a:solidFill>
              </a:rPr>
              <a:t>protect the accused </a:t>
            </a:r>
            <a:r>
              <a:rPr lang="en-US" dirty="0" smtClean="0"/>
              <a:t>in political arrests and trials</a:t>
            </a:r>
          </a:p>
          <a:p>
            <a:r>
              <a:rPr lang="en-US" dirty="0" smtClean="0"/>
              <a:t>b.  Today the protections of the </a:t>
            </a:r>
            <a:r>
              <a:rPr lang="en-US" dirty="0" smtClean="0">
                <a:solidFill>
                  <a:srgbClr val="FF0000"/>
                </a:solidFill>
              </a:rPr>
              <a:t>4</a:t>
            </a:r>
            <a:r>
              <a:rPr lang="en-US" baseline="30000" dirty="0" smtClean="0">
                <a:solidFill>
                  <a:srgbClr val="FF0000"/>
                </a:solidFill>
              </a:rPr>
              <a:t>th</a:t>
            </a:r>
            <a:r>
              <a:rPr lang="en-US" dirty="0" smtClean="0">
                <a:solidFill>
                  <a:srgbClr val="FF0000"/>
                </a:solidFill>
              </a:rPr>
              <a:t>, 5</a:t>
            </a:r>
            <a:r>
              <a:rPr lang="en-US" baseline="30000" dirty="0" smtClean="0">
                <a:solidFill>
                  <a:srgbClr val="FF0000"/>
                </a:solidFill>
              </a:rPr>
              <a:t>th</a:t>
            </a:r>
            <a:r>
              <a:rPr lang="en-US" dirty="0" smtClean="0">
                <a:solidFill>
                  <a:srgbClr val="FF0000"/>
                </a:solidFill>
              </a:rPr>
              <a:t>, 6</a:t>
            </a:r>
            <a:r>
              <a:rPr lang="en-US" baseline="30000" dirty="0" smtClean="0">
                <a:solidFill>
                  <a:srgbClr val="FF0000"/>
                </a:solidFill>
              </a:rPr>
              <a:t>th</a:t>
            </a:r>
            <a:r>
              <a:rPr lang="en-US" dirty="0" smtClean="0">
                <a:solidFill>
                  <a:srgbClr val="FF0000"/>
                </a:solidFill>
              </a:rPr>
              <a:t>, 7</a:t>
            </a:r>
            <a:r>
              <a:rPr lang="en-US" baseline="30000" dirty="0" smtClean="0">
                <a:solidFill>
                  <a:srgbClr val="FF0000"/>
                </a:solidFill>
              </a:rPr>
              <a:t>th</a:t>
            </a:r>
            <a:r>
              <a:rPr lang="en-US" dirty="0" smtClean="0">
                <a:solidFill>
                  <a:srgbClr val="FF0000"/>
                </a:solidFill>
              </a:rPr>
              <a:t>, and 8</a:t>
            </a:r>
            <a:r>
              <a:rPr lang="en-US" baseline="30000" dirty="0" smtClean="0">
                <a:solidFill>
                  <a:srgbClr val="FF0000"/>
                </a:solidFill>
              </a:rPr>
              <a:t>th</a:t>
            </a:r>
            <a:r>
              <a:rPr lang="en-US" dirty="0" smtClean="0"/>
              <a:t> Amendments are mostly applied in criminal justice cases</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75471</TotalTime>
  <Words>5965</Words>
  <Application>Microsoft Office PowerPoint</Application>
  <PresentationFormat>On-screen Show (4:3)</PresentationFormat>
  <Paragraphs>331</Paragraphs>
  <Slides>130</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130</vt:i4>
      </vt:variant>
    </vt:vector>
  </HeadingPairs>
  <TitlesOfParts>
    <vt:vector size="141" baseType="lpstr">
      <vt:lpstr>Arial</vt:lpstr>
      <vt:lpstr>Batang</vt:lpstr>
      <vt:lpstr>Bell MT</vt:lpstr>
      <vt:lpstr>Calibri</vt:lpstr>
      <vt:lpstr>Calibri Light</vt:lpstr>
      <vt:lpstr>Castellar</vt:lpstr>
      <vt:lpstr>Estrangelo Edessa</vt:lpstr>
      <vt:lpstr>Garamond</vt:lpstr>
      <vt:lpstr>Papyrus</vt:lpstr>
      <vt:lpstr>Showcard Gothic</vt:lpstr>
      <vt:lpstr>Office Theme</vt:lpstr>
      <vt:lpstr>Civil Liberties &amp; Public Policy</vt:lpstr>
      <vt:lpstr>PowerPoint Presentation</vt:lpstr>
      <vt:lpstr>Civil Liberties</vt:lpstr>
      <vt:lpstr>PowerPoint Presentation</vt:lpstr>
      <vt:lpstr>PowerPoint Presentation</vt:lpstr>
      <vt:lpstr>Barron v. Baltimore (1833)</vt:lpstr>
      <vt:lpstr>Gitlow v. New York (1925)</vt:lpstr>
      <vt:lpstr>Incorporation Doctrine</vt:lpstr>
      <vt:lpstr>“FREEDOM OF RELIGION”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Reynolds v. United States (1878)</vt:lpstr>
      <vt:lpstr>Lemon v. Kurtzman (1971)</vt:lpstr>
      <vt:lpstr>1984 Equal Access Act</vt:lpstr>
      <vt:lpstr>PowerPoint Presentation</vt:lpstr>
      <vt:lpstr>Engel v. Vitale (1962)</vt:lpstr>
      <vt:lpstr>School District of Abington Township, Pennsylvania v. Schempp (1963)</vt:lpstr>
      <vt:lpstr>Wallace v. Jaffree (1985)</vt:lpstr>
      <vt:lpstr>PowerPoint Presentation</vt:lpstr>
      <vt:lpstr>PowerPoint Presentation</vt:lpstr>
      <vt:lpstr>PowerPoint Presentation</vt:lpstr>
      <vt:lpstr>Santa Fe School District v. Doe (2000)</vt:lpstr>
      <vt:lpstr>PowerPoint Presentation</vt:lpstr>
      <vt:lpstr>However …</vt:lpstr>
      <vt:lpstr>PowerPoint Presentation</vt:lpstr>
      <vt:lpstr>THE  FREE  EXERCISE  CLAUSE</vt:lpstr>
      <vt:lpstr>Free Exercise</vt:lpstr>
      <vt:lpstr>Employment Division v. Smith (1990)</vt:lpstr>
      <vt:lpstr>PowerPoint Presentation</vt:lpstr>
      <vt:lpstr>PowerPoint Presentation</vt:lpstr>
      <vt:lpstr>Wisconsin v. Yoder (1972)</vt:lpstr>
      <vt:lpstr>Church of the Lukumi Babalu Aye, Inc. v. City of Hialeah (1993)</vt:lpstr>
      <vt:lpstr>Freedom of Speech / “Expression”</vt:lpstr>
      <vt:lpstr>FREEDOM OF SPEECH</vt:lpstr>
      <vt:lpstr>Schenck v. United States (1919)</vt:lpstr>
      <vt:lpstr>PowerPoint Presentation</vt:lpstr>
      <vt:lpstr>obscenity</vt:lpstr>
      <vt:lpstr>Roth v. United States (1957)</vt:lpstr>
      <vt:lpstr>Justice Potter Stewart</vt:lpstr>
      <vt:lpstr>Miller v. California (1973)</vt:lpstr>
      <vt:lpstr>PRURIENT adj</vt:lpstr>
      <vt:lpstr>PowerPoint Presentation</vt:lpstr>
      <vt:lpstr>SYMBOLIC SPEECH</vt:lpstr>
      <vt:lpstr>Tinker v. Des Moines, 1965</vt:lpstr>
      <vt:lpstr>PowerPoint Presentation</vt:lpstr>
      <vt:lpstr>Texas v. Johnson, 1989</vt:lpstr>
      <vt:lpstr>PowerPoint Presentation</vt:lpstr>
      <vt:lpstr>STUDENT SPEECH</vt:lpstr>
      <vt:lpstr>PowerPoint Presentation</vt:lpstr>
      <vt:lpstr>Bethel School District v. Fraser, 1986 </vt:lpstr>
      <vt:lpstr>PowerPoint Presentation</vt:lpstr>
      <vt:lpstr>PowerPoint Presentation</vt:lpstr>
      <vt:lpstr>PowerPoint Presentation</vt:lpstr>
      <vt:lpstr>PowerPoint Presentation</vt:lpstr>
      <vt:lpstr>VULGAR</vt:lpstr>
      <vt:lpstr>Marineau v. Guiles, 2006</vt:lpstr>
      <vt:lpstr>PowerPoint Presentation</vt:lpstr>
      <vt:lpstr>PowerPoint Presentation</vt:lpstr>
      <vt:lpstr>PowerPoint Presentation</vt:lpstr>
      <vt:lpstr>PowerPoint Presentation</vt:lpstr>
      <vt:lpstr>Morse v. Frederick, 2007</vt:lpstr>
      <vt:lpstr>PowerPoint Presentation</vt:lpstr>
      <vt:lpstr>PowerPoint Presentation</vt:lpstr>
      <vt:lpstr>J.S. v. Blue Mountain School District, 2011</vt:lpstr>
      <vt:lpstr>PowerPoint Presentation</vt:lpstr>
      <vt:lpstr>PowerPoint Presentation</vt:lpstr>
      <vt:lpstr>DECISION</vt:lpstr>
      <vt:lpstr>COMMERCIAL SPEECH</vt:lpstr>
      <vt:lpstr>PowerPoint Presentation</vt:lpstr>
      <vt:lpstr>PowerPoint Presentation</vt:lpstr>
      <vt:lpstr>PowerPoint Presentation</vt:lpstr>
      <vt:lpstr>Regulating “Indecency”</vt:lpstr>
      <vt:lpstr>Federal Communications Commission (FCC) </vt:lpstr>
      <vt:lpstr>CBS Corp. v. FCC, 2011</vt:lpstr>
      <vt:lpstr>FREEDOM OF THE PRESS</vt:lpstr>
      <vt:lpstr>Near v. Minnesota (1931)</vt:lpstr>
      <vt:lpstr>PowerPoint Presentation</vt:lpstr>
      <vt:lpstr>Two facets of the freedom of assembly: Right to Assemble: to gather together in order to make a statement </vt:lpstr>
      <vt:lpstr>PowerPoint Presentation</vt:lpstr>
      <vt:lpstr>Right to Associate:  freedom to associate with people who share a common interest  </vt:lpstr>
      <vt:lpstr>PowerPoint Presentation</vt:lpstr>
      <vt:lpstr>Freedom of Assembly</vt:lpstr>
      <vt:lpstr>NAACP v. Alabama, 1958</vt:lpstr>
      <vt:lpstr>2nd Amendment</vt:lpstr>
      <vt:lpstr>PowerPoint Presentation</vt:lpstr>
      <vt:lpstr>The Collective Rights Theory</vt:lpstr>
      <vt:lpstr>PowerPoint Presentation</vt:lpstr>
      <vt:lpstr>United States v. Miller (1939)</vt:lpstr>
      <vt:lpstr>The Individual Right Theory</vt:lpstr>
      <vt:lpstr>PowerPoint Presentation</vt:lpstr>
      <vt:lpstr>PowerPoint Presentation</vt:lpstr>
      <vt:lpstr>PowerPoint Presentation</vt:lpstr>
      <vt:lpstr>Defendants’ Rights</vt:lpstr>
      <vt:lpstr>PowerPoint Presentation</vt:lpstr>
      <vt:lpstr>4th Amendment</vt:lpstr>
      <vt:lpstr>PowerPoint Presentation</vt:lpstr>
      <vt:lpstr>PowerPoint Presentation</vt:lpstr>
      <vt:lpstr>PowerPoint Presentation</vt:lpstr>
      <vt:lpstr>PowerPoint Presentation</vt:lpstr>
      <vt:lpstr>PowerPoint Presentation</vt:lpstr>
      <vt:lpstr>“Right to Privacy”</vt:lpstr>
      <vt:lpstr>PowerPoint Presentation</vt:lpstr>
      <vt:lpstr>PowerPoint Presentation</vt:lpstr>
      <vt:lpstr>Eisenstadt v. Baird, (1972)</vt:lpstr>
      <vt:lpstr>PowerPoint Presentation</vt:lpstr>
      <vt:lpstr>Roe v. Wade, (1973)</vt:lpstr>
      <vt:lpstr>PowerPoint Presentation</vt:lpstr>
      <vt:lpstr>Planned Parenthood v. Casey, (1992)</vt:lpstr>
      <vt:lpstr>Freedom of Access to Clinic Entrances Act (1994) </vt:lpstr>
      <vt:lpstr>Lawrence v. Texas, (2003)</vt:lpstr>
      <vt:lpstr>PowerPoint Presentation</vt:lpstr>
      <vt:lpstr>PowerPoint Presentation</vt:lpstr>
      <vt:lpstr>5th Amendment</vt:lpstr>
      <vt:lpstr>PowerPoint Presentation</vt:lpstr>
      <vt:lpstr>PowerPoint Presentation</vt:lpstr>
      <vt:lpstr>PowerPoint Presentation</vt:lpstr>
      <vt:lpstr>6th Amendment</vt:lpstr>
      <vt:lpstr>PowerPoint Presentation</vt:lpstr>
      <vt:lpstr>PowerPoint Presentation</vt:lpstr>
      <vt:lpstr>8th Amendment</vt:lpstr>
      <vt:lpstr>PowerPoint Presentation</vt:lpstr>
      <vt:lpstr>Furman v. Georgia (1972)</vt:lpstr>
      <vt:lpstr>PowerPoint Presentation</vt:lpstr>
      <vt:lpstr>Gregg v. Georgia (1976)</vt:lpstr>
    </vt:vector>
  </TitlesOfParts>
  <Company>Saugerties Central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liberties &amp; Public Policy</dc:title>
  <dc:creator>user</dc:creator>
  <cp:lastModifiedBy>SCSD User</cp:lastModifiedBy>
  <cp:revision>699</cp:revision>
  <dcterms:created xsi:type="dcterms:W3CDTF">2010-04-13T16:37:41Z</dcterms:created>
  <dcterms:modified xsi:type="dcterms:W3CDTF">2019-05-02T14:29:26Z</dcterms:modified>
</cp:coreProperties>
</file>