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0F3F4-7F64-4119-BD83-D8E937FC15C6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2495-5816-48E1-807A-68A9E6318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smtClean="0"/>
              <a:t>CHAPTER </a:t>
            </a:r>
            <a:r>
              <a:rPr lang="en-US" sz="7200"/>
              <a:t>9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en-US" sz="7200" dirty="0" smtClean="0">
                <a:solidFill>
                  <a:srgbClr val="002060"/>
                </a:solidFill>
                <a:latin typeface="Calisto MT" pitchFamily="18" charset="0"/>
              </a:rPr>
              <a:t>Elections and Voting Behavior</a:t>
            </a:r>
            <a:endParaRPr lang="en-US" sz="7200" dirty="0">
              <a:solidFill>
                <a:srgbClr val="002060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Allowing popular input to policy decisions:</a:t>
            </a:r>
          </a:p>
          <a:p>
            <a:r>
              <a:rPr lang="en-US" dirty="0" smtClean="0"/>
              <a:t>Referendum: voters can vote directly on actions/policies</a:t>
            </a:r>
          </a:p>
          <a:p>
            <a:r>
              <a:rPr lang="en-US" dirty="0" smtClean="0"/>
              <a:t>Initiative: voters can propose actions/policies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200"/>
            <a:ext cx="8991600" cy="640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Deciding Whether to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U.S. typically has low voter turnouts.</a:t>
            </a:r>
          </a:p>
          <a:p>
            <a:pPr lvl="1"/>
            <a:r>
              <a:rPr lang="en-US" dirty="0" smtClean="0"/>
              <a:t>Some argue it is a rational choice to not vote.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Political Efficacy</a:t>
            </a:r>
            <a:r>
              <a:rPr lang="en-US" dirty="0" smtClean="0"/>
              <a:t>: The belief that one’s political participation really matters.</a:t>
            </a:r>
          </a:p>
          <a:p>
            <a:pPr lvl="1">
              <a:buNone/>
            </a:pPr>
            <a:r>
              <a:rPr lang="en-US" dirty="0" smtClean="0">
                <a:solidFill>
                  <a:schemeClr val="tx2"/>
                </a:solidFill>
              </a:rPr>
              <a:t>Civic Duty</a:t>
            </a:r>
            <a:r>
              <a:rPr lang="en-US" dirty="0" smtClean="0"/>
              <a:t>: The belief the in order to support democratic government, a citizen should always vote.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Rational Choice Theory </a:t>
            </a:r>
            <a:r>
              <a:rPr lang="en-US" dirty="0" smtClean="0"/>
              <a:t>(Anthony Downs): People vote if they believe the policies of one candidate/party bring more benefits than another.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“Fair &amp; Free” 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Establish legitimacy in government</a:t>
            </a:r>
          </a:p>
          <a:p>
            <a:r>
              <a:rPr lang="en-US" dirty="0" smtClean="0"/>
              <a:t>Secret Ballot</a:t>
            </a:r>
          </a:p>
          <a:p>
            <a:r>
              <a:rPr lang="en-US" dirty="0" smtClean="0"/>
              <a:t>Open &amp; universal registration</a:t>
            </a:r>
          </a:p>
          <a:p>
            <a:r>
              <a:rPr lang="en-US" dirty="0" smtClean="0"/>
              <a:t>Access to Polls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Voting Rates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About 40% of U.S. citizens voted in 2010</a:t>
            </a:r>
          </a:p>
          <a:p>
            <a:pPr>
              <a:buNone/>
            </a:pPr>
            <a:r>
              <a:rPr lang="en-US" dirty="0" smtClean="0"/>
              <a:t>[off-year election, though]</a:t>
            </a:r>
          </a:p>
          <a:p>
            <a:pPr>
              <a:buNone/>
            </a:pPr>
            <a:r>
              <a:rPr lang="en-US" u="sng" dirty="0" smtClean="0"/>
              <a:t>Who Votes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Old, Educated, White, Women, Married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1993 Motor Voter Act</a:t>
            </a:r>
            <a:r>
              <a:rPr lang="en-US" dirty="0" smtClean="0"/>
              <a:t>: allowed registration to vote while applying for driver’s license/renewal</a:t>
            </a:r>
          </a:p>
          <a:p>
            <a:pPr lvl="2"/>
            <a:r>
              <a:rPr lang="en-US" dirty="0" smtClean="0"/>
              <a:t>Little affect on voting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turnout so low in the U.S.?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Voting registration = individual responsibility</a:t>
            </a:r>
          </a:p>
          <a:p>
            <a:pPr marL="514350" indent="-514350">
              <a:buAutoNum type="arabicPeriod"/>
            </a:pPr>
            <a:r>
              <a:rPr lang="en-US" dirty="0" smtClean="0"/>
              <a:t>Large number of elections/year</a:t>
            </a:r>
          </a:p>
          <a:p>
            <a:pPr marL="514350" indent="-514350">
              <a:buAutoNum type="arabicPeriod"/>
            </a:pPr>
            <a:r>
              <a:rPr lang="en-US" dirty="0" smtClean="0"/>
              <a:t>Some complain at the lack of choice(s)</a:t>
            </a:r>
          </a:p>
          <a:p>
            <a:pPr marL="514350" indent="-514350">
              <a:buAutoNum type="arabicPeriod"/>
            </a:pPr>
            <a:r>
              <a:rPr lang="en-US" dirty="0" smtClean="0"/>
              <a:t>Date/times of voting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Voting Barriers: polling locations, voter ID laws,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people vote?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marL="514350" lvl="1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Mandate Theory of Elections</a:t>
            </a:r>
            <a:r>
              <a:rPr lang="en-US" dirty="0" smtClean="0"/>
              <a:t>: people vote for candidates whose policy views they prefer; therefore, winning candidate claims a </a:t>
            </a:r>
            <a:r>
              <a:rPr lang="en-US" i="1" dirty="0" smtClean="0"/>
              <a:t>“mandate from the people”</a:t>
            </a:r>
            <a:r>
              <a:rPr lang="en-US" dirty="0" smtClean="0"/>
              <a:t> to carry out their platform/policies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Party Identification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Voters’ evaluation of candidate’s personal image</a:t>
            </a:r>
          </a:p>
          <a:p>
            <a:pPr marL="514350" indent="-514350">
              <a:buAutoNum type="arabicPeriod"/>
            </a:pPr>
            <a:r>
              <a:rPr lang="en-US" dirty="0" smtClean="0"/>
              <a:t>Policy Voting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Requires: </a:t>
            </a:r>
          </a:p>
          <a:p>
            <a:pPr lvl="1"/>
            <a:r>
              <a:rPr lang="en-US" dirty="0" smtClean="0"/>
              <a:t>Clear sense of own position</a:t>
            </a:r>
          </a:p>
          <a:p>
            <a:pPr lvl="1"/>
            <a:r>
              <a:rPr lang="en-US" dirty="0" smtClean="0"/>
              <a:t>Knowing stance of candidates</a:t>
            </a:r>
          </a:p>
          <a:p>
            <a:pPr lvl="1"/>
            <a:r>
              <a:rPr lang="en-US" dirty="0" smtClean="0"/>
              <a:t>See the difference between candidates</a:t>
            </a:r>
          </a:p>
          <a:p>
            <a:pPr lvl="1"/>
            <a:r>
              <a:rPr lang="en-US" dirty="0" smtClean="0"/>
              <a:t>Actually voting for coinciding issues/candidates</a:t>
            </a:r>
          </a:p>
          <a:p>
            <a:r>
              <a:rPr lang="en-US" dirty="0" smtClean="0"/>
              <a:t>Complicating policy voting is the candidates’ interest in </a:t>
            </a:r>
            <a:r>
              <a:rPr lang="en-US" dirty="0" smtClean="0">
                <a:solidFill>
                  <a:srgbClr val="0070C0"/>
                </a:solidFill>
              </a:rPr>
              <a:t>purposefully obscuring </a:t>
            </a:r>
            <a:r>
              <a:rPr lang="en-US" dirty="0" smtClean="0"/>
              <a:t>their stances on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Elections provide regular access to power</a:t>
            </a:r>
          </a:p>
          <a:p>
            <a:pPr lvl="1"/>
            <a:r>
              <a:rPr lang="en-US" dirty="0" smtClean="0"/>
              <a:t>Allows for political change </a:t>
            </a:r>
          </a:p>
          <a:p>
            <a:pPr lvl="1"/>
            <a:r>
              <a:rPr lang="en-US" dirty="0" smtClean="0"/>
              <a:t>Legitimacy: elections accepted as a fair and free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34786</TotalTime>
  <Words>293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Calisto MT</vt:lpstr>
      <vt:lpstr>Office Theme</vt:lpstr>
      <vt:lpstr>CHAPTER 9</vt:lpstr>
      <vt:lpstr>PowerPoint Presentation</vt:lpstr>
      <vt:lpstr>Deciding Whether to Vote</vt:lpstr>
      <vt:lpstr>“Fair &amp; Free” Elections</vt:lpstr>
      <vt:lpstr>Voting Rates</vt:lpstr>
      <vt:lpstr>Why is turnout so low in the U.S.?</vt:lpstr>
      <vt:lpstr>HOW do people vote?</vt:lpstr>
      <vt:lpstr>Policy Voting</vt:lpstr>
      <vt:lpstr>PowerPoint Presentation</vt:lpstr>
      <vt:lpstr>State Reforms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SCSD</dc:creator>
  <cp:lastModifiedBy>SCSD User</cp:lastModifiedBy>
  <cp:revision>19</cp:revision>
  <dcterms:created xsi:type="dcterms:W3CDTF">2014-02-11T13:37:41Z</dcterms:created>
  <dcterms:modified xsi:type="dcterms:W3CDTF">2019-05-02T14:50:39Z</dcterms:modified>
</cp:coreProperties>
</file>