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3" r:id="rId17"/>
    <p:sldId id="274" r:id="rId18"/>
    <p:sldId id="275" r:id="rId19"/>
    <p:sldId id="276" r:id="rId20"/>
    <p:sldId id="277" r:id="rId21"/>
    <p:sldId id="270" r:id="rId22"/>
    <p:sldId id="271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D342E-027C-452B-9567-0F9EC1DDB51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AA4BA-238C-498D-9114-919FD5446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census.gov/hhes/www/income/data/historical/household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DOMESTIC POLICY</a:t>
            </a:r>
            <a:br>
              <a:rPr lang="en-US" dirty="0" smtClean="0"/>
            </a:br>
            <a:r>
              <a:rPr lang="en-US" dirty="0" smtClean="0"/>
              <a:t>SOCIAL WELFARE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Transfer Payments</a:t>
            </a:r>
            <a:r>
              <a:rPr lang="en-US" sz="4400" dirty="0" smtClean="0"/>
              <a:t>: benefits directly to individuals</a:t>
            </a:r>
          </a:p>
          <a:p>
            <a:pPr lvl="1"/>
            <a:r>
              <a:rPr lang="en-US" sz="4400" dirty="0"/>
              <a:t> </a:t>
            </a:r>
            <a:r>
              <a:rPr lang="en-US" sz="4400" dirty="0" smtClean="0"/>
              <a:t>cash, food stamps, low % loans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“Welfare State”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1789-1935: parents care for children who take care of parents as they age</a:t>
            </a:r>
          </a:p>
          <a:p>
            <a:r>
              <a:rPr lang="en-US" dirty="0" smtClean="0"/>
              <a:t>1935: Social Security Act created as part of FDR’s New Deal</a:t>
            </a:r>
          </a:p>
          <a:p>
            <a:pPr lvl="1"/>
            <a:r>
              <a:rPr lang="en-US" dirty="0" smtClean="0"/>
              <a:t>$ for retired, disabled</a:t>
            </a:r>
          </a:p>
          <a:p>
            <a:pPr lvl="1"/>
            <a:r>
              <a:rPr lang="en-US" dirty="0" smtClean="0"/>
              <a:t>Aid for Families with Dependent Children (AFDC)</a:t>
            </a:r>
            <a:endParaRPr lang="en-US" dirty="0"/>
          </a:p>
          <a:p>
            <a:r>
              <a:rPr lang="en-US" dirty="0" smtClean="0"/>
              <a:t>1964: LBJ’s “War on Poverty”</a:t>
            </a:r>
          </a:p>
          <a:p>
            <a:pPr lvl="1"/>
            <a:r>
              <a:rPr lang="en-US" dirty="0" smtClean="0"/>
              <a:t>Medicare/Medicaid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1980’s: De-funding of social welfare programs under Reagan</a:t>
            </a:r>
          </a:p>
          <a:p>
            <a:r>
              <a:rPr lang="en-US" dirty="0" smtClean="0"/>
              <a:t>1996: Welfare Reform Act, WJ Clinton</a:t>
            </a:r>
          </a:p>
          <a:p>
            <a:pPr lvl="1"/>
            <a:r>
              <a:rPr lang="en-US" dirty="0" smtClean="0"/>
              <a:t>Must find work within 2 years</a:t>
            </a:r>
          </a:p>
          <a:p>
            <a:pPr lvl="1"/>
            <a:r>
              <a:rPr lang="en-US" dirty="0" smtClean="0"/>
              <a:t>Total of 5 years welfare</a:t>
            </a:r>
          </a:p>
          <a:p>
            <a:pPr lvl="1"/>
            <a:r>
              <a:rPr lang="en-US" dirty="0" smtClean="0"/>
              <a:t>AFDC changes to TANF (“Temporary Assistance for Needy Families”)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Social Darwinism/dependency (“</a:t>
            </a:r>
            <a:r>
              <a:rPr lang="en-US" sz="4800" i="1" dirty="0" smtClean="0">
                <a:solidFill>
                  <a:srgbClr val="FF0000"/>
                </a:solidFill>
              </a:rPr>
              <a:t>Deserving Poor</a:t>
            </a:r>
            <a:r>
              <a:rPr lang="en-US" sz="4800" dirty="0" smtClean="0">
                <a:solidFill>
                  <a:srgbClr val="FF0000"/>
                </a:solidFill>
              </a:rPr>
              <a:t>”) </a:t>
            </a:r>
            <a:r>
              <a:rPr lang="en-US" sz="4800" dirty="0" smtClean="0"/>
              <a:t>vs. </a:t>
            </a:r>
            <a:r>
              <a:rPr lang="en-US" sz="4800" dirty="0" smtClean="0">
                <a:solidFill>
                  <a:srgbClr val="0070C0"/>
                </a:solidFill>
              </a:rPr>
              <a:t>Cyclical/Structural Poverty (“</a:t>
            </a:r>
            <a:r>
              <a:rPr lang="en-US" sz="4800" i="1" dirty="0" smtClean="0">
                <a:solidFill>
                  <a:srgbClr val="0070C0"/>
                </a:solidFill>
              </a:rPr>
              <a:t>Undeserving Poor</a:t>
            </a:r>
            <a:r>
              <a:rPr lang="en-US" sz="4800" dirty="0" smtClean="0">
                <a:solidFill>
                  <a:srgbClr val="0070C0"/>
                </a:solidFill>
              </a:rPr>
              <a:t>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Americans tend to see welfare recipients as overwhelmingly African-American, lazy, and undeserving</a:t>
            </a:r>
          </a:p>
          <a:p>
            <a:r>
              <a:rPr lang="en-US" dirty="0" smtClean="0"/>
              <a:t>Feelings on race affect feelings on welfare</a:t>
            </a:r>
          </a:p>
          <a:p>
            <a:r>
              <a:rPr lang="en-US" dirty="0" smtClean="0"/>
              <a:t>Media portrays recipients as minority when majority are White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-20090514_CHARITY_large_prod_affiliate_9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8642656" cy="567409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smtClean="0"/>
              <a:t>Source: </a:t>
            </a:r>
            <a:r>
              <a:rPr lang="fr-FR" i="1" dirty="0" err="1" smtClean="0">
                <a:hlinkClick r:id="rId2"/>
              </a:rPr>
              <a:t>Census</a:t>
            </a:r>
            <a:r>
              <a:rPr lang="fr-FR" i="1" dirty="0" smtClean="0">
                <a:hlinkClick r:id="rId2"/>
              </a:rPr>
              <a:t> Bureau</a:t>
            </a:r>
            <a:r>
              <a:rPr lang="fr-FR" i="1" dirty="0" smtClean="0"/>
              <a:t> - Table H-3, 2010</a:t>
            </a:r>
            <a:endParaRPr lang="en-US" dirty="0"/>
          </a:p>
        </p:txBody>
      </p:sp>
      <p:pic>
        <p:nvPicPr>
          <p:cNvPr id="4" name="Content Placeholder 3" descr="2012-09-11-Screenshot20120910at4_41_53PM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8600" y="1676400"/>
            <a:ext cx="8706300" cy="37337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W</a:t>
            </a:r>
            <a:r>
              <a:rPr lang="en-US" sz="3200" dirty="0" smtClean="0"/>
              <a:t>hat percent in taxes does each pay after paying for basic necessities like food and shelter, rather than total income?</a:t>
            </a:r>
            <a:endParaRPr lang="en-US" sz="3200" dirty="0"/>
          </a:p>
        </p:txBody>
      </p:sp>
      <p:pic>
        <p:nvPicPr>
          <p:cNvPr id="4" name="Content Placeholder 3" descr="2012-09-11-Screenshot20120910at4_43_15P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1828800"/>
            <a:ext cx="8665700" cy="5029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If you subtract this $2,000 a month or $24,000 per year from the various quintiles' incomes, the following pre-tax disposable incomes result:</a:t>
            </a:r>
            <a:endParaRPr lang="en-US" sz="2800" dirty="0"/>
          </a:p>
        </p:txBody>
      </p:sp>
      <p:pic>
        <p:nvPicPr>
          <p:cNvPr id="4" name="Content Placeholder 3" descr="2012-09-11-Screenshot20120911at8_21_04A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1749" y="1676400"/>
            <a:ext cx="8481598" cy="43433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And here are the actual average taxes paid by quintile:</a:t>
            </a:r>
            <a:endParaRPr lang="en-US" dirty="0"/>
          </a:p>
        </p:txBody>
      </p:sp>
      <p:pic>
        <p:nvPicPr>
          <p:cNvPr id="4" name="Content Placeholder 3" descr="2012-09-11-Screenshot20120911at8_22_07A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133600"/>
            <a:ext cx="9241154" cy="3733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Welfare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benefits to individuals</a:t>
            </a:r>
          </a:p>
          <a:p>
            <a:r>
              <a:rPr lang="en-US" dirty="0" smtClean="0"/>
              <a:t>Based on either </a:t>
            </a:r>
            <a:r>
              <a:rPr lang="en-US" dirty="0" smtClean="0">
                <a:solidFill>
                  <a:srgbClr val="FF0000"/>
                </a:solidFill>
              </a:rPr>
              <a:t>Entitlement</a:t>
            </a:r>
            <a:r>
              <a:rPr lang="en-US" dirty="0" smtClean="0"/>
              <a:t> (regardless of need; Social Security/Medicare) or </a:t>
            </a:r>
            <a:r>
              <a:rPr lang="en-US" dirty="0" smtClean="0">
                <a:solidFill>
                  <a:srgbClr val="0070C0"/>
                </a:solidFill>
              </a:rPr>
              <a:t>Means-Tested</a:t>
            </a:r>
            <a:r>
              <a:rPr lang="en-US" dirty="0" smtClean="0"/>
              <a:t> programs (based on need; Food Stamps or Medicaid)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And so, here are the tax percentages that each quintile actually pays as a percent of their true disposable incomes, assuming everyone needs at least $2,000 a month just to get by:</a:t>
            </a:r>
            <a:endParaRPr lang="en-US" sz="2800" dirty="0"/>
          </a:p>
        </p:txBody>
      </p:sp>
      <p:pic>
        <p:nvPicPr>
          <p:cNvPr id="5" name="Content Placeholder 4" descr="2012-09-11-Screenshot20120910at4_44_29P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828800"/>
            <a:ext cx="8267496" cy="42192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SOCIAL SECURITY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Trust Fund: $ in to pay current recipients</a:t>
            </a:r>
          </a:p>
          <a:p>
            <a:r>
              <a:rPr lang="en-US" dirty="0" smtClean="0"/>
              <a:t>12.4% tax up to $102,000</a:t>
            </a:r>
          </a:p>
          <a:p>
            <a:r>
              <a:rPr lang="en-US" dirty="0" smtClean="0"/>
              <a:t>6.2% paid by employee</a:t>
            </a:r>
          </a:p>
          <a:p>
            <a:r>
              <a:rPr lang="en-US" dirty="0" smtClean="0"/>
              <a:t>6.2% paid by employer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INSOLVENCY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Life expectancy</a:t>
            </a:r>
            <a:r>
              <a:rPr lang="en-US" sz="3600" dirty="0" smtClean="0"/>
              <a:t>: </a:t>
            </a:r>
          </a:p>
          <a:p>
            <a:pPr lvl="2">
              <a:buNone/>
            </a:pPr>
            <a:r>
              <a:rPr lang="en-US" sz="3600" dirty="0" smtClean="0"/>
              <a:t>1935 = </a:t>
            </a:r>
            <a:r>
              <a:rPr lang="en-US" sz="3600" dirty="0" smtClean="0">
                <a:solidFill>
                  <a:srgbClr val="FF0000"/>
                </a:solidFill>
              </a:rPr>
              <a:t>&lt; 65</a:t>
            </a:r>
            <a:r>
              <a:rPr lang="en-US" sz="3600" dirty="0" smtClean="0"/>
              <a:t>; 2009 = </a:t>
            </a:r>
            <a:r>
              <a:rPr lang="en-US" sz="3600" dirty="0" smtClean="0">
                <a:solidFill>
                  <a:srgbClr val="FF0000"/>
                </a:solidFill>
              </a:rPr>
              <a:t>&gt;78</a:t>
            </a:r>
          </a:p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Baby Boom </a:t>
            </a:r>
            <a:r>
              <a:rPr lang="en-US" sz="3600" dirty="0" smtClean="0"/>
              <a:t>= </a:t>
            </a:r>
          </a:p>
          <a:p>
            <a:pPr lvl="2">
              <a:buNone/>
            </a:pPr>
            <a:r>
              <a:rPr lang="en-US" sz="3600" dirty="0" smtClean="0"/>
              <a:t>fewer workers-to-recipients ratio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Fund has been ‘raided’ over the years to pay for other programs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SOLUTION(S)?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Payroll Taxes</a:t>
            </a:r>
          </a:p>
          <a:p>
            <a:r>
              <a:rPr lang="en-US" dirty="0" smtClean="0"/>
              <a:t>Decrease benefits for recipients</a:t>
            </a:r>
          </a:p>
          <a:p>
            <a:r>
              <a:rPr lang="en-US" dirty="0" smtClean="0"/>
              <a:t>Increase age at which benefits </a:t>
            </a:r>
            <a:r>
              <a:rPr lang="en-US" smtClean="0"/>
              <a:t>are received</a:t>
            </a:r>
            <a:endParaRPr lang="en-US" dirty="0" smtClean="0"/>
          </a:p>
          <a:p>
            <a:r>
              <a:rPr lang="en-US" dirty="0" smtClean="0"/>
              <a:t>Means-Testing recipients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Efficacy of Groups re: Social Welfare Policymaking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Elderly: well-organized with a high amount of resources = </a:t>
            </a:r>
            <a:r>
              <a:rPr lang="en-US" dirty="0" smtClean="0">
                <a:solidFill>
                  <a:srgbClr val="0070C0"/>
                </a:solidFill>
              </a:rPr>
              <a:t>effective</a:t>
            </a:r>
          </a:p>
          <a:p>
            <a:r>
              <a:rPr lang="en-US" dirty="0" smtClean="0"/>
              <a:t>Poor: vote less, less money, fewer organizations = </a:t>
            </a:r>
            <a:r>
              <a:rPr lang="en-US" dirty="0" smtClean="0">
                <a:solidFill>
                  <a:srgbClr val="FF0000"/>
                </a:solidFill>
              </a:rPr>
              <a:t>less effective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Means-Tested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Controversial due to philosophical differences</a:t>
            </a:r>
          </a:p>
          <a:p>
            <a:r>
              <a:rPr lang="en-US" dirty="0" smtClean="0"/>
              <a:t>Deserving Poor vs. Undeserving Poor</a:t>
            </a:r>
          </a:p>
          <a:p>
            <a:r>
              <a:rPr lang="en-US" dirty="0" smtClean="0"/>
              <a:t>Social Darwinism vs. Cyclical / Structural Poverty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Figure 18.1 - Poverty Rates for Persons with Selected Charac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905876" cy="647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Income Distribution: describes how the national income is divided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Table 18.1 - Who Gets What - Income Shares of American Hous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662" y="1371600"/>
            <a:ext cx="8989928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Relative Deprivation</a:t>
            </a:r>
            <a:r>
              <a:rPr lang="en-US" dirty="0" smtClean="0"/>
              <a:t>: perception by an individual that they are not doing well economically in comparison to others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Income</a:t>
            </a:r>
            <a:r>
              <a:rPr lang="en-US" dirty="0" smtClean="0"/>
              <a:t>: amount of money collected between two points in time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Wealth</a:t>
            </a:r>
            <a:r>
              <a:rPr lang="en-US" dirty="0" smtClean="0"/>
              <a:t>: Value of all assets owned (stocks, bonds, bank accounts, cars, houses, etc.)</a:t>
            </a:r>
          </a:p>
          <a:p>
            <a:pPr lvl="1"/>
            <a:r>
              <a:rPr lang="en-US" dirty="0" smtClean="0"/>
              <a:t>1/3 of wealth held by </a:t>
            </a:r>
            <a:r>
              <a:rPr lang="en-US" dirty="0" smtClean="0">
                <a:solidFill>
                  <a:srgbClr val="FF0000"/>
                </a:solidFill>
              </a:rPr>
              <a:t>1%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1/3 by next </a:t>
            </a:r>
            <a:r>
              <a:rPr lang="en-US" dirty="0" smtClean="0">
                <a:solidFill>
                  <a:srgbClr val="FF0000"/>
                </a:solidFill>
              </a:rPr>
              <a:t>9%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remaining 1/3 by the other </a:t>
            </a:r>
            <a:r>
              <a:rPr lang="en-US" dirty="0" smtClean="0">
                <a:solidFill>
                  <a:srgbClr val="FF0000"/>
                </a:solidFill>
              </a:rPr>
              <a:t>90%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Poverty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Income threshold below which people are considered poor</a:t>
            </a:r>
          </a:p>
          <a:p>
            <a:r>
              <a:rPr lang="en-US" dirty="0" smtClean="0"/>
              <a:t>1 person = 11,170</a:t>
            </a:r>
          </a:p>
          <a:p>
            <a:r>
              <a:rPr lang="en-US" dirty="0" smtClean="0"/>
              <a:t>4 persons = 23,050</a:t>
            </a:r>
          </a:p>
          <a:p>
            <a:r>
              <a:rPr lang="en-US" dirty="0" smtClean="0"/>
              <a:t>43.6 million, about 14.3%, officially poor in 2009</a:t>
            </a:r>
          </a:p>
          <a:p>
            <a:r>
              <a:rPr lang="en-US" dirty="0" smtClean="0"/>
              <a:t>‘Feminization of Poverty’: increasing concentration of poverty among women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 smtClean="0"/>
              <a:t>Gov’t.’s</a:t>
            </a:r>
            <a:r>
              <a:rPr lang="en-US" u="sng" dirty="0" smtClean="0"/>
              <a:t> Affect on Income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Government can affect income via two ways:</a:t>
            </a:r>
          </a:p>
          <a:p>
            <a:pPr lvl="1"/>
            <a:r>
              <a:rPr lang="en-US" sz="5400" dirty="0" smtClean="0">
                <a:solidFill>
                  <a:srgbClr val="FF0000"/>
                </a:solidFill>
              </a:rPr>
              <a:t>Taxation</a:t>
            </a:r>
            <a:r>
              <a:rPr lang="en-US" sz="5400" dirty="0" smtClean="0"/>
              <a:t> &amp; </a:t>
            </a:r>
            <a:r>
              <a:rPr lang="en-US" sz="5400" dirty="0" smtClean="0">
                <a:solidFill>
                  <a:srgbClr val="0070C0"/>
                </a:solidFill>
              </a:rPr>
              <a:t>Expenditures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Progressive Tax</a:t>
            </a:r>
            <a:r>
              <a:rPr lang="en-US" dirty="0" smtClean="0"/>
              <a:t>: bigger % from rich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Proportional Tax</a:t>
            </a:r>
            <a:r>
              <a:rPr lang="en-US" dirty="0" smtClean="0"/>
              <a:t>: same % from all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Regressive Tax</a:t>
            </a:r>
            <a:r>
              <a:rPr lang="en-US" dirty="0" smtClean="0"/>
              <a:t>: bigger % from poor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Earned Income Tax Credit</a:t>
            </a:r>
            <a:r>
              <a:rPr lang="en-US" dirty="0" smtClean="0"/>
              <a:t> (EITC): refundable credit for working people who earn low incomes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16326</TotalTime>
  <Words>601</Words>
  <Application>Microsoft Office PowerPoint</Application>
  <PresentationFormat>On-screen Show (4:3)</PresentationFormat>
  <Paragraphs>73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DOMESTIC POLICY SOCIAL WELFARE</vt:lpstr>
      <vt:lpstr>Social Welfare Policies</vt:lpstr>
      <vt:lpstr>Means-Tested Programs</vt:lpstr>
      <vt:lpstr>PowerPoint Presentation</vt:lpstr>
      <vt:lpstr>Income Distribution: describes how the national income is divided </vt:lpstr>
      <vt:lpstr>PowerPoint Presentation</vt:lpstr>
      <vt:lpstr>Poverty Line</vt:lpstr>
      <vt:lpstr>Gov’t.’s Affect on Income</vt:lpstr>
      <vt:lpstr>TAXATION</vt:lpstr>
      <vt:lpstr>EXPENDITURES</vt:lpstr>
      <vt:lpstr>Evolution of “Welfare State”</vt:lpstr>
      <vt:lpstr>PowerPoint Presentation</vt:lpstr>
      <vt:lpstr>Political Conflict</vt:lpstr>
      <vt:lpstr>PowerPoint Presentation</vt:lpstr>
      <vt:lpstr>PowerPoint Presentation</vt:lpstr>
      <vt:lpstr>Source: Census Bureau - Table H-3, 2010</vt:lpstr>
      <vt:lpstr>What percent in taxes does each pay after paying for basic necessities like food and shelter, rather than total income?</vt:lpstr>
      <vt:lpstr>If you subtract this $2,000 a month or $24,000 per year from the various quintiles' incomes, the following pre-tax disposable incomes result:</vt:lpstr>
      <vt:lpstr>And here are the actual average taxes paid by quintile:</vt:lpstr>
      <vt:lpstr>And so, here are the tax percentages that each quintile actually pays as a percent of their true disposable incomes, assuming everyone needs at least $2,000 a month just to get by:</vt:lpstr>
      <vt:lpstr>SOCIAL SECURITY</vt:lpstr>
      <vt:lpstr>INSOLVENCY</vt:lpstr>
      <vt:lpstr>SOLUTION(S)?</vt:lpstr>
      <vt:lpstr>Efficacy of Groups re: Social Welfare Policymaking</vt:lpstr>
    </vt:vector>
  </TitlesOfParts>
  <Company>Saugerties Central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WELFARE POLICYMAKING</dc:title>
  <dc:creator>user</dc:creator>
  <cp:lastModifiedBy>SCSD User</cp:lastModifiedBy>
  <cp:revision>9</cp:revision>
  <dcterms:created xsi:type="dcterms:W3CDTF">2013-04-29T13:02:07Z</dcterms:created>
  <dcterms:modified xsi:type="dcterms:W3CDTF">2019-05-02T15:36:33Z</dcterms:modified>
</cp:coreProperties>
</file>