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70" r:id="rId15"/>
    <p:sldId id="269"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97F69F-05A0-4E5E-90E7-F9B4ED0358A5}" type="datetimeFigureOut">
              <a:rPr lang="en-US" smtClean="0"/>
              <a:pPr/>
              <a:t>10/10/2017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1C824-8DEC-4689-BC9C-A54FF6D724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97F69F-05A0-4E5E-90E7-F9B4ED0358A5}" type="datetimeFigureOut">
              <a:rPr lang="en-US" smtClean="0"/>
              <a:pPr/>
              <a:t>10/10/2017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1C824-8DEC-4689-BC9C-A54FF6D724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97F69F-05A0-4E5E-90E7-F9B4ED0358A5}" type="datetimeFigureOut">
              <a:rPr lang="en-US" smtClean="0"/>
              <a:pPr/>
              <a:t>10/10/2017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1C824-8DEC-4689-BC9C-A54FF6D724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97F69F-05A0-4E5E-90E7-F9B4ED0358A5}" type="datetimeFigureOut">
              <a:rPr lang="en-US" smtClean="0"/>
              <a:pPr/>
              <a:t>10/10/2017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1C824-8DEC-4689-BC9C-A54FF6D724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97F69F-05A0-4E5E-90E7-F9B4ED0358A5}" type="datetimeFigureOut">
              <a:rPr lang="en-US" smtClean="0"/>
              <a:pPr/>
              <a:t>10/10/2017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1C824-8DEC-4689-BC9C-A54FF6D7242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97F69F-05A0-4E5E-90E7-F9B4ED0358A5}" type="datetimeFigureOut">
              <a:rPr lang="en-US" smtClean="0"/>
              <a:pPr/>
              <a:t>10/10/2017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E1C824-8DEC-4689-BC9C-A54FF6D724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97F69F-05A0-4E5E-90E7-F9B4ED0358A5}" type="datetimeFigureOut">
              <a:rPr lang="en-US" smtClean="0"/>
              <a:pPr/>
              <a:t>10/10/2017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E1C824-8DEC-4689-BC9C-A54FF6D724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97F69F-05A0-4E5E-90E7-F9B4ED0358A5}" type="datetimeFigureOut">
              <a:rPr lang="en-US" smtClean="0"/>
              <a:pPr/>
              <a:t>10/10/2017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E1C824-8DEC-4689-BC9C-A54FF6D724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97F69F-05A0-4E5E-90E7-F9B4ED0358A5}" type="datetimeFigureOut">
              <a:rPr lang="en-US" smtClean="0"/>
              <a:pPr/>
              <a:t>10/10/2017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E1C824-8DEC-4689-BC9C-A54FF6D724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97F69F-05A0-4E5E-90E7-F9B4ED0358A5}" type="datetimeFigureOut">
              <a:rPr lang="en-US" smtClean="0"/>
              <a:pPr/>
              <a:t>10/10/2017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E1C824-8DEC-4689-BC9C-A54FF6D724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97F69F-05A0-4E5E-90E7-F9B4ED0358A5}" type="datetimeFigureOut">
              <a:rPr lang="en-US" smtClean="0"/>
              <a:pPr/>
              <a:t>10/10/2017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E1C824-8DEC-4689-BC9C-A54FF6D7242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97F69F-05A0-4E5E-90E7-F9B4ED0358A5}" type="datetimeFigureOut">
              <a:rPr lang="en-US" smtClean="0"/>
              <a:pPr/>
              <a:t>10/10/2017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E1C824-8DEC-4689-BC9C-A54FF6D724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The English Monarchy</a:t>
            </a:r>
            <a:br>
              <a:rPr lang="en-US" dirty="0" smtClean="0"/>
            </a:br>
            <a:r>
              <a:rPr lang="en-US" dirty="0" smtClean="0"/>
              <a:t>King George III</a:t>
            </a:r>
            <a:endParaRPr lang="en-US" dirty="0"/>
          </a:p>
        </p:txBody>
      </p:sp>
      <p:pic>
        <p:nvPicPr>
          <p:cNvPr id="6" name="Content Placeholder 5" descr="imagesCAEZVYHS.jpg"/>
          <p:cNvPicPr>
            <a:picLocks noGrp="1" noChangeAspect="1"/>
          </p:cNvPicPr>
          <p:nvPr>
            <p:ph idx="1"/>
          </p:nvPr>
        </p:nvPicPr>
        <p:blipFill>
          <a:blip r:embed="rId2" cstate="print"/>
          <a:stretch>
            <a:fillRect/>
          </a:stretch>
        </p:blipFill>
        <p:spPr>
          <a:xfrm>
            <a:off x="1371600" y="1465971"/>
            <a:ext cx="6172200" cy="4623192"/>
          </a:xfr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Poor Richard" pitchFamily="18" charset="0"/>
              </a:rPr>
              <a:t>“A Republic … if you can keep it.”</a:t>
            </a:r>
            <a:endParaRPr lang="en-US" i="1" dirty="0">
              <a:latin typeface="Poor Richard" pitchFamily="18" charset="0"/>
            </a:endParaRPr>
          </a:p>
        </p:txBody>
      </p:sp>
      <p:sp>
        <p:nvSpPr>
          <p:cNvPr id="3" name="Content Placeholder 2"/>
          <p:cNvSpPr>
            <a:spLocks noGrp="1"/>
          </p:cNvSpPr>
          <p:nvPr>
            <p:ph idx="1"/>
          </p:nvPr>
        </p:nvSpPr>
        <p:spPr/>
        <p:txBody>
          <a:bodyPr/>
          <a:lstStyle/>
          <a:p>
            <a:r>
              <a:rPr lang="en-US" dirty="0" smtClean="0"/>
              <a:t>Philosophical basis of the Constitution &gt; &gt; &gt;</a:t>
            </a:r>
          </a:p>
          <a:p>
            <a:pPr lvl="1"/>
            <a:r>
              <a:rPr lang="en-US" dirty="0" smtClean="0"/>
              <a:t>Human nature is </a:t>
            </a:r>
            <a:r>
              <a:rPr lang="en-US" dirty="0" smtClean="0">
                <a:solidFill>
                  <a:srgbClr val="FF0000"/>
                </a:solidFill>
              </a:rPr>
              <a:t>self-interested</a:t>
            </a:r>
          </a:p>
          <a:p>
            <a:pPr lvl="1"/>
            <a:r>
              <a:rPr lang="en-US" dirty="0" smtClean="0">
                <a:solidFill>
                  <a:srgbClr val="FF0000"/>
                </a:solidFill>
              </a:rPr>
              <a:t>Inequalities of wealth</a:t>
            </a:r>
            <a:r>
              <a:rPr lang="en-US" dirty="0" smtClean="0"/>
              <a:t> were the principal source of political conflict</a:t>
            </a:r>
          </a:p>
          <a:p>
            <a:pPr lvl="1"/>
            <a:r>
              <a:rPr lang="en-US" dirty="0" smtClean="0"/>
              <a:t>Democracy was a </a:t>
            </a:r>
            <a:r>
              <a:rPr lang="en-US" dirty="0" smtClean="0">
                <a:solidFill>
                  <a:srgbClr val="FF0000"/>
                </a:solidFill>
              </a:rPr>
              <a:t>threat to property </a:t>
            </a:r>
            <a:r>
              <a:rPr lang="en-US" dirty="0" smtClean="0"/>
              <a:t>(Minority interests)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5821363"/>
          </a:xfrm>
        </p:spPr>
        <p:txBody>
          <a:bodyPr/>
          <a:lstStyle/>
          <a:p>
            <a:pPr>
              <a:buNone/>
            </a:pPr>
            <a:r>
              <a:rPr lang="en-US" dirty="0" smtClean="0"/>
              <a:t>The Constitution sought to preserve the conservative revolution that was fought for by setting Power against Power, i.e. limited government employing :</a:t>
            </a:r>
          </a:p>
          <a:p>
            <a:r>
              <a:rPr lang="en-US" dirty="0" smtClean="0"/>
              <a:t>a system of </a:t>
            </a:r>
            <a:r>
              <a:rPr lang="en-US" dirty="0" smtClean="0">
                <a:solidFill>
                  <a:srgbClr val="FF0000"/>
                </a:solidFill>
              </a:rPr>
              <a:t>Checks &amp; Balances</a:t>
            </a:r>
            <a:r>
              <a:rPr lang="en-US" dirty="0" smtClean="0"/>
              <a:t>, </a:t>
            </a:r>
          </a:p>
          <a:p>
            <a:r>
              <a:rPr lang="en-US" dirty="0"/>
              <a:t>S</a:t>
            </a:r>
            <a:r>
              <a:rPr lang="en-US" dirty="0" smtClean="0"/>
              <a:t>eparation of </a:t>
            </a:r>
            <a:r>
              <a:rPr lang="en-US" dirty="0" smtClean="0">
                <a:solidFill>
                  <a:srgbClr val="FF0000"/>
                </a:solidFill>
              </a:rPr>
              <a:t>Powers</a:t>
            </a:r>
            <a:r>
              <a:rPr lang="en-US" dirty="0" smtClean="0"/>
              <a:t>, </a:t>
            </a:r>
          </a:p>
          <a:p>
            <a:r>
              <a:rPr lang="en-US" dirty="0" smtClean="0">
                <a:solidFill>
                  <a:srgbClr val="FF0000"/>
                </a:solidFill>
              </a:rPr>
              <a:t>Minority/Elite rights </a:t>
            </a:r>
            <a:r>
              <a:rPr lang="en-US" dirty="0" smtClean="0"/>
              <a:t>vs. </a:t>
            </a:r>
            <a:r>
              <a:rPr lang="en-US" dirty="0" smtClean="0">
                <a:solidFill>
                  <a:srgbClr val="0070C0"/>
                </a:solidFill>
              </a:rPr>
              <a:t>Majority/Populist powers</a:t>
            </a:r>
            <a:r>
              <a:rPr lang="en-US" dirty="0" smtClean="0"/>
              <a:t>, and </a:t>
            </a:r>
          </a:p>
          <a:p>
            <a:r>
              <a:rPr lang="en-US" dirty="0" smtClean="0"/>
              <a:t>a unique system of </a:t>
            </a:r>
            <a:r>
              <a:rPr lang="en-US" dirty="0" smtClean="0">
                <a:solidFill>
                  <a:srgbClr val="FF0000"/>
                </a:solidFill>
              </a:rPr>
              <a:t>Federalism</a:t>
            </a:r>
            <a:r>
              <a:rPr lang="en-US" dirty="0" smtClean="0"/>
              <a:t>.</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normAutofit fontScale="90000"/>
          </a:bodyPr>
          <a:lstStyle/>
          <a:p>
            <a:r>
              <a:rPr lang="en-US" dirty="0" smtClean="0"/>
              <a:t>This is called </a:t>
            </a:r>
            <a:r>
              <a:rPr lang="en-US" dirty="0" smtClean="0">
                <a:solidFill>
                  <a:srgbClr val="FF0000"/>
                </a:solidFill>
                <a:latin typeface="Copperplate Gothic Light" pitchFamily="34" charset="0"/>
              </a:rPr>
              <a:t>“The </a:t>
            </a:r>
            <a:r>
              <a:rPr lang="en-US" dirty="0" err="1" smtClean="0">
                <a:solidFill>
                  <a:srgbClr val="FF0000"/>
                </a:solidFill>
                <a:latin typeface="Copperplate Gothic Light" pitchFamily="34" charset="0"/>
              </a:rPr>
              <a:t>Madisonian</a:t>
            </a:r>
            <a:r>
              <a:rPr lang="en-US" dirty="0" smtClean="0">
                <a:solidFill>
                  <a:srgbClr val="FF0000"/>
                </a:solidFill>
                <a:latin typeface="Copperplate Gothic Light" pitchFamily="34" charset="0"/>
              </a:rPr>
              <a:t> System”</a:t>
            </a:r>
            <a:r>
              <a:rPr lang="en-US" dirty="0" smtClean="0">
                <a:latin typeface="Copperplate Gothic Light" pitchFamily="34" charset="0"/>
              </a:rPr>
              <a:t/>
            </a:r>
            <a:br>
              <a:rPr lang="en-US" dirty="0" smtClean="0">
                <a:latin typeface="Copperplate Gothic Light" pitchFamily="34" charset="0"/>
              </a:rPr>
            </a:br>
            <a:r>
              <a:rPr lang="en-US" sz="2700" dirty="0" smtClean="0">
                <a:latin typeface="Copperplate Gothic Light" pitchFamily="34" charset="0"/>
              </a:rPr>
              <a:t>[*Insert patriotic chorus of Angels here … *]</a:t>
            </a:r>
            <a:endParaRPr lang="en-US" sz="2700" dirty="0">
              <a:latin typeface="Copperplate Gothic Light" pitchFamily="34" charset="0"/>
            </a:endParaRPr>
          </a:p>
        </p:txBody>
      </p:sp>
      <p:sp>
        <p:nvSpPr>
          <p:cNvPr id="3" name="Content Placeholder 2"/>
          <p:cNvSpPr>
            <a:spLocks noGrp="1"/>
          </p:cNvSpPr>
          <p:nvPr>
            <p:ph idx="1"/>
          </p:nvPr>
        </p:nvSpPr>
        <p:spPr>
          <a:xfrm>
            <a:off x="457200" y="2133600"/>
            <a:ext cx="8229600" cy="3992563"/>
          </a:xfrm>
        </p:spPr>
        <p:txBody>
          <a:bodyPr/>
          <a:lstStyle/>
          <a:p>
            <a:r>
              <a:rPr lang="en-US" i="1" dirty="0" smtClean="0">
                <a:solidFill>
                  <a:srgbClr val="0070C0"/>
                </a:solidFill>
              </a:rPr>
              <a:t>“Enable the government to control the governed and then oblige it to control itself.”</a:t>
            </a:r>
          </a:p>
          <a:p>
            <a:r>
              <a:rPr lang="en-US" dirty="0" smtClean="0"/>
              <a:t>Having suffered the tyranny of a Despotic Monarch in King George III, the specific organization of the Constitution was meant to combat ‘the tyranny of the Majority’</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angry-mob.jpg"/>
          <p:cNvPicPr>
            <a:picLocks noGrp="1" noChangeAspect="1"/>
          </p:cNvPicPr>
          <p:nvPr>
            <p:ph idx="1"/>
          </p:nvPr>
        </p:nvPicPr>
        <p:blipFill>
          <a:blip r:embed="rId2" cstate="print"/>
          <a:stretch>
            <a:fillRect/>
          </a:stretch>
        </p:blipFill>
        <p:spPr>
          <a:xfrm>
            <a:off x="1219200" y="304800"/>
            <a:ext cx="6781800" cy="5764531"/>
          </a:xfr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assembly.jpg"/>
          <p:cNvPicPr>
            <a:picLocks noGrp="1" noChangeAspect="1"/>
          </p:cNvPicPr>
          <p:nvPr>
            <p:ph idx="1"/>
          </p:nvPr>
        </p:nvPicPr>
        <p:blipFill>
          <a:blip r:embed="rId2" cstate="print"/>
          <a:stretch>
            <a:fillRect/>
          </a:stretch>
        </p:blipFill>
        <p:spPr>
          <a:xfrm>
            <a:off x="685800" y="457200"/>
            <a:ext cx="7848599" cy="5627298"/>
          </a:xfr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533400"/>
            <a:ext cx="8229600" cy="5592763"/>
          </a:xfrm>
        </p:spPr>
        <p:txBody>
          <a:bodyPr/>
          <a:lstStyle/>
          <a:p>
            <a:pPr algn="ctr">
              <a:buNone/>
            </a:pPr>
            <a:r>
              <a:rPr lang="en-US" sz="5400" dirty="0" smtClean="0"/>
              <a:t>The </a:t>
            </a:r>
            <a:r>
              <a:rPr lang="en-US" sz="5400" dirty="0" smtClean="0">
                <a:solidFill>
                  <a:srgbClr val="0070C0"/>
                </a:solidFill>
              </a:rPr>
              <a:t>MADISONIAN SYSTEM </a:t>
            </a:r>
            <a:r>
              <a:rPr lang="en-US" sz="5400" dirty="0" smtClean="0"/>
              <a:t>…</a:t>
            </a:r>
          </a:p>
          <a:p>
            <a:pPr>
              <a:buNone/>
            </a:pPr>
            <a:endParaRPr lang="en-US" dirty="0"/>
          </a:p>
          <a:p>
            <a:pPr>
              <a:buNone/>
            </a:pPr>
            <a:r>
              <a:rPr lang="en-US" dirty="0" smtClean="0"/>
              <a:t>… encourages moderation and compromise</a:t>
            </a:r>
          </a:p>
          <a:p>
            <a:pPr>
              <a:buNone/>
            </a:pPr>
            <a:r>
              <a:rPr lang="en-US" dirty="0" smtClean="0"/>
              <a:t>… slows change</a:t>
            </a:r>
          </a:p>
          <a:p>
            <a:pPr>
              <a:buNone/>
            </a:pPr>
            <a:r>
              <a:rPr lang="en-US" dirty="0" smtClean="0"/>
              <a:t>… inhibits the tyranny of the Majority</a:t>
            </a:r>
          </a:p>
          <a:p>
            <a:pPr>
              <a:buNone/>
            </a:pPr>
            <a:r>
              <a:rPr lang="en-US" dirty="0" smtClean="0"/>
              <a:t>… preserves individual rights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aptain%20America-05.jpg"/>
          <p:cNvPicPr>
            <a:picLocks noGrp="1" noChangeAspect="1"/>
          </p:cNvPicPr>
          <p:nvPr>
            <p:ph idx="1"/>
          </p:nvPr>
        </p:nvPicPr>
        <p:blipFill>
          <a:blip r:embed="rId2" cstate="print"/>
          <a:stretch>
            <a:fillRect/>
          </a:stretch>
        </p:blipFill>
        <p:spPr>
          <a:xfrm>
            <a:off x="228600" y="228600"/>
            <a:ext cx="8760844" cy="4561681"/>
          </a:xfr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715962"/>
          </a:xfrm>
        </p:spPr>
        <p:txBody>
          <a:bodyPr>
            <a:normAutofit fontScale="90000"/>
          </a:bodyPr>
          <a:lstStyle/>
          <a:p>
            <a:endParaRPr lang="en-US" dirty="0"/>
          </a:p>
        </p:txBody>
      </p:sp>
      <p:sp>
        <p:nvSpPr>
          <p:cNvPr id="5" name="Text Placeholder 4"/>
          <p:cNvSpPr>
            <a:spLocks noGrp="1"/>
          </p:cNvSpPr>
          <p:nvPr>
            <p:ph type="body" idx="1"/>
          </p:nvPr>
        </p:nvSpPr>
        <p:spPr>
          <a:xfrm>
            <a:off x="457200" y="304800"/>
            <a:ext cx="4040188" cy="639762"/>
          </a:xfrm>
        </p:spPr>
        <p:txBody>
          <a:bodyPr>
            <a:normAutofit/>
          </a:bodyPr>
          <a:lstStyle/>
          <a:p>
            <a:pPr algn="ctr"/>
            <a:r>
              <a:rPr lang="en-US" sz="2800" u="sng" dirty="0" smtClean="0">
                <a:solidFill>
                  <a:srgbClr val="FF0000"/>
                </a:solidFill>
              </a:rPr>
              <a:t>Elite/Minority Elements</a:t>
            </a:r>
            <a:endParaRPr lang="en-US" sz="2800" u="sng" dirty="0">
              <a:solidFill>
                <a:srgbClr val="FF0000"/>
              </a:solidFill>
            </a:endParaRPr>
          </a:p>
        </p:txBody>
      </p:sp>
      <p:sp>
        <p:nvSpPr>
          <p:cNvPr id="6" name="Content Placeholder 5"/>
          <p:cNvSpPr>
            <a:spLocks noGrp="1"/>
          </p:cNvSpPr>
          <p:nvPr>
            <p:ph sz="half" idx="2"/>
          </p:nvPr>
        </p:nvSpPr>
        <p:spPr>
          <a:xfrm>
            <a:off x="457200" y="1143000"/>
            <a:ext cx="4040188" cy="4983163"/>
          </a:xfrm>
        </p:spPr>
        <p:txBody>
          <a:bodyPr>
            <a:normAutofit fontScale="92500" lnSpcReduction="20000"/>
          </a:bodyPr>
          <a:lstStyle/>
          <a:p>
            <a:r>
              <a:rPr lang="en-US" dirty="0" smtClean="0">
                <a:solidFill>
                  <a:srgbClr val="FF0000"/>
                </a:solidFill>
              </a:rPr>
              <a:t>Senate</a:t>
            </a:r>
          </a:p>
          <a:p>
            <a:r>
              <a:rPr lang="en-US" dirty="0" smtClean="0">
                <a:solidFill>
                  <a:srgbClr val="FF0000"/>
                </a:solidFill>
              </a:rPr>
              <a:t>Electoral College</a:t>
            </a:r>
          </a:p>
          <a:p>
            <a:r>
              <a:rPr lang="en-US" dirty="0" smtClean="0">
                <a:solidFill>
                  <a:srgbClr val="FF0000"/>
                </a:solidFill>
              </a:rPr>
              <a:t>Judges, Ambassadors, Cabinet members, etc.</a:t>
            </a:r>
          </a:p>
          <a:p>
            <a:r>
              <a:rPr lang="en-US" dirty="0" smtClean="0">
                <a:solidFill>
                  <a:srgbClr val="FF0000"/>
                </a:solidFill>
              </a:rPr>
              <a:t>Elections/Suffrage</a:t>
            </a:r>
          </a:p>
          <a:p>
            <a:r>
              <a:rPr lang="en-US" dirty="0" smtClean="0">
                <a:solidFill>
                  <a:srgbClr val="FF0000"/>
                </a:solidFill>
              </a:rPr>
              <a:t>Separation of Powers</a:t>
            </a:r>
          </a:p>
          <a:p>
            <a:r>
              <a:rPr lang="en-US" dirty="0" smtClean="0">
                <a:solidFill>
                  <a:srgbClr val="FF0000"/>
                </a:solidFill>
              </a:rPr>
              <a:t>Checks and Balances</a:t>
            </a:r>
          </a:p>
          <a:p>
            <a:r>
              <a:rPr lang="en-US" dirty="0" smtClean="0">
                <a:solidFill>
                  <a:srgbClr val="FF0000"/>
                </a:solidFill>
              </a:rPr>
              <a:t>Amendment Process</a:t>
            </a:r>
          </a:p>
          <a:p>
            <a:r>
              <a:rPr lang="en-US" dirty="0" smtClean="0">
                <a:solidFill>
                  <a:srgbClr val="FF0000"/>
                </a:solidFill>
              </a:rPr>
              <a:t>Bicameral legislature &amp; legislative process</a:t>
            </a:r>
          </a:p>
          <a:p>
            <a:r>
              <a:rPr lang="en-US" dirty="0" smtClean="0">
                <a:solidFill>
                  <a:srgbClr val="FF0000"/>
                </a:solidFill>
              </a:rPr>
              <a:t>Federalism</a:t>
            </a:r>
          </a:p>
          <a:p>
            <a:r>
              <a:rPr lang="en-US" dirty="0" smtClean="0">
                <a:solidFill>
                  <a:srgbClr val="FF0000"/>
                </a:solidFill>
              </a:rPr>
              <a:t>Individual Rights</a:t>
            </a:r>
          </a:p>
          <a:p>
            <a:pPr lvl="1"/>
            <a:r>
              <a:rPr lang="en-US" dirty="0" smtClean="0">
                <a:solidFill>
                  <a:srgbClr val="FF0000"/>
                </a:solidFill>
              </a:rPr>
              <a:t>Habeas Corpus, Bills of Attainder, Ex Post Facto, No Religious qualifications, rules re: Treason, Jury trial</a:t>
            </a:r>
            <a:endParaRPr lang="en-US" dirty="0">
              <a:solidFill>
                <a:srgbClr val="FF0000"/>
              </a:solidFill>
            </a:endParaRPr>
          </a:p>
        </p:txBody>
      </p:sp>
      <p:sp>
        <p:nvSpPr>
          <p:cNvPr id="7" name="Text Placeholder 6"/>
          <p:cNvSpPr>
            <a:spLocks noGrp="1"/>
          </p:cNvSpPr>
          <p:nvPr>
            <p:ph type="body" sz="quarter" idx="3"/>
          </p:nvPr>
        </p:nvSpPr>
        <p:spPr>
          <a:xfrm>
            <a:off x="4648200" y="304800"/>
            <a:ext cx="4041775" cy="990600"/>
          </a:xfrm>
        </p:spPr>
        <p:txBody>
          <a:bodyPr>
            <a:noAutofit/>
          </a:bodyPr>
          <a:lstStyle/>
          <a:p>
            <a:pPr algn="ctr"/>
            <a:r>
              <a:rPr lang="en-US" sz="2800" u="sng" dirty="0" smtClean="0">
                <a:solidFill>
                  <a:srgbClr val="0070C0"/>
                </a:solidFill>
              </a:rPr>
              <a:t>Populist/Democratic/ Majority Elements</a:t>
            </a:r>
            <a:endParaRPr lang="en-US" sz="2800" u="sng" dirty="0">
              <a:solidFill>
                <a:srgbClr val="0070C0"/>
              </a:solidFill>
            </a:endParaRPr>
          </a:p>
        </p:txBody>
      </p:sp>
      <p:sp>
        <p:nvSpPr>
          <p:cNvPr id="8" name="Content Placeholder 7"/>
          <p:cNvSpPr>
            <a:spLocks noGrp="1"/>
          </p:cNvSpPr>
          <p:nvPr>
            <p:ph sz="quarter" idx="4"/>
          </p:nvPr>
        </p:nvSpPr>
        <p:spPr>
          <a:xfrm>
            <a:off x="4645025" y="1371600"/>
            <a:ext cx="4041775" cy="4754563"/>
          </a:xfrm>
        </p:spPr>
        <p:txBody>
          <a:bodyPr/>
          <a:lstStyle/>
          <a:p>
            <a:r>
              <a:rPr lang="en-US" dirty="0" smtClean="0">
                <a:solidFill>
                  <a:srgbClr val="0070C0"/>
                </a:solidFill>
              </a:rPr>
              <a:t>House of Representatives</a:t>
            </a:r>
          </a:p>
          <a:p>
            <a:r>
              <a:rPr lang="en-US" dirty="0" smtClean="0">
                <a:solidFill>
                  <a:srgbClr val="0070C0"/>
                </a:solidFill>
              </a:rPr>
              <a:t>Majority-vote process</a:t>
            </a:r>
          </a:p>
          <a:p>
            <a:r>
              <a:rPr lang="en-US" dirty="0" smtClean="0">
                <a:solidFill>
                  <a:srgbClr val="0070C0"/>
                </a:solidFill>
              </a:rPr>
              <a:t>State Powers</a:t>
            </a:r>
            <a:endParaRPr lang="en-US" dirty="0">
              <a:solidFill>
                <a:srgbClr val="0070C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endParaRPr lang="en-US" dirty="0"/>
          </a:p>
        </p:txBody>
      </p:sp>
      <p:sp>
        <p:nvSpPr>
          <p:cNvPr id="8" name="Content Placeholder 7"/>
          <p:cNvSpPr>
            <a:spLocks noGrp="1"/>
          </p:cNvSpPr>
          <p:nvPr>
            <p:ph idx="1"/>
          </p:nvPr>
        </p:nvSpPr>
        <p:spPr>
          <a:xfrm>
            <a:off x="457200" y="381000"/>
            <a:ext cx="8229600" cy="5745163"/>
          </a:xfrm>
        </p:spPr>
        <p:txBody>
          <a:bodyPr/>
          <a:lstStyle/>
          <a:p>
            <a:pPr algn="ctr">
              <a:buNone/>
            </a:pPr>
            <a:r>
              <a:rPr lang="en-US" sz="4800" dirty="0" smtClean="0"/>
              <a:t>The American System of Government …</a:t>
            </a:r>
          </a:p>
          <a:p>
            <a:pPr>
              <a:buNone/>
            </a:pPr>
            <a:endParaRPr lang="en-US" dirty="0"/>
          </a:p>
          <a:p>
            <a:pPr>
              <a:buNone/>
            </a:pPr>
            <a:r>
              <a:rPr lang="en-US" dirty="0" smtClean="0"/>
              <a:t> … was to be a government of the </a:t>
            </a:r>
            <a:r>
              <a:rPr lang="en-US" i="1" dirty="0" smtClean="0">
                <a:latin typeface="Bradley Hand ITC" pitchFamily="66" charset="0"/>
              </a:rPr>
              <a:t>“</a:t>
            </a:r>
            <a:r>
              <a:rPr lang="en-US" b="1" i="1" dirty="0" smtClean="0">
                <a:solidFill>
                  <a:srgbClr val="0070C0"/>
                </a:solidFill>
                <a:latin typeface="Bradley Hand ITC" pitchFamily="66" charset="0"/>
              </a:rPr>
              <a:t>rich, well-born, and able”</a:t>
            </a:r>
            <a:r>
              <a:rPr lang="en-US" b="1" dirty="0" smtClean="0">
                <a:solidFill>
                  <a:srgbClr val="0070C0"/>
                </a:solidFill>
              </a:rPr>
              <a:t> </a:t>
            </a:r>
            <a:r>
              <a:rPr lang="en-US" dirty="0" smtClean="0"/>
              <a:t>[Hamilton] where </a:t>
            </a:r>
            <a:r>
              <a:rPr lang="en-US" b="1" i="1" dirty="0" smtClean="0">
                <a:solidFill>
                  <a:srgbClr val="FF0000"/>
                </a:solidFill>
                <a:latin typeface="Bradley Hand ITC" pitchFamily="66" charset="0"/>
              </a:rPr>
              <a:t>“the people who own the country ought to govern it.” </a:t>
            </a:r>
            <a:r>
              <a:rPr lang="en-US" dirty="0" smtClean="0"/>
              <a:t>[Jay]</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dirty="0"/>
          </a:p>
        </p:txBody>
      </p:sp>
      <p:pic>
        <p:nvPicPr>
          <p:cNvPr id="8" name="Content Placeholder 7" descr="imagesCADYKBUA.jpg"/>
          <p:cNvPicPr>
            <a:picLocks noGrp="1" noChangeAspect="1"/>
          </p:cNvPicPr>
          <p:nvPr>
            <p:ph sz="half" idx="2"/>
          </p:nvPr>
        </p:nvPicPr>
        <p:blipFill>
          <a:blip r:embed="rId2" cstate="print"/>
          <a:stretch>
            <a:fillRect/>
          </a:stretch>
        </p:blipFill>
        <p:spPr>
          <a:xfrm>
            <a:off x="2819400" y="1752600"/>
            <a:ext cx="5995987" cy="4491203"/>
          </a:xfrm>
        </p:spPr>
      </p:pic>
      <p:pic>
        <p:nvPicPr>
          <p:cNvPr id="7" name="Content Placeholder 6" descr="Young-rich-7c7feb77-29da-4c00-91e4-f96c25294e18.jpg"/>
          <p:cNvPicPr>
            <a:picLocks noGrp="1" noChangeAspect="1"/>
          </p:cNvPicPr>
          <p:nvPr>
            <p:ph sz="half" idx="1"/>
          </p:nvPr>
        </p:nvPicPr>
        <p:blipFill>
          <a:blip r:embed="rId3" cstate="print"/>
          <a:stretch>
            <a:fillRect/>
          </a:stretch>
        </p:blipFill>
        <p:spPr>
          <a:xfrm>
            <a:off x="304800" y="304800"/>
            <a:ext cx="4993442" cy="3886200"/>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so </a:t>
            </a:r>
            <a:r>
              <a:rPr lang="en-US" dirty="0" smtClean="0">
                <a:solidFill>
                  <a:srgbClr val="FF0000"/>
                </a:solidFill>
                <a:latin typeface="Jokerman" pitchFamily="82" charset="0"/>
              </a:rPr>
              <a:t>BAD</a:t>
            </a:r>
            <a:r>
              <a:rPr lang="en-US" dirty="0" smtClean="0"/>
              <a:t>?</a:t>
            </a:r>
            <a:endParaRPr lang="en-US" dirty="0"/>
          </a:p>
        </p:txBody>
      </p:sp>
      <p:sp>
        <p:nvSpPr>
          <p:cNvPr id="3" name="Content Placeholder 2"/>
          <p:cNvSpPr>
            <a:spLocks noGrp="1"/>
          </p:cNvSpPr>
          <p:nvPr>
            <p:ph idx="1"/>
          </p:nvPr>
        </p:nvSpPr>
        <p:spPr>
          <a:xfrm>
            <a:off x="457200" y="1219200"/>
            <a:ext cx="8229600" cy="5029199"/>
          </a:xfrm>
        </p:spPr>
        <p:txBody>
          <a:bodyPr>
            <a:normAutofit fontScale="25000" lnSpcReduction="20000"/>
          </a:bodyPr>
          <a:lstStyle/>
          <a:p>
            <a:pPr>
              <a:buNone/>
            </a:pPr>
            <a:r>
              <a:rPr lang="en-US" sz="4000" dirty="0" smtClean="0"/>
              <a:t>	He has refused his Assent to Laws, the most wholesome and necessary for the public good.</a:t>
            </a:r>
            <a:br>
              <a:rPr lang="en-US" sz="4000" dirty="0" smtClean="0"/>
            </a:br>
            <a:r>
              <a:rPr lang="en-US" sz="4000" dirty="0" smtClean="0"/>
              <a:t>He has forbidden his Governors to pass Laws of immediate and pressing importance, unless suspended in their operation till his Assent should be obtained; and when so suspended, he has utterly neglected to attend to them.</a:t>
            </a:r>
            <a:br>
              <a:rPr lang="en-US" sz="4000" dirty="0" smtClean="0"/>
            </a:br>
            <a:r>
              <a:rPr lang="en-US" sz="4000" dirty="0" smtClean="0"/>
              <a:t>He has refused to pass other Laws for the accommodation of large districts of people, unless those people would relinquish the right of Representation in the Legislature, a right inestimable to them and formidable to tyrants only. </a:t>
            </a:r>
            <a:br>
              <a:rPr lang="en-US" sz="4000" dirty="0" smtClean="0"/>
            </a:br>
            <a:r>
              <a:rPr lang="en-US" sz="4000" dirty="0" smtClean="0"/>
              <a:t>He has called together legislative bodies at places unusual, uncomfortable, and distant from the depository of their public Records, for the sole purpose of fatiguing them into compliance with his measures. </a:t>
            </a:r>
            <a:br>
              <a:rPr lang="en-US" sz="4000" dirty="0" smtClean="0"/>
            </a:br>
            <a:r>
              <a:rPr lang="en-US" sz="4000" dirty="0" smtClean="0"/>
              <a:t>He has dissolved Representative Houses repeatedly, for opposing with manly firmness his invasions on the rights of the people.</a:t>
            </a:r>
            <a:br>
              <a:rPr lang="en-US" sz="4000" dirty="0" smtClean="0"/>
            </a:br>
            <a:r>
              <a:rPr lang="en-US" sz="4000" dirty="0" smtClean="0"/>
              <a:t>He has refused for a long time, after such dissolutions, to cause others to be elected; whereby the Legislative powers, incapable of Annihilation, have returned to the People at large for their exercise; the State remaining in the mean time exposed to all the dangers of invasion from without, and convulsions within.</a:t>
            </a:r>
            <a:br>
              <a:rPr lang="en-US" sz="4000" dirty="0" smtClean="0"/>
            </a:br>
            <a:r>
              <a:rPr lang="en-US" sz="4000" dirty="0" smtClean="0"/>
              <a:t>He has </a:t>
            </a:r>
            <a:r>
              <a:rPr lang="en-US" sz="4000" dirty="0" err="1" smtClean="0"/>
              <a:t>endeavoured</a:t>
            </a:r>
            <a:r>
              <a:rPr lang="en-US" sz="4000" dirty="0" smtClean="0"/>
              <a:t> to prevent the population of these States; for that purpose obstructing the Laws for Naturalization of Foreigners; refusing to pass others to encourage their migrations hither, and raising the conditions of new Appropriations of Lands.</a:t>
            </a:r>
            <a:br>
              <a:rPr lang="en-US" sz="4000" dirty="0" smtClean="0"/>
            </a:br>
            <a:r>
              <a:rPr lang="en-US" sz="4000" dirty="0" smtClean="0"/>
              <a:t>He has obstructed the Administration of Justice, by refusing his Assent to Laws for establishing Judiciary powers.</a:t>
            </a:r>
            <a:br>
              <a:rPr lang="en-US" sz="4000" dirty="0" smtClean="0"/>
            </a:br>
            <a:r>
              <a:rPr lang="en-US" sz="4000" dirty="0" smtClean="0"/>
              <a:t>He has made Judges dependent on his Will alone, for the tenure of their offices, and the amount and payment of their salaries.</a:t>
            </a:r>
            <a:br>
              <a:rPr lang="en-US" sz="4000" dirty="0" smtClean="0"/>
            </a:br>
            <a:r>
              <a:rPr lang="en-US" sz="4000" dirty="0" smtClean="0"/>
              <a:t>He has erected a multitude of New Offices, and sent hither swarms of Officers to </a:t>
            </a:r>
            <a:r>
              <a:rPr lang="en-US" sz="4000" dirty="0" err="1" smtClean="0"/>
              <a:t>harrass</a:t>
            </a:r>
            <a:r>
              <a:rPr lang="en-US" sz="4000" dirty="0" smtClean="0"/>
              <a:t> our people, and eat out their substance.</a:t>
            </a:r>
            <a:br>
              <a:rPr lang="en-US" sz="4000" dirty="0" smtClean="0"/>
            </a:br>
            <a:r>
              <a:rPr lang="en-US" sz="4000" dirty="0" smtClean="0"/>
              <a:t>He has kept among us, in times of peace, Standing Armies without the Consent of our legislatures.</a:t>
            </a:r>
            <a:br>
              <a:rPr lang="en-US" sz="4000" dirty="0" smtClean="0"/>
            </a:br>
            <a:r>
              <a:rPr lang="en-US" sz="4000" dirty="0" smtClean="0"/>
              <a:t>He has affected to render the Military independent of and superior to the Civil power.</a:t>
            </a:r>
            <a:br>
              <a:rPr lang="en-US" sz="4000" dirty="0" smtClean="0"/>
            </a:br>
            <a:r>
              <a:rPr lang="en-US" sz="4000" dirty="0" smtClean="0"/>
              <a:t>He has combined with others to subject us to a jurisdiction foreign to our constitution, and unacknowledged by our laws; giving his Assent to their Acts of pretended Legislation:</a:t>
            </a:r>
            <a:br>
              <a:rPr lang="en-US" sz="4000" dirty="0" smtClean="0"/>
            </a:br>
            <a:r>
              <a:rPr lang="en-US" sz="4000" dirty="0" smtClean="0"/>
              <a:t>For Quartering large bodies of armed troops among us:</a:t>
            </a:r>
            <a:br>
              <a:rPr lang="en-US" sz="4000" dirty="0" smtClean="0"/>
            </a:br>
            <a:r>
              <a:rPr lang="en-US" sz="4000" dirty="0" smtClean="0"/>
              <a:t>For protecting them, by a mock Trial, from punishment for any Murders which they should commit on the Inhabitants of these States:</a:t>
            </a:r>
            <a:br>
              <a:rPr lang="en-US" sz="4000" dirty="0" smtClean="0"/>
            </a:br>
            <a:r>
              <a:rPr lang="en-US" sz="4000" dirty="0" smtClean="0"/>
              <a:t>For cutting off our Trade with all parts of the world:</a:t>
            </a:r>
            <a:br>
              <a:rPr lang="en-US" sz="4000" dirty="0" smtClean="0"/>
            </a:br>
            <a:r>
              <a:rPr lang="en-US" sz="4000" dirty="0" smtClean="0"/>
              <a:t>For imposing Taxes on us without our Consent: </a:t>
            </a:r>
            <a:br>
              <a:rPr lang="en-US" sz="4000" dirty="0" smtClean="0"/>
            </a:br>
            <a:r>
              <a:rPr lang="en-US" sz="4000" dirty="0" smtClean="0"/>
              <a:t>For depriving us in many cases, of the benefits of Trial by Jury:</a:t>
            </a:r>
            <a:br>
              <a:rPr lang="en-US" sz="4000" dirty="0" smtClean="0"/>
            </a:br>
            <a:r>
              <a:rPr lang="en-US" sz="4000" dirty="0" smtClean="0"/>
              <a:t>For transporting us beyond Seas to be tried for pretended offences</a:t>
            </a:r>
            <a:br>
              <a:rPr lang="en-US" sz="4000" dirty="0" smtClean="0"/>
            </a:br>
            <a:r>
              <a:rPr lang="en-US" sz="4000" dirty="0" smtClean="0"/>
              <a:t>For abolishing the free System of English Laws in a </a:t>
            </a:r>
            <a:r>
              <a:rPr lang="en-US" sz="4000" dirty="0" err="1" smtClean="0"/>
              <a:t>neighbouring</a:t>
            </a:r>
            <a:r>
              <a:rPr lang="en-US" sz="4000" dirty="0" smtClean="0"/>
              <a:t> Province, establishing therein an Arbitrary government, and enlarging its Boundaries so as to render it at once an example and fit instrument for introducing the same absolute rule into these Colonies:</a:t>
            </a:r>
            <a:br>
              <a:rPr lang="en-US" sz="4000" dirty="0" smtClean="0"/>
            </a:br>
            <a:r>
              <a:rPr lang="en-US" sz="4000" dirty="0" smtClean="0"/>
              <a:t>For taking away our Charters, abolishing our most valuable Laws, and altering fundamentally the Forms of our Governments:</a:t>
            </a:r>
            <a:br>
              <a:rPr lang="en-US" sz="4000" dirty="0" smtClean="0"/>
            </a:br>
            <a:r>
              <a:rPr lang="en-US" sz="4000" dirty="0" smtClean="0"/>
              <a:t>For suspending our own Legislatures, and declaring themselves invested with power to legislate for us in all cases whatsoever.</a:t>
            </a:r>
            <a:br>
              <a:rPr lang="en-US" sz="4000" dirty="0" smtClean="0"/>
            </a:br>
            <a:r>
              <a:rPr lang="en-US" sz="4000" dirty="0" smtClean="0"/>
              <a:t>He has abdicated Government here, by declaring us out of his Protection and waging War against us.</a:t>
            </a:r>
            <a:br>
              <a:rPr lang="en-US" sz="4000" dirty="0" smtClean="0"/>
            </a:br>
            <a:r>
              <a:rPr lang="en-US" sz="4000" dirty="0" smtClean="0"/>
              <a:t>He has plundered our seas, ravaged our Coasts, burnt our towns, and destroyed the lives of our people. </a:t>
            </a:r>
            <a:br>
              <a:rPr lang="en-US" sz="4000" dirty="0" smtClean="0"/>
            </a:br>
            <a:r>
              <a:rPr lang="en-US" sz="4000" dirty="0" smtClean="0"/>
              <a:t>He is at this time transporting large Armies of foreign Mercenaries to </a:t>
            </a:r>
            <a:r>
              <a:rPr lang="en-US" sz="4000" dirty="0" err="1" smtClean="0"/>
              <a:t>compleat</a:t>
            </a:r>
            <a:r>
              <a:rPr lang="en-US" sz="4000" dirty="0" smtClean="0"/>
              <a:t> the works of death, desolation and tyranny, already begun with circumstances of Cruelty &amp; perfidy scarcely paralleled in the most barbarous ages, and totally unworthy the Head of a civilized nation.</a:t>
            </a:r>
            <a:br>
              <a:rPr lang="en-US" sz="4000" dirty="0" smtClean="0"/>
            </a:br>
            <a:r>
              <a:rPr lang="en-US" sz="4000" dirty="0" smtClean="0"/>
              <a:t>He has constrained our fellow Citizens taken Captive on the high Seas to bear Arms against their Country, to become the executioners of their friends and Brethren, or to fall themselves by their Hands. </a:t>
            </a:r>
            <a:br>
              <a:rPr lang="en-US" sz="4000" dirty="0" smtClean="0"/>
            </a:br>
            <a:r>
              <a:rPr lang="en-US" sz="4000" dirty="0" smtClean="0"/>
              <a:t>He has excited domestic insurrections amongst us, and has </a:t>
            </a:r>
            <a:r>
              <a:rPr lang="en-US" sz="4000" dirty="0" err="1" smtClean="0"/>
              <a:t>endeavoured</a:t>
            </a:r>
            <a:r>
              <a:rPr lang="en-US" sz="4000" dirty="0" smtClean="0"/>
              <a:t> to bring on the inhabitants of our frontiers, the merciless Indian Savages, whose known rule of warfare, is an undistinguished destruction of all ages, sexes and conditions.</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smtClean="0"/>
              <a:t>Who Really Governs?</a:t>
            </a:r>
            <a:endParaRPr lang="en-US" dirty="0"/>
          </a:p>
        </p:txBody>
      </p:sp>
      <p:sp>
        <p:nvSpPr>
          <p:cNvPr id="6" name="Content Placeholder 5"/>
          <p:cNvSpPr>
            <a:spLocks noGrp="1"/>
          </p:cNvSpPr>
          <p:nvPr>
            <p:ph idx="1"/>
          </p:nvPr>
        </p:nvSpPr>
        <p:spPr/>
        <p:txBody>
          <a:bodyPr/>
          <a:lstStyle/>
          <a:p>
            <a:r>
              <a:rPr lang="en-US" dirty="0" smtClean="0"/>
              <a:t>Pluralist theory</a:t>
            </a:r>
          </a:p>
          <a:p>
            <a:r>
              <a:rPr lang="en-US" dirty="0" smtClean="0"/>
              <a:t>Elite Theory</a:t>
            </a:r>
          </a:p>
          <a:p>
            <a:r>
              <a:rPr lang="en-US" dirty="0" err="1" smtClean="0"/>
              <a:t>Hyperpluralist</a:t>
            </a:r>
            <a:r>
              <a:rPr lang="en-US" dirty="0" smtClean="0"/>
              <a:t> Theory</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a:t>
            </a:r>
            <a:r>
              <a:rPr lang="en-US" i="1" dirty="0" smtClean="0"/>
              <a:t>Are</a:t>
            </a:r>
            <a:r>
              <a:rPr lang="en-US" dirty="0" smtClean="0"/>
              <a:t> Americans?</a:t>
            </a:r>
            <a:endParaRPr lang="en-US" dirty="0"/>
          </a:p>
        </p:txBody>
      </p:sp>
      <p:sp>
        <p:nvSpPr>
          <p:cNvPr id="3" name="Content Placeholder 2"/>
          <p:cNvSpPr>
            <a:spLocks noGrp="1"/>
          </p:cNvSpPr>
          <p:nvPr>
            <p:ph idx="1"/>
          </p:nvPr>
        </p:nvSpPr>
        <p:spPr/>
        <p:txBody>
          <a:bodyPr/>
          <a:lstStyle/>
          <a:p>
            <a:r>
              <a:rPr lang="en-US" dirty="0" smtClean="0"/>
              <a:t>American Nationalism - unlike most other nations - is not based on religious, ethnic, racial homogeneity … but upon a shared set of beliefs &amp; values.</a:t>
            </a:r>
          </a:p>
          <a:p>
            <a:pPr lvl="1"/>
            <a:r>
              <a:rPr lang="en-US" dirty="0" smtClean="0"/>
              <a:t>Liberty</a:t>
            </a:r>
          </a:p>
          <a:p>
            <a:pPr lvl="1"/>
            <a:r>
              <a:rPr lang="en-US" dirty="0" smtClean="0"/>
              <a:t>Equality</a:t>
            </a:r>
          </a:p>
          <a:p>
            <a:pPr lvl="1"/>
            <a:r>
              <a:rPr lang="en-US" dirty="0" smtClean="0"/>
              <a:t>Individualism</a:t>
            </a:r>
          </a:p>
          <a:p>
            <a:pPr lvl="2"/>
            <a:r>
              <a:rPr lang="en-US" i="1" dirty="0" smtClean="0"/>
              <a:t>The Frontier Thesis</a:t>
            </a:r>
            <a:r>
              <a:rPr lang="en-US" dirty="0" smtClean="0"/>
              <a:t>, F.J. Turner</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REVIEW</a:t>
            </a:r>
            <a:r>
              <a:rPr lang="en-US" dirty="0" smtClean="0"/>
              <a:t>: “TOP 5” Last Year</a:t>
            </a:r>
            <a:endParaRPr lang="en-US" dirty="0"/>
          </a:p>
        </p:txBody>
      </p:sp>
      <p:sp>
        <p:nvSpPr>
          <p:cNvPr id="3" name="Content Placeholder 2"/>
          <p:cNvSpPr>
            <a:spLocks noGrp="1"/>
          </p:cNvSpPr>
          <p:nvPr>
            <p:ph idx="1"/>
          </p:nvPr>
        </p:nvSpPr>
        <p:spPr/>
        <p:txBody>
          <a:bodyPr/>
          <a:lstStyle/>
          <a:p>
            <a:r>
              <a:rPr lang="en-US" dirty="0" smtClean="0"/>
              <a:t>Largest Expenditure of Federal Budget </a:t>
            </a:r>
          </a:p>
          <a:p>
            <a:r>
              <a:rPr lang="en-US" dirty="0" smtClean="0"/>
              <a:t>Plural/Elite/</a:t>
            </a:r>
            <a:r>
              <a:rPr lang="en-US" dirty="0" err="1" smtClean="0"/>
              <a:t>Hyperplural</a:t>
            </a:r>
            <a:endParaRPr lang="en-US" dirty="0" smtClean="0"/>
          </a:p>
          <a:p>
            <a:r>
              <a:rPr lang="en-US" dirty="0" smtClean="0"/>
              <a:t>Disagreements at the Const. Convention</a:t>
            </a:r>
          </a:p>
          <a:p>
            <a:r>
              <a:rPr lang="en-US" dirty="0" smtClean="0"/>
              <a:t>Steps in Public Policymaking</a:t>
            </a:r>
          </a:p>
          <a:p>
            <a:r>
              <a:rPr lang="en-US" dirty="0" smtClean="0"/>
              <a:t>Linkage Institutions</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81000"/>
            <a:ext cx="8229600" cy="5745163"/>
          </a:xfrm>
        </p:spPr>
        <p:txBody>
          <a:bodyPr>
            <a:normAutofit fontScale="70000" lnSpcReduction="20000"/>
          </a:bodyPr>
          <a:lstStyle/>
          <a:p>
            <a:r>
              <a:rPr lang="en-US" dirty="0" smtClean="0"/>
              <a:t>Politics / Government / Policy / Gridlock / Public Good</a:t>
            </a:r>
          </a:p>
          <a:p>
            <a:r>
              <a:rPr lang="en-US" dirty="0" smtClean="0"/>
              <a:t>Dec of </a:t>
            </a:r>
            <a:r>
              <a:rPr lang="en-US" dirty="0" err="1" smtClean="0"/>
              <a:t>Ind</a:t>
            </a:r>
            <a:endParaRPr lang="en-US" dirty="0" smtClean="0"/>
          </a:p>
          <a:p>
            <a:r>
              <a:rPr lang="en-US" dirty="0" smtClean="0"/>
              <a:t>Effect of Amendments</a:t>
            </a:r>
          </a:p>
          <a:p>
            <a:r>
              <a:rPr lang="en-US" dirty="0" smtClean="0"/>
              <a:t>Frontier Thesis</a:t>
            </a:r>
          </a:p>
          <a:p>
            <a:r>
              <a:rPr lang="en-US" dirty="0" smtClean="0"/>
              <a:t>Composition of Fed Budget</a:t>
            </a:r>
          </a:p>
          <a:p>
            <a:r>
              <a:rPr lang="en-US" dirty="0" smtClean="0"/>
              <a:t>Feds vs. Anti-Feds</a:t>
            </a:r>
          </a:p>
          <a:p>
            <a:r>
              <a:rPr lang="en-US" dirty="0" smtClean="0"/>
              <a:t>Source of </a:t>
            </a:r>
            <a:r>
              <a:rPr lang="en-US" dirty="0" err="1" smtClean="0"/>
              <a:t>Pol</a:t>
            </a:r>
            <a:r>
              <a:rPr lang="en-US" dirty="0" smtClean="0"/>
              <a:t> Conflict?</a:t>
            </a:r>
          </a:p>
          <a:p>
            <a:r>
              <a:rPr lang="en-US" i="1" u="sng" dirty="0" smtClean="0"/>
              <a:t>M v. M</a:t>
            </a:r>
            <a:r>
              <a:rPr lang="en-US" dirty="0" smtClean="0"/>
              <a:t> / Jud Review</a:t>
            </a:r>
          </a:p>
          <a:p>
            <a:r>
              <a:rPr lang="en-US" dirty="0" smtClean="0"/>
              <a:t>PACs</a:t>
            </a:r>
          </a:p>
          <a:p>
            <a:r>
              <a:rPr lang="en-US" dirty="0" smtClean="0"/>
              <a:t>American Revolution &gt; Type?</a:t>
            </a:r>
          </a:p>
          <a:p>
            <a:r>
              <a:rPr lang="en-US" dirty="0" smtClean="0"/>
              <a:t>Single-Issue Groups</a:t>
            </a:r>
          </a:p>
          <a:p>
            <a:r>
              <a:rPr lang="en-US" dirty="0" smtClean="0"/>
              <a:t>Art Of Conf: Weaknesses/Strengths</a:t>
            </a:r>
          </a:p>
          <a:p>
            <a:r>
              <a:rPr lang="en-US" dirty="0" smtClean="0"/>
              <a:t>Founders’ view of human nature?</a:t>
            </a:r>
          </a:p>
          <a:p>
            <a:r>
              <a:rPr lang="en-US" dirty="0" err="1" smtClean="0"/>
              <a:t>Madisonian</a:t>
            </a:r>
            <a:r>
              <a:rPr lang="en-US" dirty="0" smtClean="0"/>
              <a:t> Model / Democratic Theory</a:t>
            </a:r>
          </a:p>
          <a:p>
            <a:r>
              <a:rPr lang="en-US" dirty="0" smtClean="0"/>
              <a:t>John Locke</a:t>
            </a:r>
          </a:p>
          <a:p>
            <a:r>
              <a:rPr lang="en-US" dirty="0" smtClean="0"/>
              <a:t>Scope of American </a:t>
            </a:r>
            <a:r>
              <a:rPr lang="en-US" dirty="0" err="1" smtClean="0"/>
              <a:t>gov’t</a:t>
            </a:r>
            <a:r>
              <a:rPr lang="en-US" dirty="0" smtClean="0"/>
              <a:t> in relation to others’?</a:t>
            </a:r>
          </a:p>
          <a:p>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now%20what.jpg"/>
          <p:cNvPicPr>
            <a:picLocks noGrp="1" noChangeAspect="1"/>
          </p:cNvPicPr>
          <p:nvPr>
            <p:ph idx="1"/>
          </p:nvPr>
        </p:nvPicPr>
        <p:blipFill>
          <a:blip r:embed="rId2" cstate="print"/>
          <a:stretch>
            <a:fillRect/>
          </a:stretch>
        </p:blipFill>
        <p:spPr>
          <a:xfrm>
            <a:off x="381000" y="84486"/>
            <a:ext cx="8763000" cy="6041677"/>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Articles of Confederation”</a:t>
            </a:r>
            <a:endParaRPr lang="en-US" dirty="0"/>
          </a:p>
        </p:txBody>
      </p:sp>
      <p:sp>
        <p:nvSpPr>
          <p:cNvPr id="3" name="Content Placeholder 2"/>
          <p:cNvSpPr>
            <a:spLocks noGrp="1"/>
          </p:cNvSpPr>
          <p:nvPr>
            <p:ph idx="1"/>
          </p:nvPr>
        </p:nvSpPr>
        <p:spPr/>
        <p:txBody>
          <a:bodyPr/>
          <a:lstStyle/>
          <a:p>
            <a:r>
              <a:rPr lang="en-US" dirty="0" smtClean="0"/>
              <a:t>A noble attempt to build a Union of States based on their own sovereignty and in order to defeat the future specter of tyranny:</a:t>
            </a:r>
          </a:p>
          <a:p>
            <a:pPr>
              <a:buNone/>
            </a:pPr>
            <a:r>
              <a:rPr lang="en-US" dirty="0" smtClean="0"/>
              <a:t>	</a:t>
            </a:r>
            <a:r>
              <a:rPr lang="en-US" i="1" dirty="0" smtClean="0">
                <a:solidFill>
                  <a:srgbClr val="FF0000"/>
                </a:solidFill>
              </a:rPr>
              <a:t>“Each state retains its sovereignty, freedom, and independence, and every power, jurisdiction, and right, which is not by this Confederation expressly delegated to the United States, in Congress assembled.” </a:t>
            </a:r>
            <a:endParaRPr lang="en-US" i="1" dirty="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304800"/>
            <a:ext cx="8229600" cy="5821363"/>
          </a:xfrm>
        </p:spPr>
        <p:txBody>
          <a:bodyPr>
            <a:normAutofit/>
          </a:bodyPr>
          <a:lstStyle/>
          <a:p>
            <a:r>
              <a:rPr lang="en-US" sz="3600" dirty="0" smtClean="0">
                <a:solidFill>
                  <a:srgbClr val="FF0000"/>
                </a:solidFill>
              </a:rPr>
              <a:t>NO</a:t>
            </a:r>
            <a:r>
              <a:rPr lang="en-US" sz="3600" dirty="0" smtClean="0"/>
              <a:t> President</a:t>
            </a:r>
          </a:p>
          <a:p>
            <a:r>
              <a:rPr lang="en-US" sz="3600" dirty="0" smtClean="0">
                <a:solidFill>
                  <a:srgbClr val="FF0000"/>
                </a:solidFill>
              </a:rPr>
              <a:t>NO</a:t>
            </a:r>
            <a:r>
              <a:rPr lang="en-US" sz="3600" dirty="0" smtClean="0"/>
              <a:t> National court(s)</a:t>
            </a:r>
          </a:p>
          <a:p>
            <a:r>
              <a:rPr lang="en-US" sz="3600" dirty="0" smtClean="0">
                <a:solidFill>
                  <a:srgbClr val="FF0000"/>
                </a:solidFill>
              </a:rPr>
              <a:t>NO</a:t>
            </a:r>
            <a:r>
              <a:rPr lang="en-US" sz="3600" dirty="0" smtClean="0"/>
              <a:t> Power to tax (Nat’l </a:t>
            </a:r>
            <a:r>
              <a:rPr lang="en-US" sz="3600" dirty="0" err="1" smtClean="0"/>
              <a:t>Gov’t</a:t>
            </a:r>
            <a:r>
              <a:rPr lang="en-US" sz="3600" dirty="0" smtClean="0"/>
              <a:t>)</a:t>
            </a:r>
          </a:p>
          <a:p>
            <a:r>
              <a:rPr lang="en-US" sz="3600" dirty="0" smtClean="0">
                <a:solidFill>
                  <a:srgbClr val="FF0000"/>
                </a:solidFill>
              </a:rPr>
              <a:t>NO</a:t>
            </a:r>
            <a:r>
              <a:rPr lang="en-US" sz="3600" dirty="0" smtClean="0"/>
              <a:t> Power to regulate commerce</a:t>
            </a:r>
          </a:p>
          <a:p>
            <a:r>
              <a:rPr lang="en-US" sz="3600" dirty="0" smtClean="0"/>
              <a:t>Virtually all authority vested in the </a:t>
            </a:r>
            <a:r>
              <a:rPr lang="en-US" sz="3600" u="sng" dirty="0" smtClean="0"/>
              <a:t>States</a:t>
            </a:r>
          </a:p>
          <a:p>
            <a:r>
              <a:rPr lang="en-US" sz="3600" u="sng" dirty="0" smtClean="0"/>
              <a:t>Unicameral</a:t>
            </a:r>
            <a:r>
              <a:rPr lang="en-US" sz="3600" dirty="0" smtClean="0"/>
              <a:t> Legislature wherein each state = 1 vote</a:t>
            </a:r>
          </a:p>
          <a:p>
            <a:pPr>
              <a:buNone/>
            </a:pPr>
            <a:r>
              <a:rPr lang="en-US" sz="3600" dirty="0" smtClean="0"/>
              <a:t>+ </a:t>
            </a:r>
            <a:r>
              <a:rPr lang="en-US" sz="3600" dirty="0" smtClean="0">
                <a:solidFill>
                  <a:srgbClr val="0070C0"/>
                </a:solidFill>
              </a:rPr>
              <a:t>SHAYS’ REBELLION  </a:t>
            </a:r>
            <a:r>
              <a:rPr lang="en-US" sz="3600" dirty="0" smtClean="0"/>
              <a:t>=  …</a:t>
            </a:r>
            <a:endParaRPr lang="en-US" sz="3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double-facepalm1.jpg"/>
          <p:cNvPicPr>
            <a:picLocks noGrp="1" noChangeAspect="1"/>
          </p:cNvPicPr>
          <p:nvPr>
            <p:ph idx="1"/>
          </p:nvPr>
        </p:nvPicPr>
        <p:blipFill>
          <a:blip r:embed="rId2" cstate="print"/>
          <a:stretch>
            <a:fillRect/>
          </a:stretch>
        </p:blipFill>
        <p:spPr>
          <a:xfrm>
            <a:off x="609600" y="304800"/>
            <a:ext cx="7924800" cy="6339839"/>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then, what’s next?</a:t>
            </a:r>
            <a:endParaRPr lang="en-US" dirty="0"/>
          </a:p>
        </p:txBody>
      </p:sp>
      <p:sp>
        <p:nvSpPr>
          <p:cNvPr id="3" name="Content Placeholder 2"/>
          <p:cNvSpPr>
            <a:spLocks noGrp="1"/>
          </p:cNvSpPr>
          <p:nvPr>
            <p:ph idx="1"/>
          </p:nvPr>
        </p:nvSpPr>
        <p:spPr/>
        <p:txBody>
          <a:bodyPr/>
          <a:lstStyle/>
          <a:p>
            <a:r>
              <a:rPr lang="en-US" dirty="0" smtClean="0">
                <a:solidFill>
                  <a:srgbClr val="0070C0"/>
                </a:solidFill>
              </a:rPr>
              <a:t>Constitution Convention</a:t>
            </a:r>
          </a:p>
          <a:p>
            <a:pPr lvl="1"/>
            <a:r>
              <a:rPr lang="en-US" dirty="0" smtClean="0"/>
              <a:t>Called to amend the Articles, but it quickly becomes clear that a complete rethink &amp; rewrite of “the agreement of Union” is needed.</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304800"/>
            <a:ext cx="8229600" cy="5821363"/>
          </a:xfrm>
        </p:spPr>
        <p:txBody>
          <a:bodyPr>
            <a:normAutofit/>
          </a:bodyPr>
          <a:lstStyle/>
          <a:p>
            <a:pPr>
              <a:buNone/>
            </a:pPr>
            <a:r>
              <a:rPr lang="en-US" sz="4400" dirty="0" smtClean="0"/>
              <a:t>	Experiencing the failure of </a:t>
            </a:r>
            <a:r>
              <a:rPr lang="en-US" sz="4400" dirty="0" smtClean="0">
                <a:solidFill>
                  <a:srgbClr val="FF0000"/>
                </a:solidFill>
              </a:rPr>
              <a:t>authoritarian government</a:t>
            </a:r>
            <a:r>
              <a:rPr lang="en-US" sz="4400" dirty="0" smtClean="0"/>
              <a:t> … and trudging through the impotence of </a:t>
            </a:r>
            <a:r>
              <a:rPr lang="en-US" sz="4400" dirty="0" smtClean="0">
                <a:solidFill>
                  <a:srgbClr val="0070C0"/>
                </a:solidFill>
              </a:rPr>
              <a:t>decentralized confederation</a:t>
            </a:r>
            <a:r>
              <a:rPr lang="en-US" sz="4400" dirty="0" smtClean="0"/>
              <a:t>, it was clear that some sort of </a:t>
            </a:r>
            <a:r>
              <a:rPr lang="en-US" sz="4400" dirty="0" smtClean="0">
                <a:solidFill>
                  <a:srgbClr val="00B050"/>
                </a:solidFill>
              </a:rPr>
              <a:t>balance</a:t>
            </a:r>
            <a:r>
              <a:rPr lang="en-US" sz="4400" dirty="0" smtClean="0"/>
              <a:t> needed to be created between the two …</a:t>
            </a:r>
            <a:endParaRPr lang="en-US" sz="4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balancingact.jpg"/>
          <p:cNvPicPr>
            <a:picLocks noGrp="1" noChangeAspect="1"/>
          </p:cNvPicPr>
          <p:nvPr>
            <p:ph idx="1"/>
          </p:nvPr>
        </p:nvPicPr>
        <p:blipFill>
          <a:blip r:embed="rId2" cstate="print"/>
          <a:stretch>
            <a:fillRect/>
          </a:stretch>
        </p:blipFill>
        <p:spPr>
          <a:xfrm>
            <a:off x="2133600" y="152400"/>
            <a:ext cx="4419599" cy="6427323"/>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22235</TotalTime>
  <Words>541</Words>
  <Application>Microsoft Office PowerPoint</Application>
  <PresentationFormat>On-screen Show (4:3)</PresentationFormat>
  <Paragraphs>87</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Bradley Hand ITC</vt:lpstr>
      <vt:lpstr>Calibri</vt:lpstr>
      <vt:lpstr>Copperplate Gothic Light</vt:lpstr>
      <vt:lpstr>Jokerman</vt:lpstr>
      <vt:lpstr>Poor Richard</vt:lpstr>
      <vt:lpstr>Office Theme</vt:lpstr>
      <vt:lpstr>The English Monarchy King George III</vt:lpstr>
      <vt:lpstr>Why so BAD?</vt:lpstr>
      <vt:lpstr>PowerPoint Presentation</vt:lpstr>
      <vt:lpstr>“The Articles of Confederation”</vt:lpstr>
      <vt:lpstr>PowerPoint Presentation</vt:lpstr>
      <vt:lpstr>PowerPoint Presentation</vt:lpstr>
      <vt:lpstr>So, then, what’s next?</vt:lpstr>
      <vt:lpstr>PowerPoint Presentation</vt:lpstr>
      <vt:lpstr>PowerPoint Presentation</vt:lpstr>
      <vt:lpstr>“A Republic … if you can keep it.”</vt:lpstr>
      <vt:lpstr>PowerPoint Presentation</vt:lpstr>
      <vt:lpstr>This is called “The Madisonian System” [*Insert patriotic chorus of Angels here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Who Really Governs?</vt:lpstr>
      <vt:lpstr>Who Are Americans?</vt:lpstr>
      <vt:lpstr>REVIEW: “TOP 5” Last Year</vt:lpstr>
      <vt:lpstr>PowerPoint Presentation</vt:lpstr>
    </vt:vector>
  </TitlesOfParts>
  <Company>Saugerties Central School District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English Monarchy King George III</dc:title>
  <dc:creator>user</dc:creator>
  <cp:lastModifiedBy>ANTHONY TUCCILLO</cp:lastModifiedBy>
  <cp:revision>17</cp:revision>
  <dcterms:created xsi:type="dcterms:W3CDTF">2012-09-25T12:36:36Z</dcterms:created>
  <dcterms:modified xsi:type="dcterms:W3CDTF">2017-10-18T18:14:44Z</dcterms:modified>
</cp:coreProperties>
</file>