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56" r:id="rId3"/>
    <p:sldId id="257" r:id="rId4"/>
    <p:sldId id="258" r:id="rId5"/>
    <p:sldId id="259" r:id="rId6"/>
    <p:sldId id="260" r:id="rId7"/>
    <p:sldId id="266" r:id="rId8"/>
    <p:sldId id="262" r:id="rId9"/>
    <p:sldId id="263" r:id="rId10"/>
    <p:sldId id="261" r:id="rId11"/>
    <p:sldId id="268" r:id="rId12"/>
    <p:sldId id="269" r:id="rId13"/>
    <p:sldId id="270" r:id="rId14"/>
    <p:sldId id="286" r:id="rId15"/>
    <p:sldId id="264" r:id="rId16"/>
    <p:sldId id="284" r:id="rId17"/>
    <p:sldId id="285" r:id="rId18"/>
    <p:sldId id="283" r:id="rId19"/>
    <p:sldId id="265" r:id="rId20"/>
    <p:sldId id="287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8" r:id="rId32"/>
    <p:sldId id="281" r:id="rId33"/>
    <p:sldId id="28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00-8FB9-4B44-A4D5-BCBEC0DD3512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6CA6-47CF-4789-B7FA-4E24E205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00-8FB9-4B44-A4D5-BCBEC0DD3512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6CA6-47CF-4789-B7FA-4E24E205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00-8FB9-4B44-A4D5-BCBEC0DD3512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6CA6-47CF-4789-B7FA-4E24E205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00-8FB9-4B44-A4D5-BCBEC0DD3512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6CA6-47CF-4789-B7FA-4E24E205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00-8FB9-4B44-A4D5-BCBEC0DD3512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6CA6-47CF-4789-B7FA-4E24E205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00-8FB9-4B44-A4D5-BCBEC0DD3512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6CA6-47CF-4789-B7FA-4E24E205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00-8FB9-4B44-A4D5-BCBEC0DD3512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6CA6-47CF-4789-B7FA-4E24E205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00-8FB9-4B44-A4D5-BCBEC0DD3512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6CA6-47CF-4789-B7FA-4E24E205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00-8FB9-4B44-A4D5-BCBEC0DD3512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6CA6-47CF-4789-B7FA-4E24E205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00-8FB9-4B44-A4D5-BCBEC0DD3512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6CA6-47CF-4789-B7FA-4E24E205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7700-8FB9-4B44-A4D5-BCBEC0DD3512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6CA6-47CF-4789-B7FA-4E24E205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700-8FB9-4B44-A4D5-BCBEC0DD3512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46CA6-47CF-4789-B7FA-4E24E2054E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Chp</a:t>
            </a:r>
            <a:r>
              <a:rPr lang="en-US" dirty="0" smtClean="0"/>
              <a:t> 13 / AP26   	#1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Chp</a:t>
            </a:r>
            <a:r>
              <a:rPr lang="en-US" dirty="0" smtClean="0"/>
              <a:t> 14 / AP28	#1 &amp;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Chp</a:t>
            </a:r>
            <a:r>
              <a:rPr lang="en-US" dirty="0" smtClean="0"/>
              <a:t> 15 / AP30	#1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Chp</a:t>
            </a:r>
            <a:r>
              <a:rPr lang="en-US" dirty="0" smtClean="0"/>
              <a:t> 16 / AP 32	# 1 &amp;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0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While </a:t>
            </a:r>
            <a:r>
              <a:rPr lang="en-US" dirty="0"/>
              <a:t>political parties fight their battles in the </a:t>
            </a:r>
            <a:r>
              <a:rPr lang="en-US" dirty="0">
                <a:solidFill>
                  <a:srgbClr val="FF0000"/>
                </a:solidFill>
              </a:rPr>
              <a:t>electoral process</a:t>
            </a:r>
            <a:r>
              <a:rPr lang="en-US" dirty="0"/>
              <a:t>, interest groups </a:t>
            </a:r>
            <a:r>
              <a:rPr lang="en-US" u="sng" dirty="0"/>
              <a:t>do not seek to get their members elected</a:t>
            </a:r>
          </a:p>
          <a:p>
            <a:pPr lvl="1"/>
            <a:r>
              <a:rPr lang="en-US" dirty="0" smtClean="0"/>
              <a:t>Interest </a:t>
            </a:r>
            <a:r>
              <a:rPr lang="en-US" dirty="0"/>
              <a:t>groups may support candidates for office, but American interest groups do not run their own slate of candidates</a:t>
            </a:r>
          </a:p>
          <a:p>
            <a:pPr>
              <a:buNone/>
            </a:pPr>
            <a:r>
              <a:rPr lang="en-US" dirty="0" smtClean="0"/>
              <a:t>2. Interest </a:t>
            </a:r>
            <a:r>
              <a:rPr lang="en-US" dirty="0"/>
              <a:t>groups are often </a:t>
            </a:r>
            <a:r>
              <a:rPr lang="en-US" dirty="0">
                <a:solidFill>
                  <a:srgbClr val="FF0000"/>
                </a:solidFill>
              </a:rPr>
              <a:t>policy specialists</a:t>
            </a:r>
            <a:r>
              <a:rPr lang="en-US" dirty="0"/>
              <a:t>, whereas political parties are </a:t>
            </a:r>
            <a:r>
              <a:rPr lang="en-US" dirty="0">
                <a:solidFill>
                  <a:schemeClr val="accent1"/>
                </a:solidFill>
              </a:rPr>
              <a:t>policy generalists</a:t>
            </a:r>
          </a:p>
          <a:p>
            <a:pPr>
              <a:buNone/>
            </a:pPr>
            <a:r>
              <a:rPr lang="en-US" dirty="0" smtClean="0"/>
              <a:t>3. Unlike </a:t>
            </a:r>
            <a:r>
              <a:rPr lang="en-US" dirty="0"/>
              <a:t>political parties, interest groups do not face the constraint imposed by trying to appeal to everyone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lobbyists-suck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304800"/>
            <a:ext cx="7315200" cy="58521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LOBBYING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“communication, by someone other than a citizen acting on his own behalf, directed to a governmental </a:t>
            </a:r>
            <a:r>
              <a:rPr lang="en-US" dirty="0" err="1" smtClean="0"/>
              <a:t>decisionmaker</a:t>
            </a:r>
            <a:r>
              <a:rPr lang="en-US" dirty="0" smtClean="0"/>
              <a:t> with the hope of influencing behavior”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 smtClean="0"/>
              <a:t>a.  they are an important </a:t>
            </a:r>
            <a:r>
              <a:rPr lang="en-US" dirty="0" smtClean="0">
                <a:solidFill>
                  <a:srgbClr val="FF0000"/>
                </a:solidFill>
              </a:rPr>
              <a:t>source of information</a:t>
            </a:r>
            <a:r>
              <a:rPr lang="en-US" dirty="0" smtClean="0"/>
              <a:t> providing specialized expertise in a single policy area</a:t>
            </a:r>
          </a:p>
          <a:p>
            <a:r>
              <a:rPr lang="en-US" dirty="0" smtClean="0"/>
              <a:t>b.  they can help a member with </a:t>
            </a:r>
            <a:r>
              <a:rPr lang="en-US" dirty="0" smtClean="0">
                <a:solidFill>
                  <a:srgbClr val="FF0000"/>
                </a:solidFill>
              </a:rPr>
              <a:t>political strategy</a:t>
            </a:r>
            <a:r>
              <a:rPr lang="en-US" dirty="0" smtClean="0"/>
              <a:t> for getting legislation through (they act as consultants)</a:t>
            </a:r>
          </a:p>
          <a:p>
            <a:r>
              <a:rPr lang="en-US" dirty="0" smtClean="0"/>
              <a:t>c.  they can help formulate </a:t>
            </a:r>
            <a:r>
              <a:rPr lang="en-US" dirty="0" smtClean="0">
                <a:solidFill>
                  <a:srgbClr val="FF0000"/>
                </a:solidFill>
              </a:rPr>
              <a:t>campaign strategy </a:t>
            </a:r>
            <a:r>
              <a:rPr lang="en-US" dirty="0" smtClean="0"/>
              <a:t>and get the group’s members behind a politician’s re-election campaign </a:t>
            </a:r>
          </a:p>
          <a:p>
            <a:r>
              <a:rPr lang="en-US" dirty="0" smtClean="0"/>
              <a:t>d.  they are a </a:t>
            </a:r>
            <a:r>
              <a:rPr lang="en-US" dirty="0" smtClean="0">
                <a:solidFill>
                  <a:srgbClr val="FF0000"/>
                </a:solidFill>
              </a:rPr>
              <a:t>source of ideas </a:t>
            </a:r>
            <a:r>
              <a:rPr lang="en-US" dirty="0" smtClean="0"/>
              <a:t>and innovations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of Interest Group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i="1" dirty="0" smtClean="0">
                <a:latin typeface="Batang" pitchFamily="18" charset="-127"/>
                <a:ea typeface="Batang" pitchFamily="18" charset="-127"/>
              </a:rPr>
              <a:t>“Do interest groups and lobbying create problems for government?”</a:t>
            </a:r>
          </a:p>
          <a:p>
            <a:pPr algn="ctr">
              <a:buNone/>
            </a:pPr>
            <a:endParaRPr lang="en-US" i="1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en-US" dirty="0" smtClean="0">
                <a:latin typeface="Constantia" pitchFamily="18" charset="0"/>
                <a:ea typeface="Batang" pitchFamily="18" charset="-127"/>
              </a:rPr>
              <a:t>Three theories to answer this question:</a:t>
            </a:r>
          </a:p>
          <a:p>
            <a:pPr algn="ctr"/>
            <a:r>
              <a:rPr lang="en-US" dirty="0" smtClean="0"/>
              <a:t>Pluralism</a:t>
            </a:r>
          </a:p>
          <a:p>
            <a:pPr algn="ctr"/>
            <a:r>
              <a:rPr lang="en-US" dirty="0" smtClean="0"/>
              <a:t>Elitism</a:t>
            </a:r>
          </a:p>
          <a:p>
            <a:pPr algn="ctr"/>
            <a:r>
              <a:rPr lang="en-US" dirty="0" err="1" smtClean="0"/>
              <a:t>Hyperpluralism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 </a:t>
            </a:r>
            <a:r>
              <a:rPr lang="en-US" b="1" dirty="0" smtClean="0">
                <a:solidFill>
                  <a:srgbClr val="FF0000"/>
                </a:solidFill>
              </a:rPr>
              <a:t>Pluralist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theory of government and politics emphasizing that politics is mainly a competition among groups, each one pressing for its own preferred policies</a:t>
            </a:r>
          </a:p>
          <a:p>
            <a:pPr lvl="1"/>
            <a:r>
              <a:rPr lang="en-US" dirty="0" smtClean="0"/>
              <a:t>a</a:t>
            </a:r>
            <a:r>
              <a:rPr lang="en-US" dirty="0"/>
              <a:t>.  argues that interest group activity brings representation to all</a:t>
            </a:r>
          </a:p>
          <a:p>
            <a:pPr lvl="1"/>
            <a:r>
              <a:rPr lang="en-US" dirty="0"/>
              <a:t>b.  groups compete and counterbalance one another in the political </a:t>
            </a:r>
            <a:r>
              <a:rPr lang="en-US" dirty="0" smtClean="0"/>
              <a:t>marketplace</a:t>
            </a:r>
          </a:p>
          <a:p>
            <a:pPr lvl="1">
              <a:buNone/>
            </a:pPr>
            <a:r>
              <a:rPr lang="en-US" dirty="0" smtClean="0">
                <a:solidFill>
                  <a:schemeClr val="tx2"/>
                </a:solidFill>
              </a:rPr>
              <a:t>Therefore: </a:t>
            </a:r>
            <a:r>
              <a:rPr lang="en-US" u="sng" dirty="0" smtClean="0">
                <a:solidFill>
                  <a:schemeClr val="tx2"/>
                </a:solidFill>
              </a:rPr>
              <a:t>lobbying is open to all and is positive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2.  </a:t>
            </a:r>
            <a:r>
              <a:rPr lang="en-US" b="1" dirty="0" smtClean="0">
                <a:solidFill>
                  <a:srgbClr val="FF0000"/>
                </a:solidFill>
              </a:rPr>
              <a:t>Elite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theory of government and politics contending that societies are divided along class lines and that an upper-class elite will rule, regardless of the formal niceties of governmental organization</a:t>
            </a:r>
          </a:p>
          <a:p>
            <a:r>
              <a:rPr lang="en-US" dirty="0" smtClean="0"/>
              <a:t>A few groups (primarily the wealthy) have most of the power</a:t>
            </a:r>
          </a:p>
          <a:p>
            <a:r>
              <a:rPr lang="en-US" dirty="0" smtClean="0"/>
              <a:t>Most interest groups are insignificant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Therefore: </a:t>
            </a:r>
            <a:r>
              <a:rPr lang="en-US" u="sng" dirty="0" smtClean="0">
                <a:solidFill>
                  <a:schemeClr val="tx2"/>
                </a:solidFill>
              </a:rPr>
              <a:t>lobbying is a problem because it benefits the few at the expense of the many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3.  </a:t>
            </a:r>
            <a:r>
              <a:rPr lang="en-US" b="1" dirty="0" err="1" smtClean="0">
                <a:solidFill>
                  <a:srgbClr val="FF0000"/>
                </a:solidFill>
              </a:rPr>
              <a:t>Hyperpluralist</a:t>
            </a:r>
            <a:r>
              <a:rPr lang="en-US" b="1" dirty="0" smtClean="0">
                <a:solidFill>
                  <a:srgbClr val="FF0000"/>
                </a:solidFill>
              </a:rPr>
              <a:t>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dirty="0" smtClean="0"/>
              <a:t>a theory of government and politics contending that groups are so strong that government is weakened</a:t>
            </a:r>
          </a:p>
          <a:p>
            <a:pPr lvl="1"/>
            <a:r>
              <a:rPr lang="en-US" dirty="0" smtClean="0"/>
              <a:t>a.  </a:t>
            </a:r>
            <a:r>
              <a:rPr lang="en-US" dirty="0" err="1" smtClean="0"/>
              <a:t>hyperpluralism</a:t>
            </a:r>
            <a:r>
              <a:rPr lang="en-US" dirty="0" smtClean="0"/>
              <a:t> is an extreme, exaggerated, or perverted form of pluralism</a:t>
            </a:r>
          </a:p>
          <a:p>
            <a:pPr lvl="1"/>
            <a:r>
              <a:rPr lang="en-US" dirty="0" smtClean="0"/>
              <a:t>b.  too many groups are getting too much of what they want, resulting in government policy that is often contradictory and lacking in direction</a:t>
            </a:r>
          </a:p>
          <a:p>
            <a:pPr lvl="1">
              <a:buNone/>
            </a:pPr>
            <a:r>
              <a:rPr lang="en-US" dirty="0" smtClean="0">
                <a:solidFill>
                  <a:schemeClr val="tx2"/>
                </a:solidFill>
              </a:rPr>
              <a:t>Therefore: </a:t>
            </a:r>
            <a:r>
              <a:rPr lang="en-US" u="sng" dirty="0" smtClean="0">
                <a:solidFill>
                  <a:schemeClr val="tx2"/>
                </a:solidFill>
              </a:rPr>
              <a:t>lobbying results in contradictory and confusing public policies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Iron Triangles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network of </a:t>
            </a:r>
            <a:r>
              <a:rPr lang="en-US" dirty="0" err="1" smtClean="0"/>
              <a:t>subgovernments</a:t>
            </a:r>
            <a:r>
              <a:rPr lang="en-US" dirty="0" smtClean="0"/>
              <a:t>; a mutually dependent, mutually advantageous relationship between </a:t>
            </a:r>
            <a:r>
              <a:rPr lang="en-US" dirty="0" smtClean="0">
                <a:solidFill>
                  <a:srgbClr val="0070C0"/>
                </a:solidFill>
              </a:rPr>
              <a:t>interest groups </a:t>
            </a:r>
            <a:r>
              <a:rPr lang="en-US" dirty="0" smtClean="0"/>
              <a:t>interested in a particular policy, </a:t>
            </a:r>
            <a:r>
              <a:rPr lang="en-US" dirty="0" smtClean="0">
                <a:solidFill>
                  <a:srgbClr val="0070C0"/>
                </a:solidFill>
              </a:rPr>
              <a:t>government agencies </a:t>
            </a:r>
            <a:r>
              <a:rPr lang="en-US" dirty="0" smtClean="0"/>
              <a:t>that administer that policy, and the </a:t>
            </a:r>
            <a:r>
              <a:rPr lang="en-US" dirty="0" smtClean="0">
                <a:solidFill>
                  <a:srgbClr val="0070C0"/>
                </a:solidFill>
              </a:rPr>
              <a:t>congressional committees </a:t>
            </a:r>
            <a:r>
              <a:rPr lang="en-US" dirty="0" smtClean="0"/>
              <a:t>that handle policy.</a:t>
            </a:r>
          </a:p>
          <a:p>
            <a:r>
              <a:rPr lang="en-US" dirty="0" err="1" smtClean="0"/>
              <a:t>Hyperpluralists</a:t>
            </a:r>
            <a:r>
              <a:rPr lang="en-US" dirty="0" smtClean="0"/>
              <a:t> believe these relationships are ‘too cozy’ and lead to hard choices rarely being made … leading to contradiction and/or policy gridlock.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“Iron Triangle”</a:t>
            </a:r>
            <a:endParaRPr lang="en-US" dirty="0"/>
          </a:p>
        </p:txBody>
      </p:sp>
      <p:pic>
        <p:nvPicPr>
          <p:cNvPr id="4" name="Content Placeholder 3" descr="Irontriangl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1562690"/>
            <a:ext cx="5715000" cy="45404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INTEREST GROUPS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What makes interest groups successful?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6600" dirty="0" smtClean="0"/>
              <a:t>Size</a:t>
            </a:r>
          </a:p>
          <a:p>
            <a:pPr>
              <a:buFont typeface="Wingdings"/>
              <a:buChar char="Ø"/>
            </a:pPr>
            <a:r>
              <a:rPr lang="en-US" sz="6600" dirty="0" smtClean="0"/>
              <a:t>Intensity</a:t>
            </a:r>
          </a:p>
          <a:p>
            <a:pPr>
              <a:buFont typeface="Wingdings"/>
              <a:buChar char="Ø"/>
            </a:pPr>
            <a:r>
              <a:rPr lang="en-US" sz="6600" dirty="0" smtClean="0"/>
              <a:t>Financial resources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/>
              <a:t>  </a:t>
            </a:r>
            <a:r>
              <a:rPr lang="en-US" sz="6600" dirty="0" smtClean="0">
                <a:solidFill>
                  <a:srgbClr val="FF0000"/>
                </a:solidFill>
              </a:rPr>
              <a:t>Smaller</a:t>
            </a:r>
            <a:r>
              <a:rPr lang="en-US" sz="6600" dirty="0" smtClean="0"/>
              <a:t> </a:t>
            </a:r>
            <a:r>
              <a:rPr lang="en-US" sz="6600" dirty="0" smtClean="0">
                <a:solidFill>
                  <a:srgbClr val="FF0000"/>
                </a:solidFill>
              </a:rPr>
              <a:t>groups</a:t>
            </a:r>
            <a:r>
              <a:rPr lang="en-US" sz="6600" dirty="0" smtClean="0"/>
              <a:t> are </a:t>
            </a:r>
            <a:r>
              <a:rPr lang="en-US" sz="6600" u="sng" dirty="0" smtClean="0"/>
              <a:t>more likely</a:t>
            </a:r>
            <a:r>
              <a:rPr lang="en-US" sz="6600" dirty="0" smtClean="0"/>
              <a:t> to achieve their goals than </a:t>
            </a:r>
            <a:r>
              <a:rPr lang="en-US" sz="6600" dirty="0" smtClean="0">
                <a:solidFill>
                  <a:srgbClr val="0070C0"/>
                </a:solidFill>
              </a:rPr>
              <a:t>large groups.</a:t>
            </a:r>
          </a:p>
          <a:p>
            <a:pPr algn="ctr">
              <a:buNone/>
            </a:pPr>
            <a:r>
              <a:rPr lang="en-US" sz="6600" dirty="0" smtClean="0"/>
              <a:t>But, </a:t>
            </a:r>
            <a:r>
              <a:rPr lang="en-US" sz="6600" i="1" dirty="0" smtClean="0"/>
              <a:t>Why?</a:t>
            </a:r>
            <a:endParaRPr lang="en-US" sz="6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All people who might be members due to a shared interest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Those in the potential group who choose to join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The greater the percentage of the potential group in the actual group = greater effectiveness of the group</a:t>
            </a:r>
          </a:p>
          <a:p>
            <a:r>
              <a:rPr lang="en-US" sz="4400" dirty="0" smtClean="0"/>
              <a:t>Therefore, smaller groups usually have an advantage in this regard.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Collective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Something of value that cannot be denied or withheld from either potential or actual group members</a:t>
            </a:r>
          </a:p>
          <a:p>
            <a:r>
              <a:rPr lang="en-US" dirty="0" smtClean="0"/>
              <a:t>Such as clean air</a:t>
            </a:r>
          </a:p>
          <a:p>
            <a:r>
              <a:rPr lang="en-US" dirty="0" smtClean="0"/>
              <a:t>In other words: Potential members benefit from positives that the actual group works to secure.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Therefore, the problem presents itself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i="1" dirty="0" smtClean="0">
                <a:solidFill>
                  <a:schemeClr val="accent2"/>
                </a:solidFill>
              </a:rPr>
              <a:t>“Why should I, a potential member, become an actual member … if I’ll benefit anyways?”</a:t>
            </a:r>
            <a:endParaRPr lang="en-US" sz="4400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laziness-demotivational-poster-123545483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228600"/>
            <a:ext cx="7086600" cy="61343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Free Rider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problem of not joining the actual group because benefits will be realized without joining.</a:t>
            </a:r>
          </a:p>
          <a:p>
            <a:pPr algn="ctr">
              <a:buNone/>
            </a:pPr>
            <a:r>
              <a:rPr lang="en-US" dirty="0" smtClean="0"/>
              <a:t>    </a:t>
            </a:r>
            <a:r>
              <a:rPr lang="en-US" i="1" dirty="0" smtClean="0">
                <a:solidFill>
                  <a:schemeClr val="accent2"/>
                </a:solidFill>
              </a:rPr>
              <a:t>“Why should I work for a group, pay dues, give time and energy, etc. when I get the advantages without doing anything?”</a:t>
            </a:r>
            <a:endParaRPr lang="en-US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Overcome this Problem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Providing attractive benefits only for actual members.</a:t>
            </a:r>
          </a:p>
          <a:p>
            <a:r>
              <a:rPr lang="en-US" dirty="0" smtClean="0"/>
              <a:t>These are called </a:t>
            </a:r>
            <a:r>
              <a:rPr lang="en-US" dirty="0" smtClean="0">
                <a:solidFill>
                  <a:schemeClr val="accent2"/>
                </a:solidFill>
              </a:rPr>
              <a:t>Selective Benefits.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Goods that a group can restrict to those who are in the actual group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5400" dirty="0" smtClean="0"/>
              <a:t>… an </a:t>
            </a:r>
            <a:r>
              <a:rPr lang="en-US" sz="5400" dirty="0"/>
              <a:t>organization or people with shared policy goals entering the policy process at several points to try to achieve those 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Also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“Issue Intensity”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Single-Issue Group</a:t>
            </a:r>
            <a:r>
              <a:rPr lang="en-US" dirty="0" smtClean="0"/>
              <a:t>: a narrow interest, dislikes compromise, and single-mindedly pursues its goal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Major criticism of the interest group system is that it is biased toward the wealthy</a:t>
            </a:r>
          </a:p>
          <a:p>
            <a:pPr>
              <a:buNone/>
            </a:pPr>
            <a:r>
              <a:rPr lang="en-US" u="sng" dirty="0" smtClean="0"/>
              <a:t>Top Groups, according to ‘power’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smtClean="0"/>
              <a:t>NRA</a:t>
            </a:r>
          </a:p>
          <a:p>
            <a:pPr marL="514350" indent="-514350">
              <a:buAutoNum type="arabicPeriod"/>
            </a:pPr>
            <a:r>
              <a:rPr lang="en-US" dirty="0" smtClean="0"/>
              <a:t>AARP</a:t>
            </a:r>
          </a:p>
          <a:p>
            <a:pPr marL="514350" indent="-514350">
              <a:buAutoNum type="arabicPeriod"/>
            </a:pPr>
            <a:r>
              <a:rPr lang="en-US" dirty="0" smtClean="0"/>
              <a:t>National Federation of Independent Business</a:t>
            </a:r>
          </a:p>
          <a:p>
            <a:pPr marL="514350" indent="-514350">
              <a:buAutoNum type="arabicPeriod"/>
            </a:pPr>
            <a:r>
              <a:rPr lang="en-US" dirty="0" smtClean="0"/>
              <a:t>American Israel Public Affairs Committee</a:t>
            </a:r>
          </a:p>
          <a:p>
            <a:pPr marL="514350" indent="-514350">
              <a:buAutoNum type="arabicPeriod"/>
            </a:pPr>
            <a:r>
              <a:rPr lang="en-US" dirty="0" smtClean="0"/>
              <a:t>AFL-CIO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Interest Groups Shape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Lobbying</a:t>
            </a:r>
          </a:p>
          <a:p>
            <a:r>
              <a:rPr lang="en-US" dirty="0" smtClean="0"/>
              <a:t>Litigation</a:t>
            </a:r>
          </a:p>
          <a:p>
            <a:r>
              <a:rPr lang="en-US" dirty="0" smtClean="0"/>
              <a:t>Going Public</a:t>
            </a:r>
          </a:p>
          <a:p>
            <a:r>
              <a:rPr lang="en-US" dirty="0" smtClean="0"/>
              <a:t>Electioneering</a:t>
            </a:r>
          </a:p>
          <a:p>
            <a:pPr lvl="1"/>
            <a:r>
              <a:rPr lang="en-US" dirty="0" smtClean="0"/>
              <a:t>PACs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Interest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Economic Interests</a:t>
            </a:r>
          </a:p>
          <a:p>
            <a:pPr lvl="1"/>
            <a:r>
              <a:rPr lang="en-US" dirty="0" smtClean="0"/>
              <a:t>Labor, Business</a:t>
            </a:r>
          </a:p>
          <a:p>
            <a:r>
              <a:rPr lang="en-US" dirty="0" smtClean="0"/>
              <a:t>Environmental Interests</a:t>
            </a:r>
          </a:p>
          <a:p>
            <a:pPr lvl="1"/>
            <a:r>
              <a:rPr lang="en-US" dirty="0" smtClean="0"/>
              <a:t>WWF, Nature Conservancy</a:t>
            </a:r>
          </a:p>
          <a:p>
            <a:r>
              <a:rPr lang="en-US" dirty="0" smtClean="0"/>
              <a:t>Equality Interests</a:t>
            </a:r>
          </a:p>
          <a:p>
            <a:pPr lvl="1"/>
            <a:r>
              <a:rPr lang="en-US" dirty="0" smtClean="0"/>
              <a:t>NOW, NAACP</a:t>
            </a:r>
          </a:p>
          <a:p>
            <a:r>
              <a:rPr lang="en-US" dirty="0" smtClean="0"/>
              <a:t>Consumer/Public Interest Lobbies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AMERICAN ASSOCIATION OF RETIRED PERSONS</a:t>
            </a:r>
            <a:endParaRPr lang="en-US" dirty="0"/>
          </a:p>
        </p:txBody>
      </p:sp>
      <p:pic>
        <p:nvPicPr>
          <p:cNvPr id="4" name="Content Placeholder 3" descr="imagesCAIBLZM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1524000"/>
            <a:ext cx="5586858" cy="4184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RIFLE ASSOCIATION</a:t>
            </a:r>
            <a:endParaRPr lang="en-US" dirty="0"/>
          </a:p>
        </p:txBody>
      </p:sp>
      <p:pic>
        <p:nvPicPr>
          <p:cNvPr id="4" name="Content Placeholder 3" descr="untitled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1524000"/>
            <a:ext cx="4271828" cy="42528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PEOPLE FOR THE ETHICAL TREATMENT OF ANIMALS</a:t>
            </a:r>
            <a:endParaRPr lang="en-US" dirty="0"/>
          </a:p>
        </p:txBody>
      </p:sp>
      <p:pic>
        <p:nvPicPr>
          <p:cNvPr id="4" name="Content Placeholder 3" descr="untitled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523999"/>
            <a:ext cx="5410200" cy="41260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imagesCA0TTDO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457200"/>
            <a:ext cx="7413170" cy="4151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ASSOCIATION FOR THE ADVANCEMENT OF COLORED PEOPLE</a:t>
            </a:r>
            <a:endParaRPr lang="en-US" dirty="0"/>
          </a:p>
        </p:txBody>
      </p:sp>
      <p:pic>
        <p:nvPicPr>
          <p:cNvPr id="4" name="Content Placeholder 3" descr="imagesCAR9FWJ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4600" y="1693729"/>
            <a:ext cx="3962400" cy="38751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ORGANIZATION FOR WOMEN</a:t>
            </a:r>
            <a:endParaRPr lang="en-US" dirty="0"/>
          </a:p>
        </p:txBody>
      </p:sp>
      <p:pic>
        <p:nvPicPr>
          <p:cNvPr id="4" name="Content Placeholder 3" descr="imagesCA9IJ4F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447800"/>
            <a:ext cx="48768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30166</TotalTime>
  <Words>841</Words>
  <Application>Microsoft Office PowerPoint</Application>
  <PresentationFormat>On-screen Show (4:3)</PresentationFormat>
  <Paragraphs>100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Batang</vt:lpstr>
      <vt:lpstr>Calibri</vt:lpstr>
      <vt:lpstr>Constantia</vt:lpstr>
      <vt:lpstr>Wingdings</vt:lpstr>
      <vt:lpstr>Office Theme</vt:lpstr>
      <vt:lpstr>PowerPoint Presentation</vt:lpstr>
      <vt:lpstr>INTEREST GROUPS</vt:lpstr>
      <vt:lpstr>PowerPoint Presentation</vt:lpstr>
      <vt:lpstr>AMERICAN ASSOCIATION OF RETIRED PERSONS</vt:lpstr>
      <vt:lpstr>NATIONAL RIFLE ASSOCIATION</vt:lpstr>
      <vt:lpstr>PEOPLE FOR THE ETHICAL TREATMENT OF ANIMALS</vt:lpstr>
      <vt:lpstr>PowerPoint Presentation</vt:lpstr>
      <vt:lpstr>NATIONAL ASSOCIATION FOR THE ADVANCEMENT OF COLORED PEOPLE</vt:lpstr>
      <vt:lpstr>NATIONAL ORGANIZATION FOR WOMEN</vt:lpstr>
      <vt:lpstr>PowerPoint Presentation</vt:lpstr>
      <vt:lpstr>PowerPoint Presentation</vt:lpstr>
      <vt:lpstr>LOBBYING</vt:lpstr>
      <vt:lpstr>PowerPoint Presentation</vt:lpstr>
      <vt:lpstr>Theories of Interest Group Politics</vt:lpstr>
      <vt:lpstr>1.  Pluralist Theory</vt:lpstr>
      <vt:lpstr>2.  Elite Theory</vt:lpstr>
      <vt:lpstr>3.  Hyperpluralist Theory</vt:lpstr>
      <vt:lpstr>Iron Triangles</vt:lpstr>
      <vt:lpstr>The “Iron Triangle”</vt:lpstr>
      <vt:lpstr> What makes interest groups successful? </vt:lpstr>
      <vt:lpstr>PowerPoint Presentation</vt:lpstr>
      <vt:lpstr>Potential Groups</vt:lpstr>
      <vt:lpstr>Actual Group</vt:lpstr>
      <vt:lpstr>PowerPoint Presentation</vt:lpstr>
      <vt:lpstr>Collective Good</vt:lpstr>
      <vt:lpstr>Therefore, the problem presents itself …</vt:lpstr>
      <vt:lpstr>PowerPoint Presentation</vt:lpstr>
      <vt:lpstr>The Free Rider Problem</vt:lpstr>
      <vt:lpstr>How to Overcome this Problem …</vt:lpstr>
      <vt:lpstr>Also …</vt:lpstr>
      <vt:lpstr>Financial Resources</vt:lpstr>
      <vt:lpstr>How Interest Groups Shape Policy</vt:lpstr>
      <vt:lpstr>Types of Interest Groups</vt:lpstr>
    </vt:vector>
  </TitlesOfParts>
  <Company>Saugerties Central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INTEREST GROUPS</dc:title>
  <dc:creator>user</dc:creator>
  <cp:lastModifiedBy>SCSD User</cp:lastModifiedBy>
  <cp:revision>39</cp:revision>
  <dcterms:created xsi:type="dcterms:W3CDTF">2012-02-14T13:59:26Z</dcterms:created>
  <dcterms:modified xsi:type="dcterms:W3CDTF">2019-03-07T16:21:10Z</dcterms:modified>
</cp:coreProperties>
</file>