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0" r:id="rId4"/>
    <p:sldId id="258" r:id="rId5"/>
    <p:sldId id="259" r:id="rId6"/>
    <p:sldId id="260" r:id="rId7"/>
    <p:sldId id="272" r:id="rId8"/>
    <p:sldId id="261" r:id="rId9"/>
    <p:sldId id="262" r:id="rId10"/>
    <p:sldId id="263" r:id="rId11"/>
    <p:sldId id="276" r:id="rId12"/>
    <p:sldId id="277" r:id="rId13"/>
    <p:sldId id="278" r:id="rId14"/>
    <p:sldId id="264" r:id="rId15"/>
    <p:sldId id="265" r:id="rId16"/>
    <p:sldId id="273" r:id="rId17"/>
    <p:sldId id="266" r:id="rId18"/>
    <p:sldId id="274" r:id="rId19"/>
    <p:sldId id="267" r:id="rId20"/>
    <p:sldId id="268" r:id="rId21"/>
    <p:sldId id="26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B503D-32F9-42C9-B51C-509C934126DB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988F8-CF36-4A2C-9A3C-0DB26EEA1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35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988F8-CF36-4A2C-9A3C-0DB26EEA114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02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355C-E210-4006-B490-A2E1F4A9D36C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E7D-B9EF-43A0-9C92-F70DE0B70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355C-E210-4006-B490-A2E1F4A9D36C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E7D-B9EF-43A0-9C92-F70DE0B70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355C-E210-4006-B490-A2E1F4A9D36C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E7D-B9EF-43A0-9C92-F70DE0B70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355C-E210-4006-B490-A2E1F4A9D36C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E7D-B9EF-43A0-9C92-F70DE0B70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355C-E210-4006-B490-A2E1F4A9D36C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E7D-B9EF-43A0-9C92-F70DE0B70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355C-E210-4006-B490-A2E1F4A9D36C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E7D-B9EF-43A0-9C92-F70DE0B70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355C-E210-4006-B490-A2E1F4A9D36C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E7D-B9EF-43A0-9C92-F70DE0B70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355C-E210-4006-B490-A2E1F4A9D36C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E7D-B9EF-43A0-9C92-F70DE0B70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355C-E210-4006-B490-A2E1F4A9D36C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E7D-B9EF-43A0-9C92-F70DE0B70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355C-E210-4006-B490-A2E1F4A9D36C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E7D-B9EF-43A0-9C92-F70DE0B70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355C-E210-4006-B490-A2E1F4A9D36C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E7D-B9EF-43A0-9C92-F70DE0B70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3355C-E210-4006-B490-A2E1F4A9D36C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9E7D-B9EF-43A0-9C92-F70DE0B70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09800"/>
            <a:ext cx="6400800" cy="236220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70C0"/>
                </a:solidFill>
                <a:latin typeface="Copperplate Gothic Light" pitchFamily="34" charset="0"/>
              </a:rPr>
              <a:t>Government in America</a:t>
            </a:r>
            <a:endParaRPr lang="en-US" sz="7200" dirty="0">
              <a:solidFill>
                <a:srgbClr val="0070C0"/>
              </a:solidFill>
              <a:latin typeface="Copperplate Gothic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Policymaking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policy is made</a:t>
            </a:r>
          </a:p>
          <a:p>
            <a:r>
              <a:rPr lang="en-US" i="1" dirty="0" smtClean="0">
                <a:solidFill>
                  <a:srgbClr val="0070C0"/>
                </a:solidFill>
              </a:rPr>
              <a:t>How does </a:t>
            </a:r>
            <a:r>
              <a:rPr lang="en-US" i="1" dirty="0" err="1" smtClean="0">
                <a:solidFill>
                  <a:srgbClr val="0070C0"/>
                </a:solidFill>
              </a:rPr>
              <a:t>gov’t</a:t>
            </a:r>
            <a:r>
              <a:rPr lang="en-US" i="1" dirty="0" smtClean="0">
                <a:solidFill>
                  <a:srgbClr val="0070C0"/>
                </a:solidFill>
              </a:rPr>
              <a:t>. know the interests and priorities of people?</a:t>
            </a:r>
          </a:p>
          <a:p>
            <a:pPr>
              <a:buFont typeface="Wingdings"/>
              <a:buChar char="Ø"/>
            </a:pPr>
            <a:r>
              <a:rPr lang="en-US" dirty="0" smtClean="0"/>
              <a:t> Linkage Institutions</a:t>
            </a:r>
          </a:p>
          <a:p>
            <a:pPr lvl="1">
              <a:buNone/>
            </a:pPr>
            <a:r>
              <a:rPr lang="en-US" dirty="0" smtClean="0"/>
              <a:t>(parties, elections, Interest Groups, media, activities/demonstrations, etc.)</a:t>
            </a:r>
            <a:endParaRPr lang="en-US" dirty="0"/>
          </a:p>
          <a:p>
            <a:pPr lvl="1">
              <a:buNone/>
            </a:pPr>
            <a:r>
              <a:rPr lang="en-US" dirty="0" smtClean="0"/>
              <a:t>POLICY AGENDA: issues that attract the attention of public officials and people actively involved in politics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65510"/>
            <a:ext cx="3429000" cy="6835809"/>
          </a:xfrm>
        </p:spPr>
      </p:pic>
    </p:spTree>
    <p:extLst>
      <p:ext uri="{BB962C8B-B14F-4D97-AF65-F5344CB8AC3E}">
        <p14:creationId xmlns:p14="http://schemas.microsoft.com/office/powerpoint/2010/main" val="276512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-78900"/>
            <a:ext cx="4343400" cy="7021832"/>
          </a:xfrm>
        </p:spPr>
      </p:pic>
    </p:spTree>
    <p:extLst>
      <p:ext uri="{BB962C8B-B14F-4D97-AF65-F5344CB8AC3E}">
        <p14:creationId xmlns:p14="http://schemas.microsoft.com/office/powerpoint/2010/main" val="147354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POLITICAL ISSUE</a:t>
            </a:r>
            <a:r>
              <a:rPr lang="en-US" dirty="0" smtClean="0"/>
              <a:t>: when one group’s positions and interests on an issue conflict with those of another group.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POLICYMAKING INSTITUTIONS</a:t>
            </a:r>
            <a:r>
              <a:rPr lang="en-US" dirty="0" smtClean="0"/>
              <a:t>: the branches of gov’t (Congress, President, Courts) empowered with taking action on issues (also: bureaucracy).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PUBLIC POLICY</a:t>
            </a:r>
            <a:r>
              <a:rPr lang="en-US" dirty="0" smtClean="0"/>
              <a:t>: a course of action taken with regard to some problem.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37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“Democracy”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 that represents &amp; responds to public’s preferences</a:t>
            </a:r>
          </a:p>
          <a:p>
            <a:r>
              <a:rPr lang="en-US" dirty="0" smtClean="0"/>
              <a:t>Traditional Democratic Process (Robert Dahl):</a:t>
            </a:r>
          </a:p>
          <a:p>
            <a:pPr lvl="1"/>
            <a:r>
              <a:rPr lang="en-US" dirty="0" smtClean="0"/>
              <a:t>Equality in voting</a:t>
            </a:r>
          </a:p>
          <a:p>
            <a:pPr lvl="1"/>
            <a:r>
              <a:rPr lang="en-US" dirty="0" smtClean="0"/>
              <a:t>Effective participation</a:t>
            </a:r>
          </a:p>
          <a:p>
            <a:pPr lvl="1"/>
            <a:r>
              <a:rPr lang="en-US" dirty="0" smtClean="0"/>
              <a:t>Free Speech &amp; Press</a:t>
            </a:r>
          </a:p>
          <a:p>
            <a:pPr lvl="1"/>
            <a:r>
              <a:rPr lang="en-US" dirty="0" smtClean="0"/>
              <a:t>Collective control of agenda</a:t>
            </a:r>
          </a:p>
          <a:p>
            <a:pPr lvl="1"/>
            <a:r>
              <a:rPr lang="en-US" dirty="0" smtClean="0"/>
              <a:t>Inclusion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None/>
            </a:pPr>
            <a:r>
              <a:rPr lang="en-US" sz="6600" dirty="0" smtClean="0">
                <a:solidFill>
                  <a:schemeClr val="accent1"/>
                </a:solidFill>
                <a:latin typeface="Arnprior" pitchFamily="2" charset="0"/>
              </a:rPr>
              <a:t>Majority Rule </a:t>
            </a:r>
          </a:p>
          <a:p>
            <a:pPr algn="ctr">
              <a:buNone/>
            </a:pPr>
            <a:r>
              <a:rPr lang="en-US" sz="4000" dirty="0" smtClean="0"/>
              <a:t>(policies should reflect will of majority)</a:t>
            </a:r>
          </a:p>
          <a:p>
            <a:pPr algn="ctr">
              <a:buNone/>
            </a:pPr>
            <a:r>
              <a:rPr lang="en-US" dirty="0" smtClean="0"/>
              <a:t>vs. </a:t>
            </a:r>
          </a:p>
          <a:p>
            <a:pPr algn="ctr">
              <a:buNone/>
            </a:pPr>
            <a:r>
              <a:rPr lang="en-US" sz="8800" dirty="0" smtClean="0">
                <a:solidFill>
                  <a:srgbClr val="FF0000"/>
                </a:solidFill>
                <a:latin typeface="Papyrus" pitchFamily="66" charset="0"/>
              </a:rPr>
              <a:t>Minority Rights </a:t>
            </a:r>
          </a:p>
          <a:p>
            <a:pPr algn="ctr">
              <a:buNone/>
            </a:pPr>
            <a:r>
              <a:rPr lang="en-US" sz="4000" dirty="0" smtClean="0"/>
              <a:t>(restraints on the majority via rights of minorities)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ngry-mob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19200"/>
            <a:ext cx="4751294" cy="4038600"/>
          </a:xfrm>
        </p:spPr>
      </p:pic>
      <p:pic>
        <p:nvPicPr>
          <p:cNvPr id="7" name="Content Placeholder 6" descr="0704burning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53000" y="838200"/>
            <a:ext cx="3962400" cy="47883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</a:t>
            </a:r>
            <a:r>
              <a:rPr lang="en-US" i="1" u="sng" dirty="0" smtClean="0"/>
              <a:t>Really</a:t>
            </a:r>
            <a:r>
              <a:rPr lang="en-US" dirty="0" smtClean="0"/>
              <a:t> Governs?</a:t>
            </a:r>
            <a:br>
              <a:rPr lang="en-US" dirty="0" smtClean="0"/>
            </a:br>
            <a:r>
              <a:rPr lang="en-US" sz="2700" dirty="0" smtClean="0"/>
              <a:t>Three Contemporary Theories of American Democracy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Pluralism</a:t>
            </a:r>
            <a:r>
              <a:rPr lang="en-US" dirty="0" smtClean="0"/>
              <a:t>: competing interest groups set agenda and policy</a:t>
            </a:r>
          </a:p>
          <a:p>
            <a:pPr lvl="1"/>
            <a:r>
              <a:rPr lang="en-US" dirty="0" smtClean="0"/>
              <a:t>NRA, BLM, NOW, etc.</a:t>
            </a:r>
          </a:p>
          <a:p>
            <a:r>
              <a:rPr lang="en-US" u="sng" dirty="0" smtClean="0"/>
              <a:t>Elitism</a:t>
            </a:r>
            <a:r>
              <a:rPr lang="en-US" dirty="0" smtClean="0"/>
              <a:t>: small upper-class holds power and makes policy</a:t>
            </a:r>
          </a:p>
          <a:p>
            <a:pPr lvl="1"/>
            <a:r>
              <a:rPr lang="en-US" dirty="0" smtClean="0"/>
              <a:t>1%, ‘Big Business’</a:t>
            </a:r>
          </a:p>
          <a:p>
            <a:r>
              <a:rPr lang="en-US" u="sng" dirty="0" err="1" smtClean="0"/>
              <a:t>Hyperpluralism</a:t>
            </a:r>
            <a:r>
              <a:rPr lang="en-US" dirty="0" smtClean="0"/>
              <a:t>: strong competing groups cripple efficient governmental policy</a:t>
            </a:r>
          </a:p>
          <a:p>
            <a:pPr lvl="1"/>
            <a:r>
              <a:rPr lang="en-US" dirty="0" smtClean="0"/>
              <a:t>Gridlock and/or contradictory policy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290263551833793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0"/>
            <a:ext cx="7620000" cy="70314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to Democracy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Issues</a:t>
            </a:r>
          </a:p>
          <a:p>
            <a:r>
              <a:rPr lang="en-US" dirty="0" smtClean="0"/>
              <a:t>Limited participation</a:t>
            </a:r>
          </a:p>
          <a:p>
            <a:r>
              <a:rPr lang="en-US" dirty="0" smtClean="0"/>
              <a:t>Escalating costs of campaigns</a:t>
            </a:r>
          </a:p>
          <a:p>
            <a:r>
              <a:rPr lang="en-US" dirty="0" smtClean="0"/>
              <a:t>Quality of information</a:t>
            </a:r>
          </a:p>
          <a:p>
            <a:r>
              <a:rPr lang="en-US" dirty="0" smtClean="0"/>
              <a:t>Diverse interests</a:t>
            </a:r>
          </a:p>
          <a:p>
            <a:pPr lvl="1"/>
            <a:r>
              <a:rPr lang="en-US" dirty="0" smtClean="0"/>
              <a:t>“Policy Gridlock”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600" i="1" dirty="0" smtClean="0"/>
              <a:t>“There has never been, nor ever will be, a people who are politically ignorant and free.”</a:t>
            </a:r>
          </a:p>
          <a:p>
            <a:pPr algn="ctr">
              <a:buNone/>
            </a:pPr>
            <a:r>
              <a:rPr lang="en-US" sz="6600" dirty="0" smtClean="0"/>
              <a:t>-- T. Jefferson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Political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How is the U.S. a ‘Nation’?</a:t>
            </a:r>
          </a:p>
          <a:p>
            <a:pPr lvl="1"/>
            <a:r>
              <a:rPr lang="en-US" sz="4800" dirty="0" smtClean="0"/>
              <a:t> Shared beliefs and values</a:t>
            </a:r>
          </a:p>
          <a:p>
            <a:pPr lvl="1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Liberty, Equality, Individualism, Laissez-Faire, &amp; Populism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High Tower Text" pitchFamily="18" charset="0"/>
              </a:rPr>
              <a:t>Scope of American Government</a:t>
            </a:r>
            <a:endParaRPr lang="en-US" u="sng" dirty="0">
              <a:latin typeface="High Tower Tex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U.S. governments spend ~1/3 of GDP </a:t>
            </a:r>
          </a:p>
          <a:p>
            <a:pPr algn="ctr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(nearly $4 trillion)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Employ ~24 million people </a:t>
            </a:r>
          </a:p>
          <a:p>
            <a:pPr algn="ctr">
              <a:buNone/>
            </a:pP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 smtClean="0">
                <a:solidFill>
                  <a:srgbClr val="0070C0"/>
                </a:solidFill>
              </a:rPr>
              <a:t>(~8% of population)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Differing opinions on the scope of government is a source of continuing controversy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257" y="-6349"/>
            <a:ext cx="10384007" cy="6840465"/>
          </a:xfrm>
          <a:effectLst>
            <a:glow rad="127000">
              <a:schemeClr val="accent1">
                <a:alpha val="15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Fosters civic virtues (e.g. tolerance)</a:t>
            </a:r>
          </a:p>
          <a:p>
            <a:r>
              <a:rPr lang="en-US" dirty="0" smtClean="0"/>
              <a:t>Helps ID beneficial policies and </a:t>
            </a:r>
            <a:r>
              <a:rPr lang="en-US" dirty="0"/>
              <a:t>a</a:t>
            </a:r>
            <a:r>
              <a:rPr lang="en-US" dirty="0" smtClean="0"/>
              <a:t>ffects voting</a:t>
            </a:r>
          </a:p>
          <a:p>
            <a:r>
              <a:rPr lang="en-US" dirty="0" smtClean="0"/>
              <a:t>Promotes participation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&gt; </a:t>
            </a:r>
            <a:r>
              <a:rPr lang="en-US" i="1" dirty="0" smtClean="0"/>
              <a:t>Young people score </a:t>
            </a:r>
            <a:r>
              <a:rPr lang="en-US" i="1" dirty="0" smtClean="0">
                <a:solidFill>
                  <a:srgbClr val="FF0000"/>
                </a:solidFill>
              </a:rPr>
              <a:t>less than ½ </a:t>
            </a:r>
            <a:r>
              <a:rPr lang="en-US" i="1" dirty="0" smtClean="0"/>
              <a:t>on political knowledge test as those 65+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are young people so deficient?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Perception/reality of little policy impact</a:t>
            </a:r>
          </a:p>
          <a:p>
            <a:r>
              <a:rPr lang="en-US" dirty="0" smtClean="0"/>
              <a:t>Changes in media &gt; multiplicity and narrowcasting</a:t>
            </a:r>
          </a:p>
          <a:p>
            <a:r>
              <a:rPr lang="en-US" dirty="0" smtClean="0"/>
              <a:t>Diminished cultural interest contributes to lack of political culture</a:t>
            </a:r>
          </a:p>
          <a:p>
            <a:r>
              <a:rPr lang="en-US" dirty="0" smtClean="0"/>
              <a:t>Busier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“Government”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Institutions that make decisions</a:t>
            </a:r>
          </a:p>
          <a:p>
            <a:pPr lvl="1">
              <a:buNone/>
            </a:pPr>
            <a:r>
              <a:rPr lang="en-US" sz="5400" i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“HOW should we govern?”</a:t>
            </a:r>
          </a:p>
          <a:p>
            <a:pPr lvl="1">
              <a:buNone/>
            </a:pPr>
            <a:r>
              <a:rPr lang="en-US" sz="5400" i="1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“WHAT should government do?”</a:t>
            </a:r>
            <a:endParaRPr lang="en-US" sz="5400" i="1" dirty="0">
              <a:solidFill>
                <a:srgbClr val="0070C0"/>
              </a:solidFill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osage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0"/>
            <a:ext cx="6553200" cy="6553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Functions of Government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sz="5400" dirty="0" smtClean="0">
                <a:solidFill>
                  <a:srgbClr val="0070C0"/>
                </a:solidFill>
                <a:latin typeface="High Tower Text" pitchFamily="18" charset="0"/>
              </a:rPr>
              <a:t>Maintain defense</a:t>
            </a:r>
          </a:p>
          <a:p>
            <a:r>
              <a:rPr lang="en-US" sz="5400" dirty="0" smtClean="0">
                <a:solidFill>
                  <a:srgbClr val="FF0000"/>
                </a:solidFill>
                <a:latin typeface="High Tower Text" pitchFamily="18" charset="0"/>
              </a:rPr>
              <a:t>Provide services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  <a:latin typeface="High Tower Text" pitchFamily="18" charset="0"/>
              </a:rPr>
              <a:t>PUBLIC GOODS: services that cannot be denied to anyone and must be provided by gov’t rather than private sector</a:t>
            </a:r>
          </a:p>
          <a:p>
            <a:r>
              <a:rPr lang="en-US" sz="5400" dirty="0" smtClean="0">
                <a:solidFill>
                  <a:srgbClr val="0070C0"/>
                </a:solidFill>
                <a:latin typeface="High Tower Text" pitchFamily="18" charset="0"/>
              </a:rPr>
              <a:t>Preserve order</a:t>
            </a:r>
          </a:p>
          <a:p>
            <a:r>
              <a:rPr lang="en-US" sz="5400" dirty="0" smtClean="0">
                <a:solidFill>
                  <a:srgbClr val="FF0000"/>
                </a:solidFill>
                <a:latin typeface="High Tower Text" pitchFamily="18" charset="0"/>
              </a:rPr>
              <a:t>Socialize the young</a:t>
            </a:r>
          </a:p>
          <a:p>
            <a:r>
              <a:rPr lang="en-US" sz="5400" dirty="0" smtClean="0">
                <a:solidFill>
                  <a:srgbClr val="0070C0"/>
                </a:solidFill>
                <a:latin typeface="High Tower Text" pitchFamily="18" charset="0"/>
              </a:rPr>
              <a:t>Collect taxes</a:t>
            </a:r>
            <a:endParaRPr lang="en-US" sz="5400" dirty="0">
              <a:solidFill>
                <a:srgbClr val="0070C0"/>
              </a:solidFill>
              <a:latin typeface="High Tower Tex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“Politics”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whereby we select leaders &amp; policies</a:t>
            </a:r>
          </a:p>
          <a:p>
            <a:r>
              <a:rPr lang="en-US" u="sng" dirty="0" smtClean="0">
                <a:solidFill>
                  <a:srgbClr val="0070C0"/>
                </a:solidFill>
              </a:rPr>
              <a:t>Political Participation</a:t>
            </a:r>
            <a:r>
              <a:rPr lang="en-US" dirty="0" smtClean="0"/>
              <a:t>: activities to influence leaders and policies</a:t>
            </a:r>
          </a:p>
          <a:p>
            <a:pPr lvl="1"/>
            <a:r>
              <a:rPr lang="en-US" dirty="0" smtClean="0"/>
              <a:t>Voting is most common method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Single-Issue Groups</a:t>
            </a:r>
            <a:r>
              <a:rPr lang="en-US" dirty="0" smtClean="0"/>
              <a:t>: groups so concerned with one issue that members often cast their votes on the basis of that issue only, ignoring everything else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13782</TotalTime>
  <Words>469</Words>
  <Application>Microsoft Office PowerPoint</Application>
  <PresentationFormat>On-screen Show (4:3)</PresentationFormat>
  <Paragraphs>82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Aparajita</vt:lpstr>
      <vt:lpstr>Arial</vt:lpstr>
      <vt:lpstr>Arnprior</vt:lpstr>
      <vt:lpstr>Calibri</vt:lpstr>
      <vt:lpstr>Copperplate Gothic Light</vt:lpstr>
      <vt:lpstr>High Tower Text</vt:lpstr>
      <vt:lpstr>Papyrus</vt:lpstr>
      <vt:lpstr>Wingdings</vt:lpstr>
      <vt:lpstr>Office Theme</vt:lpstr>
      <vt:lpstr>Chapter 1</vt:lpstr>
      <vt:lpstr>PowerPoint Presentation</vt:lpstr>
      <vt:lpstr>PowerPoint Presentation</vt:lpstr>
      <vt:lpstr>Political Knowledge</vt:lpstr>
      <vt:lpstr>Why are young people so deficient?</vt:lpstr>
      <vt:lpstr>“Government”</vt:lpstr>
      <vt:lpstr>PowerPoint Presentation</vt:lpstr>
      <vt:lpstr>Functions of Government</vt:lpstr>
      <vt:lpstr>“Politics”</vt:lpstr>
      <vt:lpstr>Policymaking System</vt:lpstr>
      <vt:lpstr>PowerPoint Presentation</vt:lpstr>
      <vt:lpstr>PowerPoint Presentation</vt:lpstr>
      <vt:lpstr>PowerPoint Presentation</vt:lpstr>
      <vt:lpstr>“Democracy”</vt:lpstr>
      <vt:lpstr>PowerPoint Presentation</vt:lpstr>
      <vt:lpstr>PowerPoint Presentation</vt:lpstr>
      <vt:lpstr>Who Really Governs? Three Contemporary Theories of American Democracy</vt:lpstr>
      <vt:lpstr>PowerPoint Presentation</vt:lpstr>
      <vt:lpstr>Challenges to Democracy</vt:lpstr>
      <vt:lpstr>Political Culture</vt:lpstr>
      <vt:lpstr>Scope of American Government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SCSD</dc:creator>
  <cp:lastModifiedBy>ANTHONY TUCCILLO</cp:lastModifiedBy>
  <cp:revision>31</cp:revision>
  <dcterms:created xsi:type="dcterms:W3CDTF">2013-09-12T12:34:33Z</dcterms:created>
  <dcterms:modified xsi:type="dcterms:W3CDTF">2017-10-06T16:16:07Z</dcterms:modified>
</cp:coreProperties>
</file>