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3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9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5pPr>
    <a:lvl6pPr marL="2286000" algn="l" defTabSz="457200" rtl="0" eaLnBrk="1" latinLnBrk="0" hangingPunct="1"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6pPr>
    <a:lvl7pPr marL="2743200" algn="l" defTabSz="457200" rtl="0" eaLnBrk="1" latinLnBrk="0" hangingPunct="1"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7pPr>
    <a:lvl8pPr marL="3200400" algn="l" defTabSz="457200" rtl="0" eaLnBrk="1" latinLnBrk="0" hangingPunct="1"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8pPr>
    <a:lvl9pPr marL="3657600" algn="l" defTabSz="457200" rtl="0" eaLnBrk="1" latinLnBrk="0" hangingPunct="1"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186" y="7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73AD7-6B81-B04C-A1BF-06001BB21CB0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75532-7585-BD41-956C-D94130F2E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5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75532-7585-BD41-956C-D94130F2E7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72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75532-7585-BD41-956C-D94130F2E79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2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75532-7585-BD41-956C-D94130F2E79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9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r>
              <a:rPr lang="en-US" baseline="0" dirty="0" smtClean="0"/>
              <a:t> OK?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75532-7585-BD41-956C-D94130F2E79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68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75532-7585-BD41-956C-D94130F2E79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98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5953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0376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3873500"/>
            <a:ext cx="2616200" cy="5880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3873500"/>
            <a:ext cx="7696200" cy="5880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8944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6974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2143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71024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4474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1410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0396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4398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588922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13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527495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7924800"/>
            <a:ext cx="5156200" cy="182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7924800"/>
            <a:ext cx="5156200" cy="182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2418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1755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8680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20305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319494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>
                <a:sym typeface="Lucida Grande" charset="0"/>
              </a:rPr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19860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74B09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3873500"/>
            <a:ext cx="10464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Lucida Grande" charset="0"/>
              </a:rPr>
              <a:t>Click to edit Master title style</a:t>
            </a:r>
            <a:endParaRPr lang="en-US" dirty="0">
              <a:sym typeface="Lucida Grande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7924800"/>
            <a:ext cx="10464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Lucida Grande" charset="0"/>
              </a:rPr>
              <a:t>Second level</a:t>
            </a:r>
          </a:p>
          <a:p>
            <a:pPr lvl="2"/>
            <a:r>
              <a:rPr lang="en-US" dirty="0" smtClean="0">
                <a:sym typeface="Lucida Grande" charset="0"/>
              </a:rPr>
              <a:t>Third level</a:t>
            </a:r>
          </a:p>
          <a:p>
            <a:pPr lvl="3"/>
            <a:r>
              <a:rPr lang="en-US" dirty="0" smtClean="0">
                <a:sym typeface="Lucida Grande" charset="0"/>
              </a:rPr>
              <a:t>Fourth level</a:t>
            </a:r>
          </a:p>
          <a:p>
            <a:pPr lvl="4"/>
            <a:r>
              <a:rPr lang="en-US" dirty="0" smtClean="0">
                <a:sym typeface="Lucida Grande" charset="0"/>
              </a:rPr>
              <a:t>Fifth level</a:t>
            </a:r>
            <a:endParaRPr lang="en-US" dirty="0">
              <a:sym typeface="Lucida Grande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10001"/>
          </a:solidFill>
          <a:latin typeface="Helvetica"/>
          <a:ea typeface="MS PGothic" pitchFamily="34" charset="-128"/>
          <a:cs typeface="Helvetica"/>
          <a:sym typeface="Lucida Grande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9pPr>
    </p:titleStyle>
    <p:bodyStyle>
      <a:lvl1pPr marL="0" indent="0" algn="ctr" rtl="0" eaLnBrk="1" fontAlgn="base" hangingPunct="1">
        <a:spcBef>
          <a:spcPct val="0"/>
        </a:spcBef>
        <a:spcAft>
          <a:spcPct val="0"/>
        </a:spcAft>
        <a:buFont typeface="Arial"/>
        <a:buNone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1pPr>
      <a:lvl2pPr marL="241300" indent="2159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2pPr>
      <a:lvl3pPr marL="584200" indent="330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3pPr>
      <a:lvl4pPr marL="927100" indent="4445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4pPr>
      <a:lvl5pPr marL="1270000" indent="55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5pPr>
      <a:lvl6pPr marL="172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sym typeface="Lucida Grande" charset="0"/>
        </a:defRPr>
      </a:lvl6pPr>
      <a:lvl7pPr marL="218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sym typeface="Lucida Grande" charset="0"/>
        </a:defRPr>
      </a:lvl7pPr>
      <a:lvl8pPr marL="264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sym typeface="Lucida Grande" charset="0"/>
        </a:defRPr>
      </a:lvl8pPr>
      <a:lvl9pPr marL="309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sym typeface="Lucida Grand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74B09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Lucida Grande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10464800" cy="584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dirty="0">
                <a:sym typeface="Lucida Grande" charset="0"/>
              </a:rPr>
              <a:t>Second level</a:t>
            </a:r>
          </a:p>
          <a:p>
            <a:pPr lvl="2"/>
            <a:r>
              <a:rPr lang="en-US" dirty="0">
                <a:sym typeface="Lucida Grande" charset="0"/>
              </a:rPr>
              <a:t>Third level</a:t>
            </a:r>
          </a:p>
          <a:p>
            <a:pPr lvl="3"/>
            <a:r>
              <a:rPr lang="en-US" dirty="0">
                <a:sym typeface="Lucida Grande" charset="0"/>
              </a:rPr>
              <a:t>Fourth level</a:t>
            </a:r>
          </a:p>
          <a:p>
            <a:pPr lvl="4"/>
            <a:r>
              <a:rPr lang="en-US" dirty="0">
                <a:sym typeface="Lucida Grande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10001"/>
          </a:solidFill>
          <a:latin typeface="Helvetica"/>
          <a:ea typeface="MS PGothic" pitchFamily="34" charset="-128"/>
          <a:cs typeface="Helvetica"/>
          <a:sym typeface="Lucida Grand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9pPr>
    </p:titleStyle>
    <p:bodyStyle>
      <a:lvl1pPr marL="571500" indent="-571500" algn="l" rtl="0" eaLnBrk="0" fontAlgn="base" hangingPunct="0">
        <a:spcBef>
          <a:spcPts val="4200"/>
        </a:spcBef>
        <a:spcAft>
          <a:spcPct val="0"/>
        </a:spcAft>
        <a:buClrTx/>
        <a:buSzPct val="100000"/>
        <a:buFont typeface="Arial"/>
        <a:buChar char="•"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1pPr>
      <a:lvl2pPr marL="850900" indent="-571500" algn="l" rtl="0" eaLnBrk="0" fontAlgn="base" hangingPunct="0">
        <a:spcBef>
          <a:spcPts val="4200"/>
        </a:spcBef>
        <a:spcAft>
          <a:spcPct val="0"/>
        </a:spcAft>
        <a:buClrTx/>
        <a:buSzPct val="100000"/>
        <a:buFont typeface="Arial"/>
        <a:buChar char="•"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2pPr>
      <a:lvl3pPr marL="1231900" indent="-571500" algn="l" rtl="0" eaLnBrk="0" fontAlgn="base" hangingPunct="0">
        <a:spcBef>
          <a:spcPts val="4200"/>
        </a:spcBef>
        <a:spcAft>
          <a:spcPct val="0"/>
        </a:spcAft>
        <a:buClrTx/>
        <a:buSzPct val="100000"/>
        <a:buFont typeface="Arial"/>
        <a:buChar char="•"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3pPr>
      <a:lvl4pPr marL="1612900" indent="-571500" algn="l" rtl="0" eaLnBrk="0" fontAlgn="base" hangingPunct="0">
        <a:spcBef>
          <a:spcPts val="4200"/>
        </a:spcBef>
        <a:spcAft>
          <a:spcPct val="0"/>
        </a:spcAft>
        <a:buClrTx/>
        <a:buSzPct val="100000"/>
        <a:buFont typeface="Arial"/>
        <a:buChar char="•"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4pPr>
      <a:lvl5pPr marL="1993900" indent="-571500" algn="l" rtl="0" eaLnBrk="0" fontAlgn="base" hangingPunct="0">
        <a:spcBef>
          <a:spcPts val="4200"/>
        </a:spcBef>
        <a:spcAft>
          <a:spcPct val="0"/>
        </a:spcAft>
        <a:buClrTx/>
        <a:buSzPct val="100000"/>
        <a:buFont typeface="Arial"/>
        <a:buChar char="•"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5pPr>
      <a:lvl6pPr marL="2260600" indent="-381000" algn="l" rtl="0" fontAlgn="base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+mn-ea"/>
          <a:sym typeface="Lucida Grande" charset="0"/>
        </a:defRPr>
      </a:lvl6pPr>
      <a:lvl7pPr marL="2717800" indent="-381000" algn="l" rtl="0" fontAlgn="base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+mn-ea"/>
          <a:sym typeface="Lucida Grande" charset="0"/>
        </a:defRPr>
      </a:lvl7pPr>
      <a:lvl8pPr marL="3175000" indent="-381000" algn="l" rtl="0" fontAlgn="base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+mn-ea"/>
          <a:sym typeface="Lucida Grande" charset="0"/>
        </a:defRPr>
      </a:lvl8pPr>
      <a:lvl9pPr marL="3632200" indent="-381000" algn="l" rtl="0" fontAlgn="base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+mn-ea"/>
          <a:sym typeface="Lucida Grand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3505200"/>
            <a:ext cx="13004800" cy="1524000"/>
          </a:xfrm>
          <a:prstGeom prst="rect">
            <a:avLst/>
          </a:prstGeom>
          <a:solidFill>
            <a:srgbClr val="FF40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/>
          <a:lstStyle/>
          <a:p>
            <a:pPr algn="ctr"/>
            <a:r>
              <a:rPr lang="en-US" sz="4400" b="1">
                <a:solidFill>
                  <a:srgbClr val="010001"/>
                </a:solidFill>
                <a:latin typeface="Helvetica" charset="0"/>
              </a:rPr>
              <a:t>Chapter 3</a:t>
            </a:r>
          </a:p>
          <a:p>
            <a:pPr algn="ctr"/>
            <a:r>
              <a:rPr lang="en-US" sz="4400" b="1">
                <a:solidFill>
                  <a:srgbClr val="010001"/>
                </a:solidFill>
                <a:latin typeface="Helvetica" charset="0"/>
              </a:rPr>
              <a:t>Ecosystem Ecology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800" y="86868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Friedland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dirty="0" err="1">
                <a:solidFill>
                  <a:schemeClr val="bg1"/>
                </a:solidFill>
              </a:rPr>
              <a:t>Relyea</a:t>
            </a:r>
            <a:r>
              <a:rPr lang="en-US" dirty="0">
                <a:solidFill>
                  <a:schemeClr val="bg1"/>
                </a:solidFill>
              </a:rPr>
              <a:t> Environmental Science for AP</a:t>
            </a:r>
            <a:r>
              <a:rPr lang="en-US" baseline="30000" dirty="0">
                <a:solidFill>
                  <a:schemeClr val="bg1"/>
                </a:solidFill>
              </a:rPr>
              <a:t>®</a:t>
            </a:r>
            <a:r>
              <a:rPr lang="en-US" dirty="0">
                <a:solidFill>
                  <a:schemeClr val="bg1"/>
                </a:solidFill>
              </a:rPr>
              <a:t>, second </a:t>
            </a:r>
            <a:r>
              <a:rPr lang="en-US" dirty="0" smtClean="0">
                <a:solidFill>
                  <a:schemeClr val="bg1"/>
                </a:solidFill>
              </a:rPr>
              <a:t>edition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© 2015 </a:t>
            </a:r>
            <a:r>
              <a:rPr lang="en-US" dirty="0">
                <a:solidFill>
                  <a:schemeClr val="bg1"/>
                </a:solidFill>
              </a:rPr>
              <a:t>W.H. Freeman and Company/BFW </a:t>
            </a:r>
          </a:p>
        </p:txBody>
      </p:sp>
      <p:sp>
        <p:nvSpPr>
          <p:cNvPr id="6" name="Rectangle 5"/>
          <p:cNvSpPr/>
          <p:nvPr/>
        </p:nvSpPr>
        <p:spPr>
          <a:xfrm>
            <a:off x="2235200" y="9296400"/>
            <a:ext cx="9779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AP</a:t>
            </a:r>
            <a:r>
              <a:rPr lang="en-US" sz="900" baseline="30000" dirty="0">
                <a:solidFill>
                  <a:schemeClr val="bg1"/>
                </a:solidFill>
              </a:rPr>
              <a:t>® </a:t>
            </a:r>
            <a:r>
              <a:rPr lang="en-US" sz="900" dirty="0">
                <a:solidFill>
                  <a:schemeClr val="bg1"/>
                </a:solidFill>
              </a:rPr>
              <a:t>is a trademark registered and/or owned by the College </a:t>
            </a:r>
            <a:r>
              <a:rPr lang="en-US" sz="900" dirty="0" smtClean="0">
                <a:solidFill>
                  <a:schemeClr val="bg1"/>
                </a:solidFill>
              </a:rPr>
              <a:t>Board</a:t>
            </a:r>
            <a:r>
              <a:rPr lang="en-US" sz="900" baseline="30000" dirty="0">
                <a:solidFill>
                  <a:schemeClr val="bg1"/>
                </a:solidFill>
              </a:rPr>
              <a:t>®</a:t>
            </a:r>
            <a:r>
              <a:rPr lang="en-US" sz="900" dirty="0" smtClean="0">
                <a:solidFill>
                  <a:schemeClr val="bg1"/>
                </a:solidFill>
              </a:rPr>
              <a:t>, </a:t>
            </a:r>
            <a:r>
              <a:rPr lang="en-US" sz="900" dirty="0">
                <a:solidFill>
                  <a:schemeClr val="bg1"/>
                </a:solidFill>
              </a:rPr>
              <a:t>which was not involved in the production of, and does not endorse, this product.</a:t>
            </a:r>
            <a:endParaRPr lang="en-US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38271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8797"/>
            <a:ext cx="10464800" cy="2465387"/>
          </a:xfrm>
        </p:spPr>
        <p:txBody>
          <a:bodyPr/>
          <a:lstStyle/>
          <a:p>
            <a:pPr algn="l"/>
            <a:r>
              <a:rPr lang="en-US" b="1" dirty="0"/>
              <a:t>Trophic Levels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16" y="1462436"/>
            <a:ext cx="7548539" cy="70620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66359" y="1443188"/>
            <a:ext cx="4538441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A simplified food web.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Food webs are more realistic representations of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trophic relationships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than simple food chains. They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include scavengers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, </a:t>
            </a:r>
            <a:r>
              <a:rPr lang="en-US" sz="2400" dirty="0" err="1">
                <a:solidFill>
                  <a:srgbClr val="010001"/>
                </a:solidFill>
                <a:latin typeface="Arial"/>
                <a:cs typeface="Arial"/>
              </a:rPr>
              <a:t>detritivores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, and decomposers, and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they recognize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that some species feed at multiple trophic levels. Arrows indicate the direction of energy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movement. This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is a real but somewhat simplified food web; in an actual ecosystem, many more organisms are present.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In addition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, there are many more energy movements.</a:t>
            </a:r>
          </a:p>
        </p:txBody>
      </p:sp>
    </p:spTree>
    <p:extLst>
      <p:ext uri="{BB962C8B-B14F-4D97-AF65-F5344CB8AC3E}">
        <p14:creationId xmlns:p14="http://schemas.microsoft.com/office/powerpoint/2010/main" val="27689182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Some ecosystems are more productive than others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Gross primary productivity (GPP</a:t>
            </a:r>
            <a:r>
              <a:rPr lang="en-US" b="1" dirty="0" smtClean="0"/>
              <a:t>)  </a:t>
            </a:r>
            <a:r>
              <a:rPr lang="en-US" dirty="0"/>
              <a:t>The </a:t>
            </a:r>
            <a:r>
              <a:rPr lang="en-US" dirty="0" smtClean="0"/>
              <a:t>total amount </a:t>
            </a:r>
            <a:r>
              <a:rPr lang="en-US" dirty="0"/>
              <a:t>of solar energy that producers in </a:t>
            </a:r>
            <a:r>
              <a:rPr lang="en-US" dirty="0" smtClean="0"/>
              <a:t>an ecosystem </a:t>
            </a:r>
            <a:r>
              <a:rPr lang="en-US" dirty="0"/>
              <a:t>capture via photosynthesis over </a:t>
            </a:r>
            <a:r>
              <a:rPr lang="en-US" dirty="0" smtClean="0"/>
              <a:t>a given </a:t>
            </a:r>
            <a:r>
              <a:rPr lang="en-US" dirty="0"/>
              <a:t>amount of time.</a:t>
            </a:r>
          </a:p>
          <a:p>
            <a:r>
              <a:rPr lang="en-US" b="1" dirty="0"/>
              <a:t>Net primary productivity (NPP) </a:t>
            </a:r>
            <a:r>
              <a:rPr lang="en-US" b="1" dirty="0" smtClean="0"/>
              <a:t> </a:t>
            </a:r>
            <a:r>
              <a:rPr lang="en-US" dirty="0" smtClean="0"/>
              <a:t>The energy captured </a:t>
            </a:r>
            <a:r>
              <a:rPr lang="en-US" dirty="0"/>
              <a:t>by producers in an ecosystem minus </a:t>
            </a:r>
            <a:r>
              <a:rPr lang="en-US" dirty="0" smtClean="0"/>
              <a:t>the energy </a:t>
            </a:r>
            <a:r>
              <a:rPr lang="en-US" dirty="0"/>
              <a:t>producers respire.</a:t>
            </a:r>
          </a:p>
        </p:txBody>
      </p:sp>
    </p:spTree>
    <p:extLst>
      <p:ext uri="{BB962C8B-B14F-4D97-AF65-F5344CB8AC3E}">
        <p14:creationId xmlns:p14="http://schemas.microsoft.com/office/powerpoint/2010/main" val="179482423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Ecosystem Productivity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717" y="1712592"/>
            <a:ext cx="6824629" cy="76585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50781" y="1924261"/>
            <a:ext cx="448325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Gross and net primary productivity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. Producers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typically capture only about 1 percent of available solar energy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via photosynthesis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. This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is known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as gross primary productivity, or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GPP. About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60 percent of GPP is typically used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for respiration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. The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remaining 40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percent of GPP is used for the growth and reproduction of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the producers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. This is known as net primary productivity, or NPP.</a:t>
            </a:r>
          </a:p>
        </p:txBody>
      </p:sp>
    </p:spTree>
    <p:extLst>
      <p:ext uri="{BB962C8B-B14F-4D97-AF65-F5344CB8AC3E}">
        <p14:creationId xmlns:p14="http://schemas.microsoft.com/office/powerpoint/2010/main" val="321877990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The efficiency of energy transfer affects the energy present in each trophic level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Biomass</a:t>
            </a:r>
            <a:r>
              <a:rPr lang="en-US" sz="3200" dirty="0"/>
              <a:t> </a:t>
            </a:r>
            <a:r>
              <a:rPr lang="en-US" sz="3200" dirty="0" smtClean="0"/>
              <a:t> The </a:t>
            </a:r>
            <a:r>
              <a:rPr lang="en-US" sz="3200" dirty="0"/>
              <a:t>total mass of all living matter in a </a:t>
            </a:r>
            <a:r>
              <a:rPr lang="en-US" sz="3200" dirty="0" smtClean="0"/>
              <a:t>specific area</a:t>
            </a:r>
            <a:r>
              <a:rPr lang="en-US" sz="3200" dirty="0"/>
              <a:t>.</a:t>
            </a:r>
          </a:p>
          <a:p>
            <a:r>
              <a:rPr lang="en-US" sz="3200" b="1" dirty="0"/>
              <a:t>Standing crop </a:t>
            </a:r>
            <a:r>
              <a:rPr lang="en-US" sz="3200" b="1" dirty="0" smtClean="0"/>
              <a:t> </a:t>
            </a:r>
            <a:r>
              <a:rPr lang="en-US" sz="3200" dirty="0" smtClean="0"/>
              <a:t>The </a:t>
            </a:r>
            <a:r>
              <a:rPr lang="en-US" sz="3200" dirty="0"/>
              <a:t>amount of biomass present in </a:t>
            </a:r>
            <a:r>
              <a:rPr lang="en-US" sz="3200" dirty="0" smtClean="0"/>
              <a:t>an ecosystem </a:t>
            </a:r>
            <a:r>
              <a:rPr lang="en-US" sz="3200" dirty="0"/>
              <a:t>at a particular time</a:t>
            </a:r>
            <a:r>
              <a:rPr lang="en-US" sz="3200" dirty="0" smtClean="0"/>
              <a:t>.</a:t>
            </a:r>
          </a:p>
          <a:p>
            <a:r>
              <a:rPr lang="en-US" sz="3200" b="1" dirty="0"/>
              <a:t>Ecological </a:t>
            </a:r>
            <a:r>
              <a:rPr lang="en-US" sz="3200" b="1" dirty="0" smtClean="0"/>
              <a:t>efficiency  </a:t>
            </a:r>
            <a:r>
              <a:rPr lang="en-US" sz="3200" dirty="0" smtClean="0"/>
              <a:t>The </a:t>
            </a:r>
            <a:r>
              <a:rPr lang="en-US" sz="3200" dirty="0"/>
              <a:t>proportion </a:t>
            </a:r>
            <a:r>
              <a:rPr lang="en-US" sz="3200" dirty="0" smtClean="0"/>
              <a:t>of consumed </a:t>
            </a:r>
            <a:r>
              <a:rPr lang="en-US" sz="3200" dirty="0"/>
              <a:t>energy that can be passed from </a:t>
            </a:r>
            <a:r>
              <a:rPr lang="en-US" sz="3200" dirty="0" smtClean="0"/>
              <a:t>one trophic </a:t>
            </a:r>
            <a:r>
              <a:rPr lang="en-US" sz="3200" dirty="0"/>
              <a:t>level to another.</a:t>
            </a:r>
          </a:p>
          <a:p>
            <a:r>
              <a:rPr lang="en-US" sz="3200" b="1" dirty="0"/>
              <a:t>Trophic </a:t>
            </a:r>
            <a:r>
              <a:rPr lang="en-US" sz="3200" b="1" dirty="0" smtClean="0"/>
              <a:t>pyramid  </a:t>
            </a:r>
            <a:r>
              <a:rPr lang="en-US" sz="3200" dirty="0"/>
              <a:t>A representation of </a:t>
            </a:r>
            <a:r>
              <a:rPr lang="en-US" sz="3200" dirty="0" smtClean="0"/>
              <a:t>the distribution </a:t>
            </a:r>
            <a:r>
              <a:rPr lang="en-US" sz="3200" dirty="0"/>
              <a:t>of biomass, numbers, or </a:t>
            </a:r>
            <a:r>
              <a:rPr lang="en-US" sz="3200" dirty="0" smtClean="0"/>
              <a:t>energy among </a:t>
            </a:r>
            <a:r>
              <a:rPr lang="en-US" sz="3200" dirty="0"/>
              <a:t>trophic levels.</a:t>
            </a:r>
          </a:p>
        </p:txBody>
      </p:sp>
    </p:spTree>
    <p:extLst>
      <p:ext uri="{BB962C8B-B14F-4D97-AF65-F5344CB8AC3E}">
        <p14:creationId xmlns:p14="http://schemas.microsoft.com/office/powerpoint/2010/main" val="10217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48932"/>
            <a:ext cx="10464800" cy="2465387"/>
          </a:xfrm>
        </p:spPr>
        <p:txBody>
          <a:bodyPr/>
          <a:lstStyle/>
          <a:p>
            <a:pPr algn="l"/>
            <a:r>
              <a:rPr lang="en-US" b="1" dirty="0"/>
              <a:t>Ecosystem Efficiency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1365064"/>
            <a:ext cx="8581611" cy="62792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0" y="7697029"/>
            <a:ext cx="11236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Trophic pyramid for the </a:t>
            </a:r>
            <a:r>
              <a:rPr lang="en-US" sz="2400" b="1" dirty="0" smtClean="0">
                <a:solidFill>
                  <a:srgbClr val="010001"/>
                </a:solidFill>
                <a:latin typeface="Arial"/>
                <a:cs typeface="Arial"/>
              </a:rPr>
              <a:t>Serengeti ecosystem</a:t>
            </a:r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.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The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amount of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energy that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is present at each trophic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level is shown in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joules (J).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The pyramid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assumes 10 percent ecological efficiency,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but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efficiencies can range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from 5 to 20 percent across different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ecosystems. For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most ecosystems, graphing the numbers of individuals or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biomass within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each trophic level would produce a similar pyramid.</a:t>
            </a:r>
          </a:p>
        </p:txBody>
      </p:sp>
    </p:spTree>
    <p:extLst>
      <p:ext uri="{BB962C8B-B14F-4D97-AF65-F5344CB8AC3E}">
        <p14:creationId xmlns:p14="http://schemas.microsoft.com/office/powerpoint/2010/main" val="1628139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Module 7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US" b="1" dirty="0"/>
              <a:t>The Movement of Matter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400" b="1" dirty="0"/>
              <a:t>After reading this module you should be able to</a:t>
            </a:r>
          </a:p>
          <a:p>
            <a:r>
              <a:rPr lang="en-US" sz="3400" dirty="0" smtClean="0"/>
              <a:t>describe </a:t>
            </a:r>
            <a:r>
              <a:rPr lang="en-US" sz="3400" dirty="0"/>
              <a:t>how water cycles within ecosystems.</a:t>
            </a:r>
          </a:p>
          <a:p>
            <a:r>
              <a:rPr lang="en-US" sz="3400" dirty="0" smtClean="0"/>
              <a:t>explain </a:t>
            </a:r>
            <a:r>
              <a:rPr lang="en-US" sz="3400" dirty="0"/>
              <a:t>how carbon cycles within ecosystems.</a:t>
            </a:r>
          </a:p>
          <a:p>
            <a:r>
              <a:rPr lang="en-US" sz="3400" dirty="0" smtClean="0"/>
              <a:t>describe </a:t>
            </a:r>
            <a:r>
              <a:rPr lang="en-US" sz="3400" dirty="0"/>
              <a:t>how nitrogen cycles </a:t>
            </a:r>
            <a:r>
              <a:rPr lang="en-US" sz="3400" dirty="0" smtClean="0"/>
              <a:t>within ecosystems</a:t>
            </a:r>
            <a:r>
              <a:rPr lang="en-US" sz="3400" dirty="0"/>
              <a:t>.</a:t>
            </a:r>
          </a:p>
          <a:p>
            <a:r>
              <a:rPr lang="en-US" sz="3400" dirty="0" smtClean="0"/>
              <a:t>explain </a:t>
            </a:r>
            <a:r>
              <a:rPr lang="en-US" sz="3400" dirty="0"/>
              <a:t>how phosphorus cycles within ecosystems.</a:t>
            </a:r>
          </a:p>
          <a:p>
            <a:r>
              <a:rPr lang="en-US" sz="3400" dirty="0" smtClean="0"/>
              <a:t>discuss </a:t>
            </a:r>
            <a:r>
              <a:rPr lang="en-US" sz="3400" dirty="0"/>
              <a:t>the movement of calcium, magnesium</a:t>
            </a:r>
            <a:r>
              <a:rPr lang="en-US" sz="3400" dirty="0" smtClean="0"/>
              <a:t>, potassium</a:t>
            </a:r>
            <a:r>
              <a:rPr lang="en-US" sz="3400" dirty="0"/>
              <a:t>, and sulfur within ecosystems.</a:t>
            </a:r>
          </a:p>
        </p:txBody>
      </p:sp>
    </p:spTree>
    <p:extLst>
      <p:ext uri="{BB962C8B-B14F-4D97-AF65-F5344CB8AC3E}">
        <p14:creationId xmlns:p14="http://schemas.microsoft.com/office/powerpoint/2010/main" val="91821631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The hydrologic cycle moves water through the biosphere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1665978"/>
            <a:ext cx="10464800" cy="5840413"/>
          </a:xfrm>
        </p:spPr>
        <p:txBody>
          <a:bodyPr/>
          <a:lstStyle/>
          <a:p>
            <a:r>
              <a:rPr lang="en-US" b="1" dirty="0"/>
              <a:t>Biogeochemical cycle </a:t>
            </a:r>
            <a:r>
              <a:rPr lang="en-US" b="1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movements of </a:t>
            </a:r>
            <a:r>
              <a:rPr lang="en-US" dirty="0" smtClean="0"/>
              <a:t>matter within </a:t>
            </a:r>
            <a:r>
              <a:rPr lang="en-US" dirty="0"/>
              <a:t>and between ecosystems.</a:t>
            </a:r>
          </a:p>
          <a:p>
            <a:r>
              <a:rPr lang="en-US" b="1" dirty="0"/>
              <a:t>Hydrologic cycle </a:t>
            </a:r>
            <a:r>
              <a:rPr lang="en-US" b="1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movement of water </a:t>
            </a:r>
            <a:r>
              <a:rPr lang="en-US" dirty="0" smtClean="0"/>
              <a:t>through the </a:t>
            </a:r>
            <a:r>
              <a:rPr lang="en-US" dirty="0"/>
              <a:t>biosphere.</a:t>
            </a:r>
          </a:p>
        </p:txBody>
      </p:sp>
    </p:spTree>
    <p:extLst>
      <p:ext uri="{BB962C8B-B14F-4D97-AF65-F5344CB8AC3E}">
        <p14:creationId xmlns:p14="http://schemas.microsoft.com/office/powerpoint/2010/main" val="717917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48932"/>
            <a:ext cx="10464800" cy="2465387"/>
          </a:xfrm>
        </p:spPr>
        <p:txBody>
          <a:bodyPr/>
          <a:lstStyle/>
          <a:p>
            <a:pPr algn="l"/>
            <a:r>
              <a:rPr lang="en-US" b="1" dirty="0"/>
              <a:t>The Hydrologic Cycle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404708"/>
            <a:ext cx="7472105" cy="72544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446" y="8851673"/>
            <a:ext cx="12218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The hydrologic cycle.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Water moves from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the atmosphere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to Earth’s surface and back to the atmosphere.</a:t>
            </a:r>
          </a:p>
        </p:txBody>
      </p:sp>
    </p:spTree>
    <p:extLst>
      <p:ext uri="{BB962C8B-B14F-4D97-AF65-F5344CB8AC3E}">
        <p14:creationId xmlns:p14="http://schemas.microsoft.com/office/powerpoint/2010/main" val="3638695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Transpiration</a:t>
            </a:r>
            <a:r>
              <a:rPr lang="en-US" dirty="0"/>
              <a:t> </a:t>
            </a:r>
            <a:r>
              <a:rPr lang="en-US" dirty="0" smtClean="0"/>
              <a:t> The </a:t>
            </a:r>
            <a:r>
              <a:rPr lang="en-US" dirty="0"/>
              <a:t>release of water from </a:t>
            </a:r>
            <a:r>
              <a:rPr lang="en-US" dirty="0" smtClean="0"/>
              <a:t>leaves during </a:t>
            </a:r>
            <a:r>
              <a:rPr lang="en-US" dirty="0"/>
              <a:t>photosynthesis.</a:t>
            </a:r>
          </a:p>
          <a:p>
            <a:r>
              <a:rPr lang="en-US" b="1" dirty="0"/>
              <a:t>Evapotranspiration</a:t>
            </a:r>
            <a:r>
              <a:rPr lang="en-US" dirty="0"/>
              <a:t> </a:t>
            </a:r>
            <a:r>
              <a:rPr lang="en-US" dirty="0" smtClean="0"/>
              <a:t> The </a:t>
            </a:r>
            <a:r>
              <a:rPr lang="en-US" dirty="0"/>
              <a:t>combined amount </a:t>
            </a:r>
            <a:r>
              <a:rPr lang="en-US" dirty="0" smtClean="0"/>
              <a:t>of evaporation </a:t>
            </a:r>
            <a:r>
              <a:rPr lang="en-US" dirty="0"/>
              <a:t>and transpiration.</a:t>
            </a:r>
          </a:p>
          <a:p>
            <a:r>
              <a:rPr lang="en-US" b="1" dirty="0" smtClean="0"/>
              <a:t>Runoff</a:t>
            </a:r>
            <a:r>
              <a:rPr lang="en-US" dirty="0" smtClean="0"/>
              <a:t>  Water </a:t>
            </a:r>
            <a:r>
              <a:rPr lang="en-US" dirty="0"/>
              <a:t>that moves across the land </a:t>
            </a:r>
            <a:r>
              <a:rPr lang="en-US" dirty="0" smtClean="0"/>
              <a:t>surface and </a:t>
            </a:r>
            <a:r>
              <a:rPr lang="en-US" dirty="0"/>
              <a:t>into streams and rivers.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The Hydrologic Cycle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79627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The carbon cycle moves water between air, water, and land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Carbon cycle</a:t>
            </a:r>
            <a:r>
              <a:rPr lang="en-US" dirty="0"/>
              <a:t>  The movement of carbon around the biosphere.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19131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Module 6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The </a:t>
            </a:r>
            <a:r>
              <a:rPr lang="en-US" b="1" dirty="0"/>
              <a:t>Movement of Energy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70000" y="2608885"/>
            <a:ext cx="10464800" cy="5840413"/>
          </a:xfrm>
        </p:spPr>
        <p:txBody>
          <a:bodyPr/>
          <a:lstStyle/>
          <a:p>
            <a:pPr marL="0" indent="0">
              <a:buNone/>
            </a:pPr>
            <a:endParaRPr lang="en-US" sz="3400" b="1" dirty="0" smtClean="0"/>
          </a:p>
          <a:p>
            <a:pPr marL="0" indent="0">
              <a:buNone/>
            </a:pPr>
            <a:r>
              <a:rPr lang="en-US" sz="3400" b="1" dirty="0" smtClean="0"/>
              <a:t>After </a:t>
            </a:r>
            <a:r>
              <a:rPr lang="en-US" sz="3400" b="1" dirty="0"/>
              <a:t>reading this module you should be able to</a:t>
            </a:r>
          </a:p>
          <a:p>
            <a:r>
              <a:rPr lang="en-US" sz="3400" dirty="0" smtClean="0"/>
              <a:t>explain </a:t>
            </a:r>
            <a:r>
              <a:rPr lang="en-US" sz="3400" dirty="0"/>
              <a:t>the concept of ecosystem boundaries.</a:t>
            </a:r>
          </a:p>
          <a:p>
            <a:r>
              <a:rPr lang="en-US" sz="3400" dirty="0" smtClean="0"/>
              <a:t>describe </a:t>
            </a:r>
            <a:r>
              <a:rPr lang="en-US" sz="3400" dirty="0"/>
              <a:t>the processes of photosynthesis and respiration.</a:t>
            </a:r>
          </a:p>
          <a:p>
            <a:r>
              <a:rPr lang="en-US" sz="3400" dirty="0" smtClean="0"/>
              <a:t>distinguish </a:t>
            </a:r>
            <a:r>
              <a:rPr lang="en-US" sz="3400" dirty="0"/>
              <a:t>among the trophic levels that exist in food chains and food webs.</a:t>
            </a:r>
          </a:p>
          <a:p>
            <a:r>
              <a:rPr lang="en-US" sz="3400" dirty="0" smtClean="0"/>
              <a:t>quantify </a:t>
            </a:r>
            <a:r>
              <a:rPr lang="en-US" sz="3400" dirty="0"/>
              <a:t>ecosystem productivity.</a:t>
            </a:r>
          </a:p>
          <a:p>
            <a:r>
              <a:rPr lang="en-US" sz="3400" dirty="0" smtClean="0"/>
              <a:t>explain </a:t>
            </a:r>
            <a:r>
              <a:rPr lang="en-US" sz="3400" dirty="0"/>
              <a:t>energy transfer efficiency and trophic pyramids.</a:t>
            </a:r>
          </a:p>
        </p:txBody>
      </p:sp>
    </p:spTree>
    <p:extLst>
      <p:ext uri="{BB962C8B-B14F-4D97-AF65-F5344CB8AC3E}">
        <p14:creationId xmlns:p14="http://schemas.microsoft.com/office/powerpoint/2010/main" val="323061170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48932"/>
            <a:ext cx="10464800" cy="2465387"/>
          </a:xfrm>
        </p:spPr>
        <p:txBody>
          <a:bodyPr/>
          <a:lstStyle/>
          <a:p>
            <a:pPr algn="l"/>
            <a:r>
              <a:rPr lang="en-US" b="1" dirty="0"/>
              <a:t>The Carbon Cycle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520166"/>
            <a:ext cx="7280468" cy="7894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77886" y="1789563"/>
            <a:ext cx="4326913" cy="6370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The carbon cycle.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 Producers take up carbon from the atmosphere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via photosynthesis and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pass it on to consumers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and decomposers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. Some inorganic carbon sediments out of the water to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form sedimentary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rock while some organic carbon may be buried and become fossil fuels. Respiration by organisms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returns carbon to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the atmosphere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and water. Combustion of fossil fuels and other organic matter returns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carbon to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the atmosphere.</a:t>
            </a:r>
          </a:p>
        </p:txBody>
      </p:sp>
    </p:spTree>
    <p:extLst>
      <p:ext uri="{BB962C8B-B14F-4D97-AF65-F5344CB8AC3E}">
        <p14:creationId xmlns:p14="http://schemas.microsoft.com/office/powerpoint/2010/main" val="3667194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The nitrogen cycle includes many chemical transformations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628128"/>
            <a:ext cx="10464800" cy="5840413"/>
          </a:xfrm>
        </p:spPr>
        <p:txBody>
          <a:bodyPr/>
          <a:lstStyle/>
          <a:p>
            <a:r>
              <a:rPr lang="en-US" b="1" dirty="0"/>
              <a:t>Macronutrient</a:t>
            </a:r>
            <a:r>
              <a:rPr lang="en-US" dirty="0"/>
              <a:t> </a:t>
            </a:r>
            <a:r>
              <a:rPr lang="en-US" dirty="0" smtClean="0"/>
              <a:t> One </a:t>
            </a:r>
            <a:r>
              <a:rPr lang="en-US" dirty="0"/>
              <a:t>of six key elements </a:t>
            </a:r>
            <a:r>
              <a:rPr lang="en-US" dirty="0" smtClean="0"/>
              <a:t>that organisms </a:t>
            </a:r>
            <a:r>
              <a:rPr lang="en-US" dirty="0"/>
              <a:t>need in relatively large </a:t>
            </a:r>
            <a:r>
              <a:rPr lang="en-US" dirty="0" smtClean="0"/>
              <a:t>amounts: nitrogen</a:t>
            </a:r>
            <a:r>
              <a:rPr lang="en-US" dirty="0"/>
              <a:t>, phosphorus, potassium, calcium</a:t>
            </a:r>
            <a:r>
              <a:rPr lang="en-US" dirty="0" smtClean="0"/>
              <a:t>, magnesium</a:t>
            </a:r>
            <a:r>
              <a:rPr lang="en-US" dirty="0"/>
              <a:t>, and sulfur</a:t>
            </a:r>
            <a:r>
              <a:rPr lang="en-US" dirty="0" smtClean="0"/>
              <a:t>.</a:t>
            </a:r>
          </a:p>
          <a:p>
            <a:r>
              <a:rPr lang="en-US" b="1" dirty="0"/>
              <a:t>Limiting nutrient 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nutrient required for the </a:t>
            </a:r>
            <a:r>
              <a:rPr lang="en-US" dirty="0" smtClean="0"/>
              <a:t>growth of </a:t>
            </a:r>
            <a:r>
              <a:rPr lang="en-US" dirty="0"/>
              <a:t>an organism but available in a lower quantity </a:t>
            </a:r>
            <a:r>
              <a:rPr lang="en-US" dirty="0" smtClean="0"/>
              <a:t>than other </a:t>
            </a:r>
            <a:r>
              <a:rPr lang="en-US" dirty="0"/>
              <a:t>nutrients.</a:t>
            </a:r>
          </a:p>
          <a:p>
            <a:r>
              <a:rPr lang="en-US" b="1" dirty="0"/>
              <a:t>Nitrogen cycle </a:t>
            </a:r>
            <a:r>
              <a:rPr lang="en-US" b="1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movement of nitrogen around </a:t>
            </a:r>
            <a:r>
              <a:rPr lang="en-US" dirty="0" smtClean="0"/>
              <a:t>the biosphere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491975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Nitrogen </a:t>
            </a:r>
            <a:r>
              <a:rPr lang="en-US" b="1" dirty="0" smtClean="0"/>
              <a:t>fixation  </a:t>
            </a:r>
            <a:r>
              <a:rPr lang="en-US" dirty="0" smtClean="0"/>
              <a:t>A </a:t>
            </a:r>
            <a:r>
              <a:rPr lang="en-US" dirty="0"/>
              <a:t>process by which </a:t>
            </a:r>
            <a:r>
              <a:rPr lang="en-US" dirty="0" smtClean="0"/>
              <a:t>some organisms </a:t>
            </a:r>
            <a:r>
              <a:rPr lang="en-US" dirty="0"/>
              <a:t>can convert nitrogen gas molecules </a:t>
            </a:r>
            <a:r>
              <a:rPr lang="en-US" dirty="0" smtClean="0"/>
              <a:t>directly into </a:t>
            </a:r>
            <a:r>
              <a:rPr lang="en-US" dirty="0"/>
              <a:t>ammonia.</a:t>
            </a:r>
          </a:p>
          <a:p>
            <a:r>
              <a:rPr lang="en-US" b="1" dirty="0" smtClean="0"/>
              <a:t>Nitrification </a:t>
            </a:r>
            <a:r>
              <a:rPr lang="en-US" dirty="0" smtClean="0"/>
              <a:t> The </a:t>
            </a:r>
            <a:r>
              <a:rPr lang="en-US" dirty="0"/>
              <a:t>conversion of ammonia (</a:t>
            </a:r>
            <a:r>
              <a:rPr lang="en-US" dirty="0" smtClean="0"/>
              <a:t>NH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+</a:t>
            </a:r>
            <a:r>
              <a:rPr lang="en-US" dirty="0"/>
              <a:t>) </a:t>
            </a:r>
            <a:r>
              <a:rPr lang="en-US" dirty="0" smtClean="0"/>
              <a:t>into nitrite </a:t>
            </a:r>
            <a:r>
              <a:rPr lang="en-US" dirty="0"/>
              <a:t>(</a:t>
            </a:r>
            <a:r>
              <a:rPr lang="en-US" dirty="0" smtClean="0"/>
              <a:t>NO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–</a:t>
            </a:r>
            <a:r>
              <a:rPr lang="en-US" dirty="0" smtClean="0"/>
              <a:t> </a:t>
            </a:r>
            <a:r>
              <a:rPr lang="en-US" dirty="0"/>
              <a:t>) and then into nitrate (</a:t>
            </a:r>
            <a:r>
              <a:rPr lang="en-US" dirty="0" smtClean="0"/>
              <a:t>NO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–</a:t>
            </a:r>
            <a:r>
              <a:rPr lang="en-US" dirty="0" smtClean="0"/>
              <a:t> </a:t>
            </a:r>
            <a:r>
              <a:rPr lang="en-US" dirty="0"/>
              <a:t>).</a:t>
            </a:r>
          </a:p>
          <a:p>
            <a:r>
              <a:rPr lang="en-US" b="1" dirty="0"/>
              <a:t>Assimilation</a:t>
            </a:r>
            <a:r>
              <a:rPr lang="en-US" dirty="0"/>
              <a:t> </a:t>
            </a:r>
            <a:r>
              <a:rPr lang="en-US" dirty="0" smtClean="0"/>
              <a:t> The </a:t>
            </a:r>
            <a:r>
              <a:rPr lang="en-US" dirty="0"/>
              <a:t>process by which </a:t>
            </a:r>
            <a:r>
              <a:rPr lang="en-US" dirty="0" smtClean="0"/>
              <a:t>producers incorporate </a:t>
            </a:r>
            <a:r>
              <a:rPr lang="en-US" dirty="0"/>
              <a:t>elements into their tissues.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270000" y="-68175"/>
            <a:ext cx="10464800" cy="246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10001"/>
                </a:solidFill>
                <a:latin typeface="Helvetica"/>
                <a:ea typeface="MS PGothic" pitchFamily="34" charset="-128"/>
                <a:cs typeface="Helvetica"/>
                <a:sym typeface="Lucida Grande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FFFFFF"/>
                </a:solidFill>
                <a:latin typeface="Lucida Grande" charset="0"/>
                <a:ea typeface="MS PGothic" pitchFamily="34" charset="-128"/>
                <a:cs typeface="MS PGothic" charset="0"/>
                <a:sym typeface="Lucida Grande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FFFFFF"/>
                </a:solidFill>
                <a:latin typeface="Lucida Grande" charset="0"/>
                <a:ea typeface="MS PGothic" pitchFamily="34" charset="-128"/>
                <a:cs typeface="MS PGothic" charset="0"/>
                <a:sym typeface="Lucida Grande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FFFFFF"/>
                </a:solidFill>
                <a:latin typeface="Lucida Grande" charset="0"/>
                <a:ea typeface="MS PGothic" pitchFamily="34" charset="-128"/>
                <a:cs typeface="MS PGothic" charset="0"/>
                <a:sym typeface="Lucida Grande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FFFFFF"/>
                </a:solidFill>
                <a:latin typeface="Lucida Grande" charset="0"/>
                <a:ea typeface="MS PGothic" pitchFamily="34" charset="-128"/>
                <a:cs typeface="MS PGothic" charset="0"/>
                <a:sym typeface="Lucida Grande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000">
                <a:solidFill>
                  <a:srgbClr val="FFFFFF"/>
                </a:solidFill>
                <a:latin typeface="Lucida Grande" charset="0"/>
                <a:ea typeface="ＭＳ Ｐゴシック" charset="0"/>
                <a:sym typeface="Lucida Grande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000">
                <a:solidFill>
                  <a:srgbClr val="FFFFFF"/>
                </a:solidFill>
                <a:latin typeface="Lucida Grande" charset="0"/>
                <a:ea typeface="ＭＳ Ｐゴシック" charset="0"/>
                <a:sym typeface="Lucida Grande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000">
                <a:solidFill>
                  <a:srgbClr val="FFFFFF"/>
                </a:solidFill>
                <a:latin typeface="Lucida Grande" charset="0"/>
                <a:ea typeface="ＭＳ Ｐゴシック" charset="0"/>
                <a:sym typeface="Lucida Grande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000">
                <a:solidFill>
                  <a:srgbClr val="FFFFFF"/>
                </a:solidFill>
                <a:latin typeface="Lucida Grande" charset="0"/>
                <a:ea typeface="ＭＳ Ｐゴシック" charset="0"/>
                <a:sym typeface="Lucida Grande" charset="0"/>
              </a:defRPr>
            </a:lvl9pPr>
          </a:lstStyle>
          <a:p>
            <a:pPr algn="l"/>
            <a:r>
              <a:rPr lang="en-US" b="1" smtClean="0"/>
              <a:t>The Nitrogen Cycle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6971889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68175"/>
            <a:ext cx="10464800" cy="2465387"/>
          </a:xfrm>
        </p:spPr>
        <p:txBody>
          <a:bodyPr/>
          <a:lstStyle/>
          <a:p>
            <a:pPr algn="l"/>
            <a:r>
              <a:rPr lang="en-US" b="1" dirty="0" smtClean="0"/>
              <a:t>The Nitrogen Cycle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Mineralization</a:t>
            </a:r>
            <a:r>
              <a:rPr lang="en-US" sz="2800" dirty="0"/>
              <a:t> The process by which fungal and bacterial decomposers break down the organic matter found in dead bodies and waste products and convert it into inorganic compounds.</a:t>
            </a:r>
          </a:p>
          <a:p>
            <a:r>
              <a:rPr lang="en-US" sz="2800" b="1" dirty="0"/>
              <a:t>Ammonification</a:t>
            </a:r>
            <a:r>
              <a:rPr lang="en-US" sz="2800" dirty="0"/>
              <a:t>  The process by which fungal and bacterial decomposers break down the organic nitrogen found in dead bodies and waste products and convert it into inorganic ammonium (NH</a:t>
            </a:r>
            <a:r>
              <a:rPr lang="en-US" sz="2800" baseline="-25000" dirty="0"/>
              <a:t>4</a:t>
            </a:r>
            <a:r>
              <a:rPr lang="en-US" sz="2800" baseline="30000" dirty="0"/>
              <a:t>+</a:t>
            </a:r>
            <a:r>
              <a:rPr lang="en-US" sz="2800" dirty="0"/>
              <a:t>).</a:t>
            </a:r>
          </a:p>
          <a:p>
            <a:r>
              <a:rPr lang="en-US" sz="2800" b="1" dirty="0" err="1"/>
              <a:t>Denitrification</a:t>
            </a:r>
            <a:r>
              <a:rPr lang="en-US" sz="2800" dirty="0"/>
              <a:t>  The conversion of nitrate (NO</a:t>
            </a:r>
            <a:r>
              <a:rPr lang="en-US" sz="2800" baseline="-25000" dirty="0"/>
              <a:t>3</a:t>
            </a:r>
            <a:r>
              <a:rPr lang="en-US" sz="2800" baseline="30000" dirty="0"/>
              <a:t>–</a:t>
            </a:r>
            <a:r>
              <a:rPr lang="en-US" sz="2800" dirty="0"/>
              <a:t> ) in a series of steps into the gases nitrous oxide (N</a:t>
            </a:r>
            <a:r>
              <a:rPr lang="en-US" sz="2800" baseline="-25000" dirty="0"/>
              <a:t>2</a:t>
            </a:r>
            <a:r>
              <a:rPr lang="en-US" sz="2800" dirty="0"/>
              <a:t>O) and, eventually, nitrogen gas (N2), which is emitted into the atmosphere.</a:t>
            </a:r>
          </a:p>
          <a:p>
            <a:r>
              <a:rPr lang="en-US" sz="2800" b="1" dirty="0"/>
              <a:t>Leaching</a:t>
            </a:r>
            <a:r>
              <a:rPr lang="en-US" sz="2800" dirty="0"/>
              <a:t>  The transportation of dissolved molecules through the soil via groundwater.</a:t>
            </a:r>
          </a:p>
        </p:txBody>
      </p:sp>
    </p:spTree>
    <p:extLst>
      <p:ext uri="{BB962C8B-B14F-4D97-AF65-F5344CB8AC3E}">
        <p14:creationId xmlns:p14="http://schemas.microsoft.com/office/powerpoint/2010/main" val="23042008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8797"/>
            <a:ext cx="10464800" cy="2465387"/>
          </a:xfrm>
        </p:spPr>
        <p:txBody>
          <a:bodyPr/>
          <a:lstStyle/>
          <a:p>
            <a:pPr algn="l"/>
            <a:r>
              <a:rPr lang="en-US" b="1" dirty="0"/>
              <a:t>The Nitrogen Cycle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674108"/>
            <a:ext cx="6942735" cy="78894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9263" y="1943504"/>
            <a:ext cx="4615537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10001"/>
                </a:solidFill>
                <a:latin typeface="Arial"/>
                <a:cs typeface="Arial"/>
              </a:rPr>
              <a:t>The nitrogen cycle.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The nitrogen cycle moves nitrogen from 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the atmosphere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and into soils</a:t>
            </a:r>
          </a:p>
          <a:p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through several fixation pathways, including the production of fertilizers by humans. In the soil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, nitrogen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can 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exist in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several forms. Denitrifying bacteria release nitrogen gas back into the atmosphere.</a:t>
            </a:r>
          </a:p>
        </p:txBody>
      </p:sp>
    </p:spTree>
    <p:extLst>
      <p:ext uri="{BB962C8B-B14F-4D97-AF65-F5344CB8AC3E}">
        <p14:creationId xmlns:p14="http://schemas.microsoft.com/office/powerpoint/2010/main" val="338804871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The phosphorus cycle moves between land and water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705100"/>
            <a:ext cx="10909824" cy="5840413"/>
          </a:xfrm>
        </p:spPr>
        <p:txBody>
          <a:bodyPr/>
          <a:lstStyle/>
          <a:p>
            <a:pPr lvl="0"/>
            <a:r>
              <a:rPr lang="en-US" b="1" dirty="0"/>
              <a:t>Phosphorus cycle  </a:t>
            </a:r>
            <a:r>
              <a:rPr lang="en-US" dirty="0"/>
              <a:t>The movement </a:t>
            </a:r>
            <a:r>
              <a:rPr lang="en-US" dirty="0" smtClean="0"/>
              <a:t>of phosphorus </a:t>
            </a:r>
            <a:r>
              <a:rPr lang="en-US" dirty="0"/>
              <a:t>around  the </a:t>
            </a:r>
            <a:r>
              <a:rPr lang="en-US" dirty="0" smtClean="0"/>
              <a:t>biosphere.</a:t>
            </a:r>
            <a:r>
              <a:rPr lang="en-US" dirty="0"/>
              <a:t> </a:t>
            </a:r>
          </a:p>
          <a:p>
            <a:pPr lvl="0"/>
            <a:r>
              <a:rPr lang="en-US" b="1" dirty="0"/>
              <a:t>Algal bloom</a:t>
            </a:r>
            <a:r>
              <a:rPr lang="en-US" dirty="0"/>
              <a:t>  A rapid increase in the </a:t>
            </a:r>
            <a:r>
              <a:rPr lang="en-US" dirty="0" smtClean="0"/>
              <a:t>algal population </a:t>
            </a:r>
            <a:r>
              <a:rPr lang="en-US" dirty="0"/>
              <a:t>of a </a:t>
            </a:r>
            <a:r>
              <a:rPr lang="en-US" dirty="0" smtClean="0"/>
              <a:t>waterway.</a:t>
            </a:r>
            <a:endParaRPr lang="en-US" dirty="0"/>
          </a:p>
          <a:p>
            <a:pPr lvl="0"/>
            <a:r>
              <a:rPr lang="en-US" b="1" dirty="0"/>
              <a:t>Hypoxic</a:t>
            </a:r>
            <a:r>
              <a:rPr lang="en-US" dirty="0"/>
              <a:t>  Low in </a:t>
            </a:r>
            <a:r>
              <a:rPr lang="en-US" dirty="0" smtClean="0"/>
              <a:t>oxygen.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82102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66526"/>
            <a:ext cx="10464800" cy="2465387"/>
          </a:xfrm>
        </p:spPr>
        <p:txBody>
          <a:bodyPr/>
          <a:lstStyle/>
          <a:p>
            <a:pPr algn="l"/>
            <a:r>
              <a:rPr lang="en-US" b="1" dirty="0"/>
              <a:t>The Phosphorus Cycle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482" y="1671700"/>
            <a:ext cx="7023055" cy="77082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85471" y="1847289"/>
            <a:ext cx="4367804" cy="6494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10001"/>
                </a:solidFill>
                <a:latin typeface="Arial"/>
                <a:cs typeface="Arial"/>
              </a:rPr>
              <a:t>The phosphorus cycle. </a:t>
            </a:r>
            <a:r>
              <a:rPr lang="en-US" sz="2600" dirty="0">
                <a:solidFill>
                  <a:srgbClr val="010001"/>
                </a:solidFill>
                <a:latin typeface="Arial"/>
                <a:cs typeface="Arial"/>
              </a:rPr>
              <a:t>The phosphorus cycle begins with the weathering </a:t>
            </a:r>
            <a:r>
              <a:rPr lang="en-US" sz="2600" dirty="0" smtClean="0">
                <a:solidFill>
                  <a:srgbClr val="010001"/>
                </a:solidFill>
                <a:latin typeface="Arial"/>
                <a:cs typeface="Arial"/>
              </a:rPr>
              <a:t>or mining </a:t>
            </a:r>
            <a:r>
              <a:rPr lang="en-US" sz="2600" dirty="0">
                <a:solidFill>
                  <a:srgbClr val="010001"/>
                </a:solidFill>
                <a:latin typeface="Arial"/>
                <a:cs typeface="Arial"/>
              </a:rPr>
              <a:t>of phosphate rocks and use of </a:t>
            </a:r>
            <a:r>
              <a:rPr lang="en-US" sz="2600" dirty="0" smtClean="0">
                <a:solidFill>
                  <a:srgbClr val="010001"/>
                </a:solidFill>
                <a:latin typeface="Arial"/>
                <a:cs typeface="Arial"/>
              </a:rPr>
              <a:t>phosphate fertilizer</a:t>
            </a:r>
            <a:r>
              <a:rPr lang="en-US" sz="2600" dirty="0">
                <a:solidFill>
                  <a:srgbClr val="010001"/>
                </a:solidFill>
                <a:latin typeface="Arial"/>
                <a:cs typeface="Arial"/>
              </a:rPr>
              <a:t>, which releases phosphorus into the soil</a:t>
            </a:r>
          </a:p>
          <a:p>
            <a:r>
              <a:rPr lang="en-US" sz="2600" dirty="0">
                <a:solidFill>
                  <a:srgbClr val="010001"/>
                </a:solidFill>
                <a:latin typeface="Arial"/>
                <a:cs typeface="Arial"/>
              </a:rPr>
              <a:t>and water. This phosphorus can be used by producers and subsequently moves through the </a:t>
            </a:r>
            <a:r>
              <a:rPr lang="en-US" sz="2600" dirty="0" smtClean="0">
                <a:solidFill>
                  <a:srgbClr val="010001"/>
                </a:solidFill>
                <a:latin typeface="Arial"/>
                <a:cs typeface="Arial"/>
              </a:rPr>
              <a:t>food web</a:t>
            </a:r>
            <a:r>
              <a:rPr lang="en-US" sz="2600" dirty="0">
                <a:solidFill>
                  <a:srgbClr val="010001"/>
                </a:solidFill>
                <a:latin typeface="Arial"/>
                <a:cs typeface="Arial"/>
              </a:rPr>
              <a:t>. In water, phosphorus can precipitate out of solution and form sediments, which over </a:t>
            </a:r>
            <a:r>
              <a:rPr lang="en-US" sz="2600" dirty="0" smtClean="0">
                <a:solidFill>
                  <a:srgbClr val="010001"/>
                </a:solidFill>
                <a:latin typeface="Arial"/>
                <a:cs typeface="Arial"/>
              </a:rPr>
              <a:t>time are </a:t>
            </a:r>
            <a:r>
              <a:rPr lang="en-US" sz="2600" dirty="0">
                <a:solidFill>
                  <a:srgbClr val="010001"/>
                </a:solidFill>
                <a:latin typeface="Arial"/>
                <a:cs typeface="Arial"/>
              </a:rPr>
              <a:t>transformed into new phosphate rocks.</a:t>
            </a:r>
          </a:p>
        </p:txBody>
      </p:sp>
    </p:spTree>
    <p:extLst>
      <p:ext uri="{BB962C8B-B14F-4D97-AF65-F5344CB8AC3E}">
        <p14:creationId xmlns:p14="http://schemas.microsoft.com/office/powerpoint/2010/main" val="191754780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Calcium, magnesium, potassium, and sulfur also cycle in ecosystems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Sulfur cycle</a:t>
            </a:r>
            <a:r>
              <a:rPr lang="en-US" dirty="0"/>
              <a:t>  The movement of sulfur around the </a:t>
            </a:r>
            <a:r>
              <a:rPr lang="en-US" dirty="0" smtClean="0"/>
              <a:t>biosphere.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0454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The Sulfur Cycle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1" y="1844887"/>
            <a:ext cx="7202328" cy="76802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03221" y="1847287"/>
            <a:ext cx="4150053" cy="71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The sulfur cycle.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Most sulfur exists as rocks. As these rocks are weathered over time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, they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release sulfate ions (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SO</a:t>
            </a:r>
            <a:r>
              <a:rPr lang="en-US" sz="2400" baseline="-25000" dirty="0" smtClean="0">
                <a:solidFill>
                  <a:srgbClr val="010001"/>
                </a:solidFill>
                <a:latin typeface="Arial"/>
                <a:cs typeface="Arial"/>
              </a:rPr>
              <a:t>4</a:t>
            </a:r>
            <a:r>
              <a:rPr lang="en-US" sz="2400" baseline="30000" dirty="0" smtClean="0">
                <a:solidFill>
                  <a:srgbClr val="010001"/>
                </a:solidFill>
                <a:latin typeface="Arial"/>
                <a:cs typeface="Arial"/>
              </a:rPr>
              <a:t>2−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) that producers can take up and assimilate.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This assimilated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sulfur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then passes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through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the food web. Volcanoes, the burning of fossil fuels, and the mining of copper put sulfur dioxide (SO</a:t>
            </a:r>
            <a:r>
              <a:rPr lang="en-US" sz="2400" baseline="-25000" dirty="0">
                <a:solidFill>
                  <a:srgbClr val="010001"/>
                </a:solidFill>
                <a:latin typeface="Arial"/>
                <a:cs typeface="Arial"/>
              </a:rPr>
              <a:t>2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) into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the atmosphere. In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the atmosphere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, sulfur dioxide combines with water to form sulfuric acid (H</a:t>
            </a:r>
            <a:r>
              <a:rPr lang="en-US" sz="2400" baseline="-25000" dirty="0">
                <a:solidFill>
                  <a:srgbClr val="010001"/>
                </a:solidFill>
                <a:latin typeface="Arial"/>
                <a:cs typeface="Arial"/>
              </a:rPr>
              <a:t>2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SO</a:t>
            </a:r>
            <a:r>
              <a:rPr lang="en-US" sz="2400" baseline="-25000" dirty="0">
                <a:solidFill>
                  <a:srgbClr val="010001"/>
                </a:solidFill>
                <a:latin typeface="Arial"/>
                <a:cs typeface="Arial"/>
              </a:rPr>
              <a:t>4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). This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sulfuric acid is carried back to Earth when it rains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or snows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852571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Module 8 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Responses </a:t>
            </a:r>
            <a:r>
              <a:rPr lang="en-US" b="1" dirty="0"/>
              <a:t>to Disturbances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After reading this module you should be able to</a:t>
            </a:r>
          </a:p>
          <a:p>
            <a:r>
              <a:rPr lang="en-US" dirty="0" smtClean="0"/>
              <a:t>distinguish </a:t>
            </a:r>
            <a:r>
              <a:rPr lang="en-US" dirty="0"/>
              <a:t>between ecosystem resistance and </a:t>
            </a:r>
            <a:r>
              <a:rPr lang="en-US" dirty="0" smtClean="0"/>
              <a:t>ecosystem resilience</a:t>
            </a:r>
            <a:r>
              <a:rPr lang="en-US" dirty="0"/>
              <a:t>.</a:t>
            </a:r>
          </a:p>
          <a:p>
            <a:r>
              <a:rPr lang="en-US" dirty="0" smtClean="0"/>
              <a:t>explain </a:t>
            </a:r>
            <a:r>
              <a:rPr lang="en-US" dirty="0"/>
              <a:t>the insights gained from watershed studies.</a:t>
            </a:r>
          </a:p>
          <a:p>
            <a:r>
              <a:rPr lang="en-US" dirty="0" smtClean="0"/>
              <a:t>explain </a:t>
            </a:r>
            <a:r>
              <a:rPr lang="en-US" dirty="0"/>
              <a:t>the intermediate disturbance hypothesis.</a:t>
            </a:r>
          </a:p>
        </p:txBody>
      </p:sp>
    </p:spTree>
    <p:extLst>
      <p:ext uri="{BB962C8B-B14F-4D97-AF65-F5344CB8AC3E}">
        <p14:creationId xmlns:p14="http://schemas.microsoft.com/office/powerpoint/2010/main" val="59633329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Ecosystem boundaries are not clearly defined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3474820"/>
            <a:ext cx="10464800" cy="5840413"/>
          </a:xfrm>
        </p:spPr>
        <p:txBody>
          <a:bodyPr/>
          <a:lstStyle/>
          <a:p>
            <a:pPr lvl="0"/>
            <a:r>
              <a:rPr lang="en-US" dirty="0"/>
              <a:t>Some ecosystems, such as a caves and lakes, have very distinctive boundaries. </a:t>
            </a:r>
            <a:r>
              <a:rPr lang="en-US" dirty="0" smtClean="0"/>
              <a:t>However</a:t>
            </a:r>
            <a:r>
              <a:rPr lang="en-US" dirty="0"/>
              <a:t>, in most ecosystems it is difficult to determine where one ecosystems stops and the next begins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/>
              <a:t>Even though it is helpful to distinguish between two different ecosystems, ecosystems interact with other ecosystems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b="1" dirty="0"/>
              <a:t>Biosphere</a:t>
            </a:r>
            <a:r>
              <a:rPr lang="en-US" dirty="0"/>
              <a:t>  The region of our planet where life resides; the combination of all ecosystems on Earth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85086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509115"/>
            <a:ext cx="10464800" cy="2465387"/>
          </a:xfrm>
        </p:spPr>
        <p:txBody>
          <a:bodyPr/>
          <a:lstStyle/>
          <a:p>
            <a:pPr algn="l"/>
            <a:r>
              <a:rPr lang="en-US" b="1" dirty="0"/>
              <a:t>Ecosystems are affected differently by disturbance and in how well they bounce back after the disturbance 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916773"/>
            <a:ext cx="10464800" cy="5840413"/>
          </a:xfrm>
        </p:spPr>
        <p:txBody>
          <a:bodyPr/>
          <a:lstStyle/>
          <a:p>
            <a:r>
              <a:rPr lang="en-US" sz="3200" b="1" dirty="0" smtClean="0"/>
              <a:t>Disturbance </a:t>
            </a:r>
            <a:r>
              <a:rPr lang="en-US" sz="3200" dirty="0" smtClean="0"/>
              <a:t> </a:t>
            </a:r>
            <a:r>
              <a:rPr lang="en-US" sz="3200" dirty="0"/>
              <a:t>An event, caused by physical, chemical</a:t>
            </a:r>
            <a:r>
              <a:rPr lang="en-US" sz="3200" dirty="0" smtClean="0"/>
              <a:t>, or </a:t>
            </a:r>
            <a:r>
              <a:rPr lang="en-US" sz="3200" dirty="0"/>
              <a:t>biological agents, resulting in changes in </a:t>
            </a:r>
            <a:r>
              <a:rPr lang="en-US" sz="3200" dirty="0" smtClean="0"/>
              <a:t>population size </a:t>
            </a:r>
            <a:r>
              <a:rPr lang="en-US" sz="3200" dirty="0"/>
              <a:t>or community composition.</a:t>
            </a:r>
          </a:p>
          <a:p>
            <a:r>
              <a:rPr lang="en-US" sz="3200" b="1" dirty="0" smtClean="0"/>
              <a:t>Resistance</a:t>
            </a:r>
            <a:r>
              <a:rPr lang="en-US" sz="3200" dirty="0" smtClean="0"/>
              <a:t>  A </a:t>
            </a:r>
            <a:r>
              <a:rPr lang="en-US" sz="3200" dirty="0"/>
              <a:t>measure of how much a </a:t>
            </a:r>
            <a:r>
              <a:rPr lang="en-US" sz="3200" dirty="0" smtClean="0"/>
              <a:t>disturbance can </a:t>
            </a:r>
            <a:r>
              <a:rPr lang="en-US" sz="3200" dirty="0"/>
              <a:t>affect flows of energy and matter in an ecosystem.</a:t>
            </a:r>
          </a:p>
          <a:p>
            <a:r>
              <a:rPr lang="en-US" sz="3200" b="1" dirty="0"/>
              <a:t>Resilience</a:t>
            </a:r>
            <a:r>
              <a:rPr lang="en-US" sz="3200" dirty="0"/>
              <a:t> </a:t>
            </a:r>
            <a:r>
              <a:rPr lang="en-US" sz="3200" dirty="0" smtClean="0"/>
              <a:t> The </a:t>
            </a:r>
            <a:r>
              <a:rPr lang="en-US" sz="3200" dirty="0"/>
              <a:t>rate at which an ecosystem returns </a:t>
            </a:r>
            <a:r>
              <a:rPr lang="en-US" sz="3200" dirty="0" smtClean="0"/>
              <a:t>to its </a:t>
            </a:r>
            <a:r>
              <a:rPr lang="en-US" sz="3200" dirty="0"/>
              <a:t>original state after a disturbance.</a:t>
            </a:r>
          </a:p>
          <a:p>
            <a:r>
              <a:rPr lang="en-US" sz="3200" b="1" dirty="0"/>
              <a:t>Restoration ecology </a:t>
            </a:r>
            <a:r>
              <a:rPr lang="en-US" sz="3200" b="1" dirty="0" smtClean="0"/>
              <a:t> </a:t>
            </a:r>
            <a:r>
              <a:rPr lang="en-US" sz="3200" dirty="0" smtClean="0"/>
              <a:t>The </a:t>
            </a:r>
            <a:r>
              <a:rPr lang="en-US" sz="3200" dirty="0"/>
              <a:t>study and implementation </a:t>
            </a:r>
            <a:r>
              <a:rPr lang="en-US" sz="3200" dirty="0" smtClean="0"/>
              <a:t>of restoring </a:t>
            </a:r>
            <a:r>
              <a:rPr lang="en-US" sz="3200" dirty="0"/>
              <a:t>damaged ecosystems.</a:t>
            </a:r>
          </a:p>
        </p:txBody>
      </p:sp>
    </p:spTree>
    <p:extLst>
      <p:ext uri="{BB962C8B-B14F-4D97-AF65-F5344CB8AC3E}">
        <p14:creationId xmlns:p14="http://schemas.microsoft.com/office/powerpoint/2010/main" val="113138051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Watershed studies help us understand how disturbances affect ecosystem processes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Watershed  </a:t>
            </a:r>
            <a:r>
              <a:rPr lang="en-US" dirty="0"/>
              <a:t>All land in a given landscape that drains into a particular stream, river, lake, or wetland.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07411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433792"/>
            <a:ext cx="10464800" cy="2465387"/>
          </a:xfrm>
        </p:spPr>
        <p:txBody>
          <a:bodyPr/>
          <a:lstStyle/>
          <a:p>
            <a:pPr algn="l"/>
            <a:r>
              <a:rPr lang="en-US" b="1" dirty="0" smtClean="0"/>
              <a:t>Watershed Studies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261" y="1248850"/>
            <a:ext cx="6941794" cy="77417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381" y="9030409"/>
            <a:ext cx="12177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Watershed.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A watershed is the area of land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that drains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into a particular body of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water.</a:t>
            </a:r>
            <a:endParaRPr lang="en-US" sz="2400" dirty="0">
              <a:solidFill>
                <a:srgbClr val="01000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5288824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Intermediate levels of disturbance favor high species diversity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Intermediate disturbance hypothesis </a:t>
            </a:r>
            <a:r>
              <a:rPr lang="en-US" b="1" dirty="0" smtClean="0"/>
              <a:t> </a:t>
            </a:r>
            <a:r>
              <a:rPr lang="en-US" dirty="0" smtClean="0"/>
              <a:t>The hypothesis </a:t>
            </a:r>
            <a:r>
              <a:rPr lang="en-US" dirty="0"/>
              <a:t>that ecosystems experiencing </a:t>
            </a:r>
            <a:r>
              <a:rPr lang="en-US" dirty="0" smtClean="0"/>
              <a:t>intermediate levels </a:t>
            </a:r>
            <a:r>
              <a:rPr lang="en-US" dirty="0"/>
              <a:t>of disturbance are more diverse than those </a:t>
            </a:r>
            <a:r>
              <a:rPr lang="en-US" dirty="0" smtClean="0"/>
              <a:t>with high </a:t>
            </a:r>
            <a:r>
              <a:rPr lang="en-US" dirty="0"/>
              <a:t>or low disturbance levels.</a:t>
            </a:r>
          </a:p>
        </p:txBody>
      </p:sp>
    </p:spTree>
    <p:extLst>
      <p:ext uri="{BB962C8B-B14F-4D97-AF65-F5344CB8AC3E}">
        <p14:creationId xmlns:p14="http://schemas.microsoft.com/office/powerpoint/2010/main" val="83992518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965" y="327131"/>
            <a:ext cx="6547984" cy="90247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08227" y="76958"/>
            <a:ext cx="4829598" cy="9694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Intermediate disturbance</a:t>
            </a:r>
          </a:p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hypothesis.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(a) In general, we expect to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see the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highest species diversity at intermediate levels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of disturbance. Rare disturbances favor the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best competitors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, which outcompete other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species. Frequent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disturbances eliminate most species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except those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that have evolved to live under such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conditions. At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intermediate levels of disturbance, species from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both extremes can persist. (b)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An example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of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the intermediate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disturbance in the number of algal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species observed in response to different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amounts of </a:t>
            </a:r>
            <a:r>
              <a:rPr lang="en-US" sz="2400" dirty="0" err="1">
                <a:solidFill>
                  <a:srgbClr val="010001"/>
                </a:solidFill>
                <a:latin typeface="Arial"/>
                <a:cs typeface="Arial"/>
              </a:rPr>
              <a:t>herbivory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 by marine snails. When few or many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snails are present, there is a low diversity of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algal species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, but when an intermediate density of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snails are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consuming algae, the snails cause an intermediate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amount of disturbance and a higher diversity of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algal species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can persist in the ecosystem.</a:t>
            </a:r>
          </a:p>
        </p:txBody>
      </p:sp>
    </p:spTree>
    <p:extLst>
      <p:ext uri="{BB962C8B-B14F-4D97-AF65-F5344CB8AC3E}">
        <p14:creationId xmlns:p14="http://schemas.microsoft.com/office/powerpoint/2010/main" val="415032814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202876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 </a:t>
            </a:r>
            <a:br>
              <a:rPr lang="en-US" dirty="0"/>
            </a:br>
            <a:r>
              <a:rPr lang="en-US" b="1" dirty="0"/>
              <a:t>Ecosystem Boundaries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668" y="1711437"/>
            <a:ext cx="8864088" cy="64859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69999" y="8216588"/>
            <a:ext cx="11987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Large and small ecosystems</a:t>
            </a:r>
            <a:r>
              <a:rPr lang="en-US" sz="2400" b="1" dirty="0" smtClean="0">
                <a:solidFill>
                  <a:srgbClr val="010001"/>
                </a:solidFill>
                <a:latin typeface="Arial"/>
                <a:cs typeface="Arial"/>
              </a:rPr>
              <a:t>.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(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a) The Greater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Yellowstone Ecosystem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includes the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land within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Yellowstone National Park and many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adjacent properties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. (b) Some ecosystems are very small, such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as a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rain-filled tree hole that houses a diversity of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microbes and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aquatic insects.</a:t>
            </a:r>
          </a:p>
        </p:txBody>
      </p:sp>
    </p:spTree>
    <p:extLst>
      <p:ext uri="{BB962C8B-B14F-4D97-AF65-F5344CB8AC3E}">
        <p14:creationId xmlns:p14="http://schemas.microsoft.com/office/powerpoint/2010/main" val="119607262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68175"/>
            <a:ext cx="10464800" cy="2465387"/>
          </a:xfrm>
        </p:spPr>
        <p:txBody>
          <a:bodyPr/>
          <a:lstStyle/>
          <a:p>
            <a:pPr algn="l"/>
            <a:r>
              <a:rPr lang="en-US" b="1" dirty="0"/>
              <a:t>Photosynthesis captures energy and respiration releases energy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900" b="1" dirty="0" smtClean="0"/>
              <a:t>Producer</a:t>
            </a:r>
            <a:r>
              <a:rPr lang="en-US" sz="2900" dirty="0" smtClean="0"/>
              <a:t>  An </a:t>
            </a:r>
            <a:r>
              <a:rPr lang="en-US" sz="2900" dirty="0"/>
              <a:t>organism that uses the energy of </a:t>
            </a:r>
            <a:r>
              <a:rPr lang="en-US" sz="2900" dirty="0" smtClean="0"/>
              <a:t>the Sun </a:t>
            </a:r>
            <a:r>
              <a:rPr lang="en-US" sz="2900" dirty="0"/>
              <a:t>to produce usable forms of energy. </a:t>
            </a:r>
            <a:r>
              <a:rPr lang="en-US" sz="2900" i="1" dirty="0"/>
              <a:t>Also </a:t>
            </a:r>
            <a:r>
              <a:rPr lang="en-US" sz="2900" i="1" dirty="0" smtClean="0"/>
              <a:t>known as</a:t>
            </a:r>
            <a:r>
              <a:rPr lang="en-US" sz="2900" dirty="0" smtClean="0"/>
              <a:t> </a:t>
            </a:r>
            <a:r>
              <a:rPr lang="en-US" sz="2900" b="1" dirty="0"/>
              <a:t>Autotroph</a:t>
            </a:r>
            <a:r>
              <a:rPr lang="en-US" sz="2900" dirty="0" smtClean="0"/>
              <a:t>.</a:t>
            </a:r>
          </a:p>
          <a:p>
            <a:r>
              <a:rPr lang="en-US" sz="2900" b="1" dirty="0"/>
              <a:t>Photosynthesis</a:t>
            </a:r>
            <a:r>
              <a:rPr lang="en-US" sz="2900" dirty="0"/>
              <a:t> </a:t>
            </a:r>
            <a:r>
              <a:rPr lang="en-US" sz="2900" dirty="0" smtClean="0"/>
              <a:t> The </a:t>
            </a:r>
            <a:r>
              <a:rPr lang="en-US" sz="2900" dirty="0"/>
              <a:t>process by which </a:t>
            </a:r>
            <a:r>
              <a:rPr lang="en-US" sz="2900" dirty="0" smtClean="0"/>
              <a:t>producers use </a:t>
            </a:r>
            <a:r>
              <a:rPr lang="en-US" sz="2900" dirty="0"/>
              <a:t>solar energy to convert carbon dioxide </a:t>
            </a:r>
            <a:r>
              <a:rPr lang="en-US" sz="2900" dirty="0" smtClean="0"/>
              <a:t>and water </a:t>
            </a:r>
            <a:r>
              <a:rPr lang="en-US" sz="2900" dirty="0"/>
              <a:t>into glucose.</a:t>
            </a:r>
          </a:p>
          <a:p>
            <a:r>
              <a:rPr lang="en-US" sz="2900" b="1" dirty="0"/>
              <a:t>Cellular respiration </a:t>
            </a:r>
            <a:r>
              <a:rPr lang="en-US" sz="2900" b="1" dirty="0" smtClean="0"/>
              <a:t> </a:t>
            </a:r>
            <a:r>
              <a:rPr lang="en-US" sz="2900" dirty="0" smtClean="0"/>
              <a:t>The </a:t>
            </a:r>
            <a:r>
              <a:rPr lang="en-US" sz="2900" dirty="0"/>
              <a:t>process by which </a:t>
            </a:r>
            <a:r>
              <a:rPr lang="en-US" sz="2900" dirty="0" smtClean="0"/>
              <a:t>cells unlock </a:t>
            </a:r>
            <a:r>
              <a:rPr lang="en-US" sz="2900" dirty="0"/>
              <a:t>the energy of chemical compounds.</a:t>
            </a:r>
          </a:p>
          <a:p>
            <a:r>
              <a:rPr lang="en-US" sz="2900" dirty="0"/>
              <a:t>Aerobic respiration The process by which </a:t>
            </a:r>
            <a:r>
              <a:rPr lang="en-US" sz="2900" dirty="0" smtClean="0"/>
              <a:t>cells convert </a:t>
            </a:r>
            <a:r>
              <a:rPr lang="en-US" sz="2900" dirty="0"/>
              <a:t>glucose and oxygen into energy, </a:t>
            </a:r>
            <a:r>
              <a:rPr lang="en-US" sz="2900" dirty="0" smtClean="0"/>
              <a:t>carbon dioxide</a:t>
            </a:r>
            <a:r>
              <a:rPr lang="en-US" sz="2900" dirty="0"/>
              <a:t>, and water.</a:t>
            </a:r>
          </a:p>
          <a:p>
            <a:r>
              <a:rPr lang="en-US" sz="2900" dirty="0"/>
              <a:t>Anaerobic respiration The process by which </a:t>
            </a:r>
            <a:r>
              <a:rPr lang="en-US" sz="2900" dirty="0" smtClean="0"/>
              <a:t>cells convert </a:t>
            </a:r>
            <a:r>
              <a:rPr lang="en-US" sz="2900" dirty="0"/>
              <a:t>glucose into energy in the absence </a:t>
            </a:r>
            <a:r>
              <a:rPr lang="en-US" sz="2900" dirty="0" smtClean="0"/>
              <a:t>of oxygen</a:t>
            </a:r>
            <a:r>
              <a:rPr lang="en-US" sz="2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573470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66526"/>
            <a:ext cx="10464800" cy="2465387"/>
          </a:xfrm>
        </p:spPr>
        <p:txBody>
          <a:bodyPr/>
          <a:lstStyle/>
          <a:p>
            <a:pPr algn="l"/>
            <a:r>
              <a:rPr lang="en-US" b="1" dirty="0"/>
              <a:t>Photosynthesis and Respiration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295" y="1558652"/>
            <a:ext cx="5545614" cy="79856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61604" y="1731835"/>
            <a:ext cx="579167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10001"/>
                </a:solidFill>
                <a:latin typeface="Arial"/>
                <a:cs typeface="Arial"/>
              </a:rPr>
              <a:t>Photosynthesis and respiration. 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Photosynthesis is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the process by 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which producers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use solar energy to convert 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carbon dioxide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and water into glucose and oxygen. Respiration is the 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process by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which organisms convert glucose and oxygen into water and 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carbon dioxide, releasing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the energy needed to live, grow, and reproduce. 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All organisms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, including producers, perform respiration.</a:t>
            </a:r>
          </a:p>
        </p:txBody>
      </p:sp>
    </p:spTree>
    <p:extLst>
      <p:ext uri="{BB962C8B-B14F-4D97-AF65-F5344CB8AC3E}">
        <p14:creationId xmlns:p14="http://schemas.microsoft.com/office/powerpoint/2010/main" val="75653042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162741"/>
            <a:ext cx="10464800" cy="2465387"/>
          </a:xfrm>
        </p:spPr>
        <p:txBody>
          <a:bodyPr/>
          <a:lstStyle/>
          <a:p>
            <a:pPr algn="l"/>
            <a:r>
              <a:rPr lang="en-US" sz="4000" b="1" dirty="0"/>
              <a:t>Energy captured by producers moves through many trophic levels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859044"/>
            <a:ext cx="10464800" cy="5840413"/>
          </a:xfrm>
        </p:spPr>
        <p:txBody>
          <a:bodyPr/>
          <a:lstStyle/>
          <a:p>
            <a:r>
              <a:rPr lang="en-US" sz="2400" b="1" dirty="0"/>
              <a:t>Consumer</a:t>
            </a:r>
            <a:r>
              <a:rPr lang="en-US" sz="2400" dirty="0"/>
              <a:t> </a:t>
            </a:r>
            <a:r>
              <a:rPr lang="en-US" sz="2400" dirty="0" smtClean="0"/>
              <a:t> An </a:t>
            </a:r>
            <a:r>
              <a:rPr lang="en-US" sz="2400" dirty="0"/>
              <a:t>organism that is incapable </a:t>
            </a:r>
            <a:r>
              <a:rPr lang="en-US" sz="2400" dirty="0" smtClean="0"/>
              <a:t>of photosynthesis </a:t>
            </a:r>
            <a:r>
              <a:rPr lang="en-US" sz="2400" dirty="0"/>
              <a:t>and must obtain its energy </a:t>
            </a:r>
            <a:r>
              <a:rPr lang="en-US" sz="2400" dirty="0" smtClean="0"/>
              <a:t>by consuming </a:t>
            </a:r>
            <a:r>
              <a:rPr lang="en-US" sz="2400" dirty="0"/>
              <a:t>other organisms. </a:t>
            </a:r>
            <a:r>
              <a:rPr lang="en-US" sz="2400" i="1" dirty="0"/>
              <a:t>Also known </a:t>
            </a:r>
            <a:r>
              <a:rPr lang="en-US" sz="2400" i="1" dirty="0" smtClean="0"/>
              <a:t>as </a:t>
            </a:r>
            <a:r>
              <a:rPr lang="en-US" sz="2400" b="1" dirty="0" smtClean="0"/>
              <a:t>Heterotroph</a:t>
            </a:r>
            <a:r>
              <a:rPr lang="en-US" sz="2400" dirty="0"/>
              <a:t>.</a:t>
            </a:r>
          </a:p>
          <a:p>
            <a:r>
              <a:rPr lang="en-US" sz="2400" b="1" dirty="0"/>
              <a:t>Herbivore</a:t>
            </a:r>
            <a:r>
              <a:rPr lang="en-US" sz="2400" dirty="0"/>
              <a:t> A consumer that eats producers. </a:t>
            </a:r>
            <a:r>
              <a:rPr lang="en-US" sz="2400" i="1" dirty="0" smtClean="0"/>
              <a:t>Also known </a:t>
            </a:r>
            <a:r>
              <a:rPr lang="en-US" sz="2400" i="1" dirty="0"/>
              <a:t>as </a:t>
            </a:r>
            <a:r>
              <a:rPr lang="en-US" sz="2400" b="1" dirty="0"/>
              <a:t>Primary consumer</a:t>
            </a:r>
            <a:r>
              <a:rPr lang="en-US" sz="2400" dirty="0" smtClean="0"/>
              <a:t>.</a:t>
            </a:r>
          </a:p>
          <a:p>
            <a:r>
              <a:rPr lang="en-US" sz="2400" b="1" dirty="0"/>
              <a:t>Carnivore</a:t>
            </a:r>
            <a:r>
              <a:rPr lang="en-US" sz="2400" dirty="0"/>
              <a:t> </a:t>
            </a:r>
            <a:r>
              <a:rPr lang="en-US" sz="2400" dirty="0" smtClean="0"/>
              <a:t> A </a:t>
            </a:r>
            <a:r>
              <a:rPr lang="en-US" sz="2400" dirty="0"/>
              <a:t>consumer that eats other consumers.</a:t>
            </a:r>
          </a:p>
          <a:p>
            <a:r>
              <a:rPr lang="en-US" sz="2400" b="1" dirty="0"/>
              <a:t>Secondary consumer</a:t>
            </a:r>
            <a:r>
              <a:rPr lang="en-US" sz="2400" dirty="0"/>
              <a:t> </a:t>
            </a:r>
            <a:r>
              <a:rPr lang="en-US" sz="2400" dirty="0" smtClean="0"/>
              <a:t> A </a:t>
            </a:r>
            <a:r>
              <a:rPr lang="en-US" sz="2400" dirty="0"/>
              <a:t>carnivore that </a:t>
            </a:r>
            <a:r>
              <a:rPr lang="en-US" sz="2400" dirty="0" smtClean="0"/>
              <a:t>eats primary </a:t>
            </a:r>
            <a:r>
              <a:rPr lang="en-US" sz="2400" dirty="0"/>
              <a:t>consumers.</a:t>
            </a:r>
          </a:p>
          <a:p>
            <a:r>
              <a:rPr lang="en-US" sz="2400" b="1" dirty="0"/>
              <a:t>Tertiary consumer </a:t>
            </a:r>
            <a:r>
              <a:rPr lang="en-US" sz="2400" b="1" dirty="0" smtClean="0"/>
              <a:t> </a:t>
            </a:r>
            <a:r>
              <a:rPr lang="en-US" sz="2400" dirty="0" smtClean="0"/>
              <a:t>A </a:t>
            </a:r>
            <a:r>
              <a:rPr lang="en-US" sz="2400" dirty="0"/>
              <a:t>carnivore that </a:t>
            </a:r>
            <a:r>
              <a:rPr lang="en-US" sz="2400" dirty="0" smtClean="0"/>
              <a:t>eats secondary </a:t>
            </a:r>
            <a:r>
              <a:rPr lang="en-US" sz="2400" dirty="0"/>
              <a:t>consumers.</a:t>
            </a:r>
          </a:p>
          <a:p>
            <a:r>
              <a:rPr lang="en-US" sz="2400" b="1" dirty="0"/>
              <a:t>Trophic levels </a:t>
            </a:r>
            <a:r>
              <a:rPr lang="en-US" sz="2400" b="1" dirty="0" smtClean="0"/>
              <a:t> </a:t>
            </a:r>
            <a:r>
              <a:rPr lang="en-US" sz="2400" dirty="0" smtClean="0"/>
              <a:t>The </a:t>
            </a:r>
            <a:r>
              <a:rPr lang="en-US" sz="2400" dirty="0"/>
              <a:t>successive levels of </a:t>
            </a:r>
            <a:r>
              <a:rPr lang="en-US" sz="2400" dirty="0" smtClean="0"/>
              <a:t>organisms consuming </a:t>
            </a:r>
            <a:r>
              <a:rPr lang="en-US" sz="2400" dirty="0"/>
              <a:t>one another.</a:t>
            </a:r>
          </a:p>
          <a:p>
            <a:r>
              <a:rPr lang="en-US" sz="2400" b="1" dirty="0"/>
              <a:t>Food chain </a:t>
            </a:r>
            <a:r>
              <a:rPr lang="en-US" sz="2400" b="1" dirty="0" smtClean="0"/>
              <a:t> </a:t>
            </a:r>
            <a:r>
              <a:rPr lang="en-US" sz="2400" dirty="0" smtClean="0"/>
              <a:t>The </a:t>
            </a:r>
            <a:r>
              <a:rPr lang="en-US" sz="2400" dirty="0"/>
              <a:t>sequence of consumption </a:t>
            </a:r>
            <a:r>
              <a:rPr lang="en-US" sz="2400" dirty="0" smtClean="0"/>
              <a:t>from producers </a:t>
            </a:r>
            <a:r>
              <a:rPr lang="en-US" sz="2400" dirty="0"/>
              <a:t>through tertiary consumers.</a:t>
            </a:r>
          </a:p>
        </p:txBody>
      </p:sp>
    </p:spTree>
    <p:extLst>
      <p:ext uri="{BB962C8B-B14F-4D97-AF65-F5344CB8AC3E}">
        <p14:creationId xmlns:p14="http://schemas.microsoft.com/office/powerpoint/2010/main" val="37160311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964" y="105012"/>
            <a:ext cx="10464800" cy="2465387"/>
          </a:xfrm>
        </p:spPr>
        <p:txBody>
          <a:bodyPr/>
          <a:lstStyle/>
          <a:p>
            <a:pPr algn="l"/>
            <a:r>
              <a:rPr lang="en-US" b="1" dirty="0"/>
              <a:t>Trophic Levels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925" y="1519011"/>
            <a:ext cx="9062653" cy="66312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3924" y="8207950"/>
            <a:ext cx="112946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Simple food chains.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A simple food chain that links producers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and consumers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in a linear fashion illustrates how energy and matter move through the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trophic levels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of an ecosystem. (a) An example of a terrestrial food chain.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(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b) An example of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an aquatic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food chain.</a:t>
            </a:r>
          </a:p>
        </p:txBody>
      </p:sp>
    </p:spTree>
    <p:extLst>
      <p:ext uri="{BB962C8B-B14F-4D97-AF65-F5344CB8AC3E}">
        <p14:creationId xmlns:p14="http://schemas.microsoft.com/office/powerpoint/2010/main" val="183544154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Trophic levels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897530"/>
            <a:ext cx="10464800" cy="5840413"/>
          </a:xfrm>
        </p:spPr>
        <p:txBody>
          <a:bodyPr/>
          <a:lstStyle/>
          <a:p>
            <a:r>
              <a:rPr lang="en-US" b="1" dirty="0"/>
              <a:t>Food web 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complex model of how energy </a:t>
            </a:r>
            <a:r>
              <a:rPr lang="en-US" dirty="0" smtClean="0"/>
              <a:t>and matter </a:t>
            </a:r>
            <a:r>
              <a:rPr lang="en-US" dirty="0"/>
              <a:t>move between trophic levels.</a:t>
            </a:r>
          </a:p>
          <a:p>
            <a:r>
              <a:rPr lang="en-US" b="1" dirty="0"/>
              <a:t>Scavenger</a:t>
            </a:r>
            <a:r>
              <a:rPr lang="en-US" dirty="0"/>
              <a:t> </a:t>
            </a:r>
            <a:r>
              <a:rPr lang="en-US" dirty="0" smtClean="0"/>
              <a:t> An </a:t>
            </a:r>
            <a:r>
              <a:rPr lang="en-US" dirty="0"/>
              <a:t>organism that consumes </a:t>
            </a:r>
            <a:r>
              <a:rPr lang="en-US" dirty="0" smtClean="0"/>
              <a:t>dead animals.</a:t>
            </a:r>
          </a:p>
          <a:p>
            <a:r>
              <a:rPr lang="en-US" b="1" dirty="0" err="1" smtClean="0"/>
              <a:t>Detritivore</a:t>
            </a:r>
            <a:r>
              <a:rPr lang="en-US" dirty="0"/>
              <a:t> </a:t>
            </a:r>
            <a:r>
              <a:rPr lang="en-US" dirty="0" smtClean="0"/>
              <a:t> An </a:t>
            </a:r>
            <a:r>
              <a:rPr lang="en-US" dirty="0"/>
              <a:t>organism that specializes </a:t>
            </a:r>
            <a:r>
              <a:rPr lang="en-US" dirty="0" smtClean="0"/>
              <a:t>in breaking </a:t>
            </a:r>
            <a:r>
              <a:rPr lang="en-US" dirty="0"/>
              <a:t>down dead tissues and waste </a:t>
            </a:r>
            <a:r>
              <a:rPr lang="en-US" dirty="0" smtClean="0"/>
              <a:t>products into </a:t>
            </a:r>
            <a:r>
              <a:rPr lang="en-US" dirty="0"/>
              <a:t>smaller particles.</a:t>
            </a:r>
          </a:p>
          <a:p>
            <a:r>
              <a:rPr lang="en-US" b="1" dirty="0"/>
              <a:t>Decomposers</a:t>
            </a:r>
            <a:r>
              <a:rPr lang="en-US" dirty="0"/>
              <a:t> </a:t>
            </a:r>
            <a:r>
              <a:rPr lang="en-US" dirty="0" smtClean="0"/>
              <a:t> Fungi </a:t>
            </a:r>
            <a:r>
              <a:rPr lang="en-US" dirty="0"/>
              <a:t>and bacteria that </a:t>
            </a:r>
            <a:r>
              <a:rPr lang="en-US" dirty="0" smtClean="0"/>
              <a:t>convert organic </a:t>
            </a:r>
            <a:r>
              <a:rPr lang="en-US" dirty="0"/>
              <a:t>matter into small elements and </a:t>
            </a:r>
            <a:r>
              <a:rPr lang="en-US" dirty="0" smtClean="0"/>
              <a:t>molecules that </a:t>
            </a:r>
            <a:r>
              <a:rPr lang="en-US" dirty="0"/>
              <a:t>can be recycled back into the ecosystem.</a:t>
            </a:r>
          </a:p>
        </p:txBody>
      </p:sp>
    </p:spTree>
    <p:extLst>
      <p:ext uri="{BB962C8B-B14F-4D97-AF65-F5344CB8AC3E}">
        <p14:creationId xmlns:p14="http://schemas.microsoft.com/office/powerpoint/2010/main" val="1101092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PPT_BASIC FORMAT_STYLE._DARK_ORANGE_BACKGROUNDppt">
  <a:themeElements>
    <a:clrScheme name="">
      <a:dk1>
        <a:srgbClr val="808080"/>
      </a:dk1>
      <a:lt1>
        <a:srgbClr val="FEFFFE"/>
      </a:lt1>
      <a:dk2>
        <a:srgbClr val="010001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9DAD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ver">
      <a:majorFont>
        <a:latin typeface="Lucida Grande"/>
        <a:ea typeface="ＭＳ Ｐゴシック"/>
        <a:cs typeface=""/>
      </a:majorFont>
      <a:minorFont>
        <a:latin typeface="Lucida Grand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EFFFE"/>
            </a:solidFill>
            <a:effectLst/>
            <a:latin typeface="Lucida Grande" charset="0"/>
            <a:ea typeface="ＭＳ Ｐゴシック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EFFFE"/>
            </a:solidFill>
            <a:effectLst/>
            <a:latin typeface="Lucida Grande" charset="0"/>
            <a:ea typeface="ＭＳ Ｐゴシック" charset="0"/>
            <a:sym typeface="Lucida Grande" charset="0"/>
          </a:defRPr>
        </a:defPPr>
      </a:lstStyle>
    </a:lnDef>
  </a:objectDefaults>
  <a:extraClrSchemeLst>
    <a:extraClrScheme>
      <a:clrScheme name="Cov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808080"/>
      </a:dk1>
      <a:lt1>
        <a:srgbClr val="FEFFFE"/>
      </a:lt1>
      <a:dk2>
        <a:srgbClr val="010001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9DAD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Lucida Grande"/>
        <a:ea typeface="ＭＳ Ｐゴシック"/>
        <a:cs typeface=""/>
      </a:majorFont>
      <a:minorFont>
        <a:latin typeface="Lucida Grand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EFFFE"/>
            </a:solidFill>
            <a:effectLst/>
            <a:latin typeface="Lucida Grande" charset="0"/>
            <a:ea typeface="ＭＳ Ｐゴシック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EFFFE"/>
            </a:solidFill>
            <a:effectLst/>
            <a:latin typeface="Lucida Grande" charset="0"/>
            <a:ea typeface="ＭＳ Ｐゴシック" charset="0"/>
            <a:sym typeface="Lucida Grande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PPT_BASIC FORMAT_STYLE._DARK_ORANGE_BACKGROUNDppt.thmx</Template>
  <TotalTime>117</TotalTime>
  <Words>2039</Words>
  <Application>Microsoft Office PowerPoint</Application>
  <PresentationFormat>Custom</PresentationFormat>
  <Paragraphs>135</Paragraphs>
  <Slides>34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MS PGothic</vt:lpstr>
      <vt:lpstr>MS PGothic</vt:lpstr>
      <vt:lpstr>Arial</vt:lpstr>
      <vt:lpstr>Calibri</vt:lpstr>
      <vt:lpstr>Helvetica</vt:lpstr>
      <vt:lpstr>Lucida Grande</vt:lpstr>
      <vt:lpstr>PPT_BASIC FORMAT_STYLE._DARK_ORANGE_BACKGROUNDppt</vt:lpstr>
      <vt:lpstr>Title &amp; Bullets</vt:lpstr>
      <vt:lpstr>PowerPoint Presentation</vt:lpstr>
      <vt:lpstr>Module 6  The Movement of Energy </vt:lpstr>
      <vt:lpstr>Ecosystem boundaries are not clearly defined </vt:lpstr>
      <vt:lpstr>  Ecosystem Boundaries </vt:lpstr>
      <vt:lpstr>Photosynthesis captures energy and respiration releases energy </vt:lpstr>
      <vt:lpstr>Photosynthesis and Respiration </vt:lpstr>
      <vt:lpstr>Energy captured by producers moves through many trophic levels </vt:lpstr>
      <vt:lpstr>Trophic Levels </vt:lpstr>
      <vt:lpstr>Trophic levels </vt:lpstr>
      <vt:lpstr>Trophic Levels </vt:lpstr>
      <vt:lpstr>Some ecosystems are more productive than others </vt:lpstr>
      <vt:lpstr>Ecosystem Productivity </vt:lpstr>
      <vt:lpstr>The efficiency of energy transfer affects the energy present in each trophic level </vt:lpstr>
      <vt:lpstr>Ecosystem Efficiency </vt:lpstr>
      <vt:lpstr>Module 7   The Movement of Matter </vt:lpstr>
      <vt:lpstr>The hydrologic cycle moves water through the biosphere </vt:lpstr>
      <vt:lpstr>The Hydrologic Cycle </vt:lpstr>
      <vt:lpstr>The Hydrologic Cycle </vt:lpstr>
      <vt:lpstr>The carbon cycle moves water between air, water, and land </vt:lpstr>
      <vt:lpstr>The Carbon Cycle </vt:lpstr>
      <vt:lpstr>The nitrogen cycle includes many chemical transformations </vt:lpstr>
      <vt:lpstr>PowerPoint Presentation</vt:lpstr>
      <vt:lpstr>The Nitrogen Cycle</vt:lpstr>
      <vt:lpstr>The Nitrogen Cycle </vt:lpstr>
      <vt:lpstr>The phosphorus cycle moves between land and water </vt:lpstr>
      <vt:lpstr>The Phosphorus Cycle </vt:lpstr>
      <vt:lpstr>Calcium, magnesium, potassium, and sulfur also cycle in ecosystems </vt:lpstr>
      <vt:lpstr>The Sulfur Cycle </vt:lpstr>
      <vt:lpstr>Module 8   Responses to Disturbances </vt:lpstr>
      <vt:lpstr>Ecosystems are affected differently by disturbance and in how well they bounce back after the disturbance    </vt:lpstr>
      <vt:lpstr>Watershed studies help us understand how disturbances affect ecosystem processes </vt:lpstr>
      <vt:lpstr>Watershed Studies</vt:lpstr>
      <vt:lpstr>Intermediate levels of disturbance favor high species diversity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Kohn</dc:creator>
  <cp:lastModifiedBy>BRIAN ROBINSON</cp:lastModifiedBy>
  <cp:revision>19</cp:revision>
  <dcterms:created xsi:type="dcterms:W3CDTF">2015-05-09T01:39:53Z</dcterms:created>
  <dcterms:modified xsi:type="dcterms:W3CDTF">2015-09-24T18:11:57Z</dcterms:modified>
</cp:coreProperties>
</file>